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83" r:id="rId2"/>
    <p:sldId id="310" r:id="rId3"/>
    <p:sldId id="320" r:id="rId4"/>
    <p:sldId id="300" r:id="rId5"/>
    <p:sldId id="354" r:id="rId6"/>
    <p:sldId id="360" r:id="rId7"/>
    <p:sldId id="356" r:id="rId8"/>
    <p:sldId id="365" r:id="rId9"/>
    <p:sldId id="328" r:id="rId10"/>
    <p:sldId id="366" r:id="rId11"/>
    <p:sldId id="376" r:id="rId12"/>
    <p:sldId id="369" r:id="rId13"/>
    <p:sldId id="352" r:id="rId14"/>
    <p:sldId id="377" r:id="rId15"/>
    <p:sldId id="378" r:id="rId16"/>
    <p:sldId id="381" r:id="rId17"/>
  </p:sldIdLst>
  <p:sldSz cx="9906000" cy="6858000" type="A4"/>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64">
          <p15:clr>
            <a:srgbClr val="A4A3A4"/>
          </p15:clr>
        </p15:guide>
        <p15:guide id="3" orient="horz" pos="618">
          <p15:clr>
            <a:srgbClr val="A4A3A4"/>
          </p15:clr>
        </p15:guide>
        <p15:guide id="4" orient="horz" pos="496">
          <p15:clr>
            <a:srgbClr val="A4A3A4"/>
          </p15:clr>
        </p15:guide>
        <p15:guide id="5" pos="3682">
          <p15:clr>
            <a:srgbClr val="A4A3A4"/>
          </p15:clr>
        </p15:guide>
        <p15:guide id="6" pos="3119">
          <p15:clr>
            <a:srgbClr val="A4A3A4"/>
          </p15:clr>
        </p15:guide>
        <p15:guide id="7" pos="172">
          <p15:clr>
            <a:srgbClr val="A4A3A4"/>
          </p15:clr>
        </p15:guide>
      </p15:sldGuideLst>
    </p:ext>
    <p:ext uri="{2D200454-40CA-4A62-9FC3-DE9A4176ACB9}">
      <p15:notesGuideLst xmlns:p15="http://schemas.microsoft.com/office/powerpoint/2012/main" xmlns="">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7C41"/>
    <a:srgbClr val="354B58"/>
    <a:srgbClr val="E46C0A"/>
    <a:srgbClr val="CC7C41"/>
    <a:srgbClr val="CC6600"/>
    <a:srgbClr val="47201A"/>
    <a:srgbClr val="D2492A"/>
    <a:srgbClr val="EBE7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9" autoAdjust="0"/>
    <p:restoredTop sz="66362" autoAdjust="0"/>
  </p:normalViewPr>
  <p:slideViewPr>
    <p:cSldViewPr snapToObjects="1">
      <p:cViewPr varScale="1">
        <p:scale>
          <a:sx n="72" d="100"/>
          <a:sy n="72" d="100"/>
        </p:scale>
        <p:origin x="-2508" y="-102"/>
      </p:cViewPr>
      <p:guideLst>
        <p:guide orient="horz" pos="2160"/>
        <p:guide orient="horz" pos="164"/>
        <p:guide orient="horz" pos="618"/>
        <p:guide orient="horz" pos="496"/>
        <p:guide pos="3682"/>
        <p:guide pos="3119"/>
        <p:guide pos="17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p:scale>
          <a:sx n="100" d="100"/>
          <a:sy n="100" d="100"/>
        </p:scale>
        <p:origin x="-3534" y="21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a:solidFill>
                  <a:srgbClr val="002060"/>
                </a:solidFill>
              </a:defRPr>
            </a:pPr>
            <a:r>
              <a:rPr lang="en-US" sz="1400" b="0" dirty="0" smtClean="0">
                <a:solidFill>
                  <a:srgbClr val="002060"/>
                </a:solidFill>
              </a:rPr>
              <a:t>Year</a:t>
            </a:r>
            <a:endParaRPr lang="en-US" sz="1400" b="0" dirty="0">
              <a:solidFill>
                <a:srgbClr val="002060"/>
              </a:solidFill>
            </a:endParaRPr>
          </a:p>
        </c:rich>
      </c:tx>
      <c:layout>
        <c:manualLayout>
          <c:xMode val="edge"/>
          <c:yMode val="edge"/>
          <c:x val="0.55649999999999999"/>
          <c:y val="5.5555555555555552E-2"/>
        </c:manualLayout>
      </c:layout>
      <c:overlay val="0"/>
    </c:title>
    <c:autoTitleDeleted val="0"/>
    <c:plotArea>
      <c:layout>
        <c:manualLayout>
          <c:layoutTarget val="inner"/>
          <c:xMode val="edge"/>
          <c:yMode val="edge"/>
          <c:x val="0.30755796150481185"/>
          <c:y val="0.25938283756197145"/>
          <c:w val="0.61092847769028868"/>
          <c:h val="0.68921660834062404"/>
        </c:manualLayout>
      </c:layout>
      <c:barChart>
        <c:barDir val="col"/>
        <c:grouping val="clustered"/>
        <c:varyColors val="0"/>
        <c:ser>
          <c:idx val="0"/>
          <c:order val="0"/>
          <c:tx>
            <c:strRef>
              <c:f>Sheet1!$B$1</c:f>
              <c:strCache>
                <c:ptCount val="1"/>
                <c:pt idx="0">
                  <c:v>Year on Year growth/decline</c:v>
                </c:pt>
              </c:strCache>
            </c:strRef>
          </c:tx>
          <c:invertIfNegative val="0"/>
          <c:dLbls>
            <c:dLbl>
              <c:idx val="4"/>
              <c:layout>
                <c:manualLayout>
                  <c:x val="2.7777777777777779E-3"/>
                  <c:y val="2.777850685330991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8.3333333333333332E-3"/>
                  <c:y val="2.777850685331000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5.5555555555555558E-3"/>
                  <c:y val="3.24077719451735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2007</c:v>
                </c:pt>
                <c:pt idx="1">
                  <c:v>2008</c:v>
                </c:pt>
                <c:pt idx="2">
                  <c:v>2009</c:v>
                </c:pt>
                <c:pt idx="3">
                  <c:v>2010</c:v>
                </c:pt>
                <c:pt idx="4">
                  <c:v>2011</c:v>
                </c:pt>
                <c:pt idx="5">
                  <c:v>2012</c:v>
                </c:pt>
                <c:pt idx="6">
                  <c:v>2013</c:v>
                </c:pt>
                <c:pt idx="7">
                  <c:v>2014</c:v>
                </c:pt>
                <c:pt idx="8">
                  <c:v>2015</c:v>
                </c:pt>
              </c:strCache>
            </c:strRef>
          </c:cat>
          <c:val>
            <c:numRef>
              <c:f>Sheet1!$B$2:$B$10</c:f>
              <c:numCache>
                <c:formatCode>0.0%</c:formatCode>
                <c:ptCount val="9"/>
                <c:pt idx="0">
                  <c:v>3.4000000000000002E-2</c:v>
                </c:pt>
                <c:pt idx="1">
                  <c:v>0</c:v>
                </c:pt>
                <c:pt idx="2">
                  <c:v>-0.128</c:v>
                </c:pt>
                <c:pt idx="3">
                  <c:v>-0.19500000000000001</c:v>
                </c:pt>
                <c:pt idx="4">
                  <c:v>-0.121</c:v>
                </c:pt>
                <c:pt idx="5">
                  <c:v>-7.0000000000000001E-3</c:v>
                </c:pt>
                <c:pt idx="6">
                  <c:v>-7.0000000000000007E-2</c:v>
                </c:pt>
                <c:pt idx="7">
                  <c:v>-7.0000000000000007E-2</c:v>
                </c:pt>
                <c:pt idx="8">
                  <c:v>4.7E-2</c:v>
                </c:pt>
              </c:numCache>
            </c:numRef>
          </c:val>
        </c:ser>
        <c:dLbls>
          <c:showLegendKey val="0"/>
          <c:showVal val="0"/>
          <c:showCatName val="0"/>
          <c:showSerName val="0"/>
          <c:showPercent val="0"/>
          <c:showBubbleSize val="0"/>
        </c:dLbls>
        <c:gapWidth val="321"/>
        <c:overlap val="-38"/>
        <c:axId val="172047744"/>
        <c:axId val="154288512"/>
      </c:barChart>
      <c:catAx>
        <c:axId val="172047744"/>
        <c:scaling>
          <c:orientation val="minMax"/>
        </c:scaling>
        <c:delete val="0"/>
        <c:axPos val="b"/>
        <c:numFmt formatCode="General" sourceLinked="0"/>
        <c:majorTickMark val="out"/>
        <c:minorTickMark val="none"/>
        <c:tickLblPos val="high"/>
        <c:crossAx val="154288512"/>
        <c:crosses val="autoZero"/>
        <c:auto val="1"/>
        <c:lblAlgn val="ctr"/>
        <c:lblOffset val="100"/>
        <c:noMultiLvlLbl val="0"/>
      </c:catAx>
      <c:valAx>
        <c:axId val="154288512"/>
        <c:scaling>
          <c:orientation val="minMax"/>
        </c:scaling>
        <c:delete val="0"/>
        <c:axPos val="l"/>
        <c:majorGridlines>
          <c:spPr>
            <a:ln>
              <a:noFill/>
            </a:ln>
          </c:spPr>
        </c:majorGridlines>
        <c:title>
          <c:tx>
            <c:rich>
              <a:bodyPr rot="-5400000" vert="horz"/>
              <a:lstStyle/>
              <a:p>
                <a:pPr>
                  <a:defRPr>
                    <a:solidFill>
                      <a:srgbClr val="002060"/>
                    </a:solidFill>
                  </a:defRPr>
                </a:pPr>
                <a:r>
                  <a:rPr lang="en-US" sz="1400" b="0" i="0" baseline="0">
                    <a:solidFill>
                      <a:srgbClr val="002060"/>
                    </a:solidFill>
                    <a:effectLst/>
                  </a:rPr>
                  <a:t>Year on Year growth/decline</a:t>
                </a:r>
                <a:endParaRPr lang="en-GB" sz="800" b="0">
                  <a:solidFill>
                    <a:srgbClr val="002060"/>
                  </a:solidFill>
                  <a:effectLst/>
                </a:endParaRPr>
              </a:p>
            </c:rich>
          </c:tx>
          <c:layout>
            <c:manualLayout>
              <c:xMode val="edge"/>
              <c:yMode val="edge"/>
              <c:x val="0.12791666666666668"/>
              <c:y val="0.14807852143482064"/>
            </c:manualLayout>
          </c:layout>
          <c:overlay val="0"/>
        </c:title>
        <c:numFmt formatCode="0.0%" sourceLinked="1"/>
        <c:majorTickMark val="out"/>
        <c:minorTickMark val="none"/>
        <c:tickLblPos val="nextTo"/>
        <c:crossAx val="17204774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6729"/>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49899" y="0"/>
            <a:ext cx="2946189" cy="496729"/>
          </a:xfrm>
          <a:prstGeom prst="rect">
            <a:avLst/>
          </a:prstGeom>
        </p:spPr>
        <p:txBody>
          <a:bodyPr vert="horz" lIns="91440" tIns="45720" rIns="91440" bIns="45720" rtlCol="0"/>
          <a:lstStyle>
            <a:lvl1pPr algn="r">
              <a:defRPr sz="1200">
                <a:latin typeface="Arial" charset="0"/>
                <a:ea typeface="ＭＳ Ｐゴシック" charset="-128"/>
                <a:cs typeface="+mn-cs"/>
              </a:defRPr>
            </a:lvl1pPr>
          </a:lstStyle>
          <a:p>
            <a:pPr>
              <a:defRPr/>
            </a:pPr>
            <a:fld id="{270E1B66-257E-4B14-B065-7D139155AA19}" type="datetimeFigureOut">
              <a:rPr lang="en-US"/>
              <a:pPr>
                <a:defRPr/>
              </a:pPr>
              <a:t>9/6/2019</a:t>
            </a:fld>
            <a:endParaRPr lang="en-US" dirty="0"/>
          </a:p>
        </p:txBody>
      </p:sp>
      <p:sp>
        <p:nvSpPr>
          <p:cNvPr id="4" name="Footer Placeholder 3"/>
          <p:cNvSpPr>
            <a:spLocks noGrp="1"/>
          </p:cNvSpPr>
          <p:nvPr>
            <p:ph type="ftr" sz="quarter" idx="2"/>
          </p:nvPr>
        </p:nvSpPr>
        <p:spPr>
          <a:xfrm>
            <a:off x="1" y="9429909"/>
            <a:ext cx="2946189" cy="496729"/>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49899" y="9429909"/>
            <a:ext cx="2946189" cy="496729"/>
          </a:xfrm>
          <a:prstGeom prst="rect">
            <a:avLst/>
          </a:prstGeom>
        </p:spPr>
        <p:txBody>
          <a:bodyPr vert="horz" lIns="91440" tIns="45720" rIns="91440" bIns="45720" rtlCol="0" anchor="b"/>
          <a:lstStyle>
            <a:lvl1pPr algn="r">
              <a:defRPr sz="1200">
                <a:latin typeface="Arial" charset="0"/>
                <a:ea typeface="ＭＳ Ｐゴシック" charset="-128"/>
                <a:cs typeface="+mn-cs"/>
              </a:defRPr>
            </a:lvl1pPr>
          </a:lstStyle>
          <a:p>
            <a:pPr>
              <a:defRPr/>
            </a:pPr>
            <a:fld id="{57FAE17D-1DC5-4678-8944-402A10CF7868}" type="slidenum">
              <a:rPr lang="en-US"/>
              <a:pPr>
                <a:defRPr/>
              </a:pPr>
              <a:t>‹#›</a:t>
            </a:fld>
            <a:endParaRPr lang="en-US" dirty="0"/>
          </a:p>
        </p:txBody>
      </p:sp>
    </p:spTree>
    <p:extLst>
      <p:ext uri="{BB962C8B-B14F-4D97-AF65-F5344CB8AC3E}">
        <p14:creationId xmlns:p14="http://schemas.microsoft.com/office/powerpoint/2010/main" val="3659133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67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899" y="0"/>
            <a:ext cx="2946189" cy="496729"/>
          </a:xfrm>
          <a:prstGeom prst="rect">
            <a:avLst/>
          </a:prstGeom>
        </p:spPr>
        <p:txBody>
          <a:bodyPr vert="horz" lIns="91440" tIns="45720" rIns="91440" bIns="45720" rtlCol="0"/>
          <a:lstStyle>
            <a:lvl1pPr algn="r">
              <a:defRPr sz="1200"/>
            </a:lvl1pPr>
          </a:lstStyle>
          <a:p>
            <a:fld id="{9928B5A6-036A-4F00-B436-C71635407E49}" type="datetimeFigureOut">
              <a:rPr lang="en-GB" smtClean="0"/>
              <a:pPr/>
              <a:t>06/09/2019</a:t>
            </a:fld>
            <a:endParaRPr lang="en-GB"/>
          </a:p>
        </p:txBody>
      </p:sp>
      <p:sp>
        <p:nvSpPr>
          <p:cNvPr id="4" name="Slide Image Placeholder 3"/>
          <p:cNvSpPr>
            <a:spLocks noGrp="1" noRot="1" noChangeAspect="1"/>
          </p:cNvSpPr>
          <p:nvPr>
            <p:ph type="sldImg" idx="2"/>
          </p:nvPr>
        </p:nvSpPr>
        <p:spPr>
          <a:xfrm>
            <a:off x="709613" y="744538"/>
            <a:ext cx="537845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6542"/>
            <a:ext cx="5438140" cy="446738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9909"/>
            <a:ext cx="2946189" cy="49672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899" y="9429909"/>
            <a:ext cx="2946189" cy="496729"/>
          </a:xfrm>
          <a:prstGeom prst="rect">
            <a:avLst/>
          </a:prstGeom>
        </p:spPr>
        <p:txBody>
          <a:bodyPr vert="horz" lIns="91440" tIns="45720" rIns="91440" bIns="45720" rtlCol="0" anchor="b"/>
          <a:lstStyle>
            <a:lvl1pPr algn="r">
              <a:defRPr sz="1200"/>
            </a:lvl1pPr>
          </a:lstStyle>
          <a:p>
            <a:fld id="{B8AA7053-988C-4AF5-91B2-023E9A4A0265}" type="slidenum">
              <a:rPr lang="en-GB" smtClean="0"/>
              <a:pPr/>
              <a:t>‹#›</a:t>
            </a:fld>
            <a:endParaRPr lang="en-GB"/>
          </a:p>
        </p:txBody>
      </p:sp>
    </p:spTree>
    <p:extLst>
      <p:ext uri="{BB962C8B-B14F-4D97-AF65-F5344CB8AC3E}">
        <p14:creationId xmlns:p14="http://schemas.microsoft.com/office/powerpoint/2010/main" val="129640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Cafedirect</a:t>
            </a:r>
            <a:r>
              <a:rPr lang="en-GB" dirty="0" smtClean="0"/>
              <a:t> is a UK based social enterprise selling tea, coffee and cocoa products.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Cafedirect</a:t>
            </a:r>
            <a:r>
              <a:rPr lang="en-GB" dirty="0" smtClean="0"/>
              <a:t> is a pioneering company, determined to show that trade can make a positive difference in the way it does business. </a:t>
            </a:r>
          </a:p>
          <a:p>
            <a:endParaRPr lang="en-GB" dirty="0" smtClean="0"/>
          </a:p>
        </p:txBody>
      </p:sp>
      <p:sp>
        <p:nvSpPr>
          <p:cNvPr id="4" name="Slide Number Placeholder 3"/>
          <p:cNvSpPr>
            <a:spLocks noGrp="1"/>
          </p:cNvSpPr>
          <p:nvPr>
            <p:ph type="sldNum" sz="quarter" idx="10"/>
          </p:nvPr>
        </p:nvSpPr>
        <p:spPr/>
        <p:txBody>
          <a:bodyPr/>
          <a:lstStyle/>
          <a:p>
            <a:fld id="{B8AA7053-988C-4AF5-91B2-023E9A4A0265}" type="slidenum">
              <a:rPr lang="en-GB" smtClean="0"/>
              <a:pPr/>
              <a:t>1</a:t>
            </a:fld>
            <a:endParaRPr lang="en-GB"/>
          </a:p>
        </p:txBody>
      </p:sp>
    </p:spTree>
    <p:extLst>
      <p:ext uri="{BB962C8B-B14F-4D97-AF65-F5344CB8AC3E}">
        <p14:creationId xmlns:p14="http://schemas.microsoft.com/office/powerpoint/2010/main" val="115088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10</a:t>
            </a:fld>
            <a:endParaRPr lang="en-GB"/>
          </a:p>
        </p:txBody>
      </p:sp>
    </p:spTree>
    <p:extLst>
      <p:ext uri="{BB962C8B-B14F-4D97-AF65-F5344CB8AC3E}">
        <p14:creationId xmlns:p14="http://schemas.microsoft.com/office/powerpoint/2010/main" val="363648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11</a:t>
            </a:fld>
            <a:endParaRPr lang="en-GB"/>
          </a:p>
        </p:txBody>
      </p:sp>
    </p:spTree>
    <p:extLst>
      <p:ext uri="{BB962C8B-B14F-4D97-AF65-F5344CB8AC3E}">
        <p14:creationId xmlns:p14="http://schemas.microsoft.com/office/powerpoint/2010/main" val="73405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12</a:t>
            </a:fld>
            <a:endParaRPr lang="en-GB"/>
          </a:p>
        </p:txBody>
      </p:sp>
    </p:spTree>
    <p:extLst>
      <p:ext uri="{BB962C8B-B14F-4D97-AF65-F5344CB8AC3E}">
        <p14:creationId xmlns:p14="http://schemas.microsoft.com/office/powerpoint/2010/main" val="308129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13</a:t>
            </a:fld>
            <a:endParaRPr lang="en-GB"/>
          </a:p>
        </p:txBody>
      </p:sp>
    </p:spTree>
    <p:extLst>
      <p:ext uri="{BB962C8B-B14F-4D97-AF65-F5344CB8AC3E}">
        <p14:creationId xmlns:p14="http://schemas.microsoft.com/office/powerpoint/2010/main" val="311393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17412" name="Slide Number Placeholder 3"/>
          <p:cNvSpPr>
            <a:spLocks noGrp="1"/>
          </p:cNvSpPr>
          <p:nvPr>
            <p:ph type="sldNum" sz="quarter" idx="5"/>
          </p:nvPr>
        </p:nvSpPr>
        <p:spPr bwMode="auto">
          <a:noFill/>
          <a:ln>
            <a:miter lim="800000"/>
            <a:headEnd/>
            <a:tailEnd/>
          </a:ln>
        </p:spPr>
        <p:txBody>
          <a:bodyPr/>
          <a:lstStyle/>
          <a:p>
            <a:fld id="{4EAEC243-8460-4037-AF12-7EC515A4EA6E}" type="slidenum">
              <a:rPr lang="en-US"/>
              <a:pPr/>
              <a:t>14</a:t>
            </a:fld>
            <a:endParaRPr lang="en-US"/>
          </a:p>
        </p:txBody>
      </p:sp>
    </p:spTree>
    <p:extLst>
      <p:ext uri="{BB962C8B-B14F-4D97-AF65-F5344CB8AC3E}">
        <p14:creationId xmlns:p14="http://schemas.microsoft.com/office/powerpoint/2010/main" val="2233697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xfrm>
            <a:off x="723901" y="4716542"/>
            <a:ext cx="5438140" cy="4467384"/>
          </a:xfrm>
          <a:noFill/>
        </p:spPr>
        <p:txBody>
          <a:bodyPr wrap="square" numCol="1" anchor="t" anchorCtr="0" compatLnSpc="1">
            <a:prstTxWarp prst="textNoShape">
              <a:avLst/>
            </a:prstTxWarp>
          </a:bodyPr>
          <a:lstStyle/>
          <a:p>
            <a:endParaRPr lang="en-GB" dirty="0" smtClean="0"/>
          </a:p>
        </p:txBody>
      </p:sp>
      <p:sp>
        <p:nvSpPr>
          <p:cNvPr id="17412" name="Slide Number Placeholder 3"/>
          <p:cNvSpPr>
            <a:spLocks noGrp="1"/>
          </p:cNvSpPr>
          <p:nvPr>
            <p:ph type="sldNum" sz="quarter" idx="5"/>
          </p:nvPr>
        </p:nvSpPr>
        <p:spPr bwMode="auto">
          <a:noFill/>
          <a:ln>
            <a:miter lim="800000"/>
            <a:headEnd/>
            <a:tailEnd/>
          </a:ln>
        </p:spPr>
        <p:txBody>
          <a:bodyPr/>
          <a:lstStyle/>
          <a:p>
            <a:fld id="{4EAEC243-8460-4037-AF12-7EC515A4EA6E}" type="slidenum">
              <a:rPr lang="en-US"/>
              <a:pPr/>
              <a:t>15</a:t>
            </a:fld>
            <a:endParaRPr lang="en-US"/>
          </a:p>
        </p:txBody>
      </p:sp>
    </p:spTree>
    <p:extLst>
      <p:ext uri="{BB962C8B-B14F-4D97-AF65-F5344CB8AC3E}">
        <p14:creationId xmlns:p14="http://schemas.microsoft.com/office/powerpoint/2010/main" val="577304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8AA7053-988C-4AF5-91B2-023E9A4A0265}" type="slidenum">
              <a:rPr lang="en-GB" smtClean="0"/>
              <a:pPr/>
              <a:t>16</a:t>
            </a:fld>
            <a:endParaRPr lang="en-GB"/>
          </a:p>
        </p:txBody>
      </p:sp>
    </p:spTree>
    <p:extLst>
      <p:ext uri="{BB962C8B-B14F-4D97-AF65-F5344CB8AC3E}">
        <p14:creationId xmlns:p14="http://schemas.microsoft.com/office/powerpoint/2010/main" val="130877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Social enterprises </a:t>
            </a:r>
            <a:r>
              <a:rPr lang="en-GB" sz="1200" b="0" i="0" kern="1200" dirty="0" smtClean="0">
                <a:solidFill>
                  <a:schemeClr val="tx1"/>
                </a:solidFill>
                <a:effectLst/>
                <a:latin typeface="+mn-lt"/>
                <a:ea typeface="+mn-ea"/>
                <a:cs typeface="+mn-cs"/>
              </a:rPr>
              <a:t>‘do business differently’. They</a:t>
            </a:r>
            <a:r>
              <a:rPr lang="en-GB" sz="1200" b="0" i="0" kern="1200" baseline="0" dirty="0" smtClean="0">
                <a:solidFill>
                  <a:schemeClr val="tx1"/>
                </a:solidFill>
                <a:effectLst/>
                <a:latin typeface="+mn-lt"/>
                <a:ea typeface="+mn-ea"/>
                <a:cs typeface="+mn-cs"/>
              </a:rPr>
              <a:t> may have been set up</a:t>
            </a:r>
            <a:r>
              <a:rPr lang="en-GB"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to tackle </a:t>
            </a:r>
            <a:r>
              <a:rPr lang="en-GB" sz="1200" b="0" i="0" kern="1200" dirty="0" smtClean="0">
                <a:solidFill>
                  <a:schemeClr val="tx1"/>
                </a:solidFill>
                <a:effectLst/>
                <a:latin typeface="+mn-lt"/>
                <a:ea typeface="+mn-ea"/>
                <a:cs typeface="+mn-cs"/>
              </a:rPr>
              <a:t>specific</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social or environment</a:t>
            </a:r>
            <a:r>
              <a:rPr lang="en-GB" sz="1200" b="0" i="0" kern="1200" baseline="0" dirty="0" smtClean="0">
                <a:solidFill>
                  <a:schemeClr val="tx1"/>
                </a:solidFill>
                <a:effectLst/>
                <a:latin typeface="+mn-lt"/>
                <a:ea typeface="+mn-ea"/>
                <a:cs typeface="+mn-cs"/>
              </a:rPr>
              <a:t>al </a:t>
            </a:r>
            <a:r>
              <a:rPr lang="en-GB" sz="1200" b="0" i="0" kern="1200" dirty="0" smtClean="0">
                <a:solidFill>
                  <a:schemeClr val="tx1"/>
                </a:solidFill>
                <a:effectLst/>
                <a:latin typeface="+mn-lt"/>
                <a:ea typeface="+mn-ea"/>
                <a:cs typeface="+mn-cs"/>
              </a:rPr>
              <a:t>problems.</a:t>
            </a:r>
            <a:r>
              <a:rPr lang="en-GB" sz="1200" b="0" i="0" kern="1200" dirty="0" smtClean="0">
                <a:solidFill>
                  <a:schemeClr val="tx1"/>
                </a:solidFill>
                <a:effectLst/>
                <a:latin typeface="+mn-lt"/>
                <a:ea typeface="+mn-ea"/>
                <a:cs typeface="+mn-cs"/>
              </a:rPr>
              <a:t> They make their money from selling goods and services in the open market, </a:t>
            </a:r>
            <a:r>
              <a:rPr lang="en-GB" sz="1200" b="0" i="0" kern="1200" dirty="0" smtClean="0">
                <a:solidFill>
                  <a:schemeClr val="tx1"/>
                </a:solidFill>
                <a:effectLst/>
                <a:latin typeface="+mn-lt"/>
                <a:ea typeface="+mn-ea"/>
                <a:cs typeface="+mn-cs"/>
              </a:rPr>
              <a:t>but usually</a:t>
            </a:r>
            <a:r>
              <a:rPr lang="en-GB" sz="1200" b="0" i="0" kern="1200" baseline="0" dirty="0" smtClean="0">
                <a:solidFill>
                  <a:schemeClr val="tx1"/>
                </a:solidFill>
                <a:effectLst/>
                <a:latin typeface="+mn-lt"/>
                <a:ea typeface="+mn-ea"/>
                <a:cs typeface="+mn-cs"/>
              </a:rPr>
              <a:t> do so in an ethical way, as well as</a:t>
            </a:r>
            <a:r>
              <a:rPr lang="en-GB" sz="1200" b="0" i="0" kern="1200" dirty="0" smtClean="0">
                <a:solidFill>
                  <a:schemeClr val="tx1"/>
                </a:solidFill>
                <a:effectLst/>
                <a:latin typeface="+mn-lt"/>
                <a:ea typeface="+mn-ea"/>
                <a:cs typeface="+mn-cs"/>
              </a:rPr>
              <a:t> reinvesting </a:t>
            </a:r>
            <a:r>
              <a:rPr lang="en-GB" sz="1200" b="0" i="0" kern="1200" dirty="0" smtClean="0">
                <a:solidFill>
                  <a:schemeClr val="tx1"/>
                </a:solidFill>
                <a:effectLst/>
                <a:latin typeface="+mn-lt"/>
                <a:ea typeface="+mn-ea"/>
                <a:cs typeface="+mn-cs"/>
              </a:rPr>
              <a:t>a part of their profits back into the business or their wider communities.</a:t>
            </a:r>
          </a:p>
          <a:p>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Cafédirect</a:t>
            </a:r>
            <a:r>
              <a:rPr lang="en-GB" dirty="0" smtClean="0"/>
              <a:t> is a social</a:t>
            </a:r>
            <a:r>
              <a:rPr lang="en-GB" baseline="0" dirty="0" smtClean="0"/>
              <a:t> </a:t>
            </a:r>
            <a:r>
              <a:rPr lang="en-GB" baseline="0" dirty="0" smtClean="0"/>
              <a:t>enterprise. </a:t>
            </a:r>
            <a:r>
              <a:rPr lang="en-GB" dirty="0" smtClean="0"/>
              <a:t>The company </a:t>
            </a:r>
            <a:r>
              <a:rPr lang="en-GB" baseline="0" dirty="0" smtClean="0"/>
              <a:t>buys </a:t>
            </a:r>
            <a:r>
              <a:rPr lang="en-GB" dirty="0" smtClean="0"/>
              <a:t>all of its coffee, tea and cocoa directly from smallholder farmers across 14 developing countries. </a:t>
            </a:r>
            <a:r>
              <a:rPr lang="en-GB" sz="1200" dirty="0" smtClean="0">
                <a:latin typeface="Californian FB" panose="0207040306080B030204" pitchFamily="18" charset="0"/>
              </a:rPr>
              <a:t>100% of</a:t>
            </a:r>
            <a:r>
              <a:rPr lang="en-GB" sz="1200" baseline="0" dirty="0" smtClean="0">
                <a:latin typeface="Californian FB" panose="0207040306080B030204" pitchFamily="18" charset="0"/>
              </a:rPr>
              <a:t> </a:t>
            </a:r>
            <a:r>
              <a:rPr lang="en-US" sz="1200" dirty="0" err="1" smtClean="0">
                <a:latin typeface="Californian FB" panose="0207040306080B030204" pitchFamily="18" charset="0"/>
              </a:rPr>
              <a:t>Cafédirect’s</a:t>
            </a:r>
            <a:r>
              <a:rPr lang="en-US" sz="1200" dirty="0" smtClean="0">
                <a:latin typeface="Californian FB" panose="0207040306080B030204" pitchFamily="18" charset="0"/>
              </a:rPr>
              <a:t> products are Fairtrade, and 40% are Organic certified. Furthermore, </a:t>
            </a:r>
            <a:r>
              <a:rPr lang="en-GB" dirty="0" smtClean="0"/>
              <a:t>50</a:t>
            </a:r>
            <a:r>
              <a:rPr lang="en-GB" dirty="0" smtClean="0"/>
              <a:t>% of </a:t>
            </a:r>
            <a:r>
              <a:rPr lang="en-GB" dirty="0" smtClean="0"/>
              <a:t>the company’s profits go </a:t>
            </a:r>
            <a:r>
              <a:rPr lang="en-GB" dirty="0" smtClean="0"/>
              <a:t>directly back </a:t>
            </a:r>
            <a:r>
              <a:rPr lang="en-GB" dirty="0" smtClean="0"/>
              <a:t>to its producer partner organisations. The producer</a:t>
            </a:r>
            <a:r>
              <a:rPr lang="en-GB" baseline="0" dirty="0" smtClean="0"/>
              <a:t> organisations</a:t>
            </a:r>
            <a:r>
              <a:rPr lang="en-GB" dirty="0" smtClean="0"/>
              <a:t> </a:t>
            </a:r>
            <a:r>
              <a:rPr lang="en-GB" dirty="0" smtClean="0"/>
              <a:t>hold two out of eight seats on the board, contributing to the decisions that govern the company, and most of them are shareholders, making them direct beneficiaries of the success of the brand</a:t>
            </a:r>
            <a:r>
              <a:rPr lang="en-GB"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B8AA7053-988C-4AF5-91B2-023E9A4A0265}" type="slidenum">
              <a:rPr lang="en-GB" smtClean="0"/>
              <a:pPr/>
              <a:t>2</a:t>
            </a:fld>
            <a:endParaRPr lang="en-GB"/>
          </a:p>
        </p:txBody>
      </p:sp>
    </p:spTree>
    <p:extLst>
      <p:ext uri="{BB962C8B-B14F-4D97-AF65-F5344CB8AC3E}">
        <p14:creationId xmlns:p14="http://schemas.microsoft.com/office/powerpoint/2010/main" val="288283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GB" sz="1200" b="0" i="0" kern="1200" dirty="0" err="1" smtClean="0">
                <a:solidFill>
                  <a:schemeClr val="tx1"/>
                </a:solidFill>
                <a:effectLst/>
                <a:latin typeface="+mn-lt"/>
                <a:ea typeface="+mn-ea"/>
                <a:cs typeface="+mn-cs"/>
              </a:rPr>
              <a:t>Cafédirect</a:t>
            </a:r>
            <a:r>
              <a:rPr lang="en-GB" sz="1200" b="0" i="0" kern="1200" dirty="0" smtClean="0">
                <a:solidFill>
                  <a:schemeClr val="tx1"/>
                </a:solidFill>
                <a:effectLst/>
                <a:latin typeface="+mn-lt"/>
                <a:ea typeface="+mn-ea"/>
                <a:cs typeface="+mn-cs"/>
              </a:rPr>
              <a:t> was born during a crisis. In 1989, an international coffee agreement which had fixed global prices according to the cost of production, collapsed. Middlemen swooped in to buy up the coffee and the lives of millions of smallholder farmers around the world were in jeopardy as they were left with no choice but to sell their harvests at rock bottom prices.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In response, three coffee growing communities each shipped a single container of coffee, loaned on trust, to the UK. The beans were roasted and sold through church halls, charity shops and at local events, and in 1991 </a:t>
            </a:r>
            <a:r>
              <a:rPr lang="en-GB" sz="1200" b="0" i="0" kern="1200" dirty="0" err="1" smtClean="0">
                <a:solidFill>
                  <a:schemeClr val="tx1"/>
                </a:solidFill>
                <a:effectLst/>
                <a:latin typeface="+mn-lt"/>
                <a:ea typeface="+mn-ea"/>
                <a:cs typeface="+mn-cs"/>
              </a:rPr>
              <a:t>Cafédirect</a:t>
            </a:r>
            <a:r>
              <a:rPr lang="en-GB" sz="1200" b="0" i="0" kern="1200" dirty="0" smtClean="0">
                <a:solidFill>
                  <a:schemeClr val="tx1"/>
                </a:solidFill>
                <a:effectLst/>
                <a:latin typeface="+mn-lt"/>
                <a:ea typeface="+mn-ea"/>
                <a:cs typeface="+mn-cs"/>
              </a:rPr>
              <a:t> was created. And today it is still working directly with smallholder growers to change lives and build communities through inspirational, sustainable business.</a:t>
            </a:r>
          </a:p>
          <a:p>
            <a:endParaRPr lang="en-GB" dirty="0" smtClean="0"/>
          </a:p>
          <a:p>
            <a:endParaRPr lang="en-US" altLang="en-US"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B275F3-3C4B-4103-A678-655FB24DE500}" type="slidenum">
              <a:rPr lang="en-US" altLang="en-US" smtClean="0">
                <a:latin typeface="Arial" panose="020B0604020202020204" pitchFamily="34" charset="0"/>
              </a:rPr>
              <a:pPr>
                <a:spcBef>
                  <a:spcPct val="0"/>
                </a:spcBef>
              </a:pPr>
              <a:t>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73162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latin typeface="Californian FB" panose="0207040306080B030204" pitchFamily="18" charset="0"/>
              </a:rPr>
              <a:t>Cafédirect</a:t>
            </a:r>
            <a:r>
              <a:rPr lang="en-US" sz="1200" dirty="0" smtClean="0">
                <a:latin typeface="Californian FB" panose="0207040306080B030204" pitchFamily="18" charset="0"/>
              </a:rPr>
              <a:t> is the UK’s largest 100% Fairtrade hot beverage brand.</a:t>
            </a:r>
            <a:r>
              <a:rPr lang="en-GB" sz="1200" baseline="0" dirty="0" smtClean="0">
                <a:latin typeface="Californian FB" panose="0207040306080B030204" pitchFamily="18" charset="0"/>
              </a:rPr>
              <a:t> </a:t>
            </a:r>
            <a:r>
              <a:rPr lang="en-GB" sz="1200" kern="1200" dirty="0" smtClean="0">
                <a:solidFill>
                  <a:schemeClr val="tx1"/>
                </a:solidFill>
                <a:effectLst/>
                <a:latin typeface="+mn-lt"/>
                <a:ea typeface="+mn-ea"/>
                <a:cs typeface="+mn-cs"/>
              </a:rPr>
              <a:t>The company’s turnover for the year ended 31 December </a:t>
            </a:r>
            <a:r>
              <a:rPr lang="en-GB" sz="1200" kern="1200" dirty="0" smtClean="0">
                <a:solidFill>
                  <a:schemeClr val="tx1"/>
                </a:solidFill>
                <a:effectLst/>
                <a:latin typeface="+mn-lt"/>
                <a:ea typeface="+mn-ea"/>
                <a:cs typeface="+mn-cs"/>
              </a:rPr>
              <a:t>2018 </a:t>
            </a:r>
            <a:r>
              <a:rPr lang="en-GB" sz="1200" kern="1200" dirty="0" smtClean="0">
                <a:solidFill>
                  <a:schemeClr val="tx1"/>
                </a:solidFill>
                <a:effectLst/>
                <a:latin typeface="+mn-lt"/>
                <a:ea typeface="+mn-ea"/>
                <a:cs typeface="+mn-cs"/>
              </a:rPr>
              <a:t>was £</a:t>
            </a:r>
            <a:r>
              <a:rPr lang="en-GB" sz="1200" kern="1200" dirty="0" smtClean="0">
                <a:solidFill>
                  <a:schemeClr val="tx1"/>
                </a:solidFill>
                <a:effectLst/>
                <a:latin typeface="+mn-lt"/>
                <a:ea typeface="+mn-ea"/>
                <a:cs typeface="+mn-cs"/>
              </a:rPr>
              <a:t>13.1m.</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lvl="0"/>
            <a:r>
              <a:rPr lang="en-GB" sz="1200" dirty="0" smtClean="0">
                <a:latin typeface="Californian FB" panose="0207040306080B030204" pitchFamily="18" charset="0"/>
              </a:rPr>
              <a:t>All </a:t>
            </a:r>
            <a:r>
              <a:rPr lang="en-US" sz="1200" dirty="0" err="1" smtClean="0">
                <a:latin typeface="Californian FB" panose="0207040306080B030204" pitchFamily="18" charset="0"/>
              </a:rPr>
              <a:t>Cafédirect</a:t>
            </a:r>
            <a:r>
              <a:rPr lang="en-US" sz="1200" dirty="0" smtClean="0">
                <a:latin typeface="Californian FB" panose="0207040306080B030204" pitchFamily="18" charset="0"/>
              </a:rPr>
              <a:t> </a:t>
            </a:r>
            <a:r>
              <a:rPr lang="en-GB" sz="1200" dirty="0" smtClean="0">
                <a:latin typeface="Californian FB" panose="0207040306080B030204" pitchFamily="18" charset="0"/>
              </a:rPr>
              <a:t>coffee, tea and cocoa bought directly from smallholder farmers</a:t>
            </a:r>
            <a:r>
              <a:rPr lang="en-GB" sz="1200" baseline="0" dirty="0" smtClean="0">
                <a:latin typeface="Californian FB" panose="0207040306080B030204" pitchFamily="18" charset="0"/>
              </a:rPr>
              <a:t> and </a:t>
            </a:r>
            <a:r>
              <a:rPr lang="en-US" sz="1200" dirty="0" smtClean="0">
                <a:latin typeface="Californian FB" panose="0207040306080B030204" pitchFamily="18" charset="0"/>
              </a:rPr>
              <a:t>are </a:t>
            </a:r>
            <a:r>
              <a:rPr lang="en-GB" sz="1200" dirty="0" smtClean="0">
                <a:latin typeface="Californian FB" panose="0207040306080B030204" pitchFamily="18" charset="0"/>
              </a:rPr>
              <a:t>enjoyed all over the UK and around the world. </a:t>
            </a:r>
            <a:endParaRPr lang="en-GB" sz="1200" dirty="0" smtClean="0">
              <a:latin typeface="Californian FB" panose="0207040306080B030204" pitchFamily="18" charset="0"/>
            </a:endParaRPr>
          </a:p>
          <a:p>
            <a:pPr lvl="0"/>
            <a:endParaRPr lang="en-GB" sz="1200" dirty="0" smtClean="0">
              <a:latin typeface="Californian FB" panose="0207040306080B030204" pitchFamily="18" charset="0"/>
            </a:endParaRPr>
          </a:p>
          <a:p>
            <a:pPr lvl="0"/>
            <a:r>
              <a:rPr lang="en-GB" sz="1200" dirty="0" smtClean="0">
                <a:latin typeface="Californian FB" panose="0207040306080B030204" pitchFamily="18" charset="0"/>
              </a:rPr>
              <a:t>In </a:t>
            </a:r>
            <a:r>
              <a:rPr lang="en-GB" sz="1200" dirty="0" smtClean="0">
                <a:latin typeface="Californian FB" panose="0207040306080B030204" pitchFamily="18" charset="0"/>
              </a:rPr>
              <a:t>2014, they were the first company to launch Fairtrade Nespresso® compatible pods.</a:t>
            </a:r>
            <a:r>
              <a:rPr lang="en-GB" sz="1200" baseline="0" dirty="0" smtClean="0">
                <a:latin typeface="+mn-lt"/>
              </a:rPr>
              <a:t> </a:t>
            </a:r>
            <a:r>
              <a:rPr lang="en-GB" dirty="0" smtClean="0"/>
              <a:t>In </a:t>
            </a:r>
            <a:r>
              <a:rPr lang="en-GB" dirty="0" smtClean="0"/>
              <a:t>2015, they</a:t>
            </a:r>
            <a:r>
              <a:rPr lang="en-GB" baseline="0" dirty="0" smtClean="0"/>
              <a:t> launched a gourmet coffee subscription service called Handpicked.</a:t>
            </a:r>
          </a:p>
          <a:p>
            <a:pPr lvl="0"/>
            <a:endParaRPr lang="en-GB" baseline="0" dirty="0" smtClean="0"/>
          </a:p>
          <a:p>
            <a:r>
              <a:rPr lang="en-GB" sz="1200" dirty="0" smtClean="0">
                <a:latin typeface="Californian FB" panose="0207040306080B030204" pitchFamily="18" charset="0"/>
              </a:rPr>
              <a:t>In 2018,</a:t>
            </a:r>
            <a:r>
              <a:rPr lang="en-GB" sz="1200" baseline="0" dirty="0" smtClean="0">
                <a:latin typeface="Californian FB" panose="0207040306080B030204" pitchFamily="18" charset="0"/>
              </a:rPr>
              <a:t> </a:t>
            </a:r>
            <a:r>
              <a:rPr lang="en-US" sz="1200" dirty="0" err="1" smtClean="0">
                <a:latin typeface="Californian FB" panose="0207040306080B030204" pitchFamily="18" charset="0"/>
              </a:rPr>
              <a:t>Cafédirect</a:t>
            </a:r>
            <a:r>
              <a:rPr lang="en-US" sz="1200" dirty="0" smtClean="0">
                <a:latin typeface="Californian FB" panose="0207040306080B030204" pitchFamily="18" charset="0"/>
              </a:rPr>
              <a:t> certified as a B-Corp. B-Corp is a global movement that enables businesses</a:t>
            </a:r>
            <a:r>
              <a:rPr lang="en-US" sz="1200" baseline="0" dirty="0" smtClean="0">
                <a:latin typeface="Californian FB" panose="0207040306080B030204" pitchFamily="18" charset="0"/>
              </a:rPr>
              <a:t> to demonstrate their commitment to using business ‘as a force for good’.</a:t>
            </a:r>
            <a:endParaRPr lang="en-GB" sz="1200" dirty="0" smtClean="0">
              <a:latin typeface="Californian FB" panose="0207040306080B030204" pitchFamily="18" charset="0"/>
            </a:endParaRPr>
          </a:p>
        </p:txBody>
      </p:sp>
      <p:sp>
        <p:nvSpPr>
          <p:cNvPr id="4" name="Slide Number Placeholder 3"/>
          <p:cNvSpPr>
            <a:spLocks noGrp="1"/>
          </p:cNvSpPr>
          <p:nvPr>
            <p:ph type="sldNum" sz="quarter" idx="10"/>
          </p:nvPr>
        </p:nvSpPr>
        <p:spPr/>
        <p:txBody>
          <a:bodyPr/>
          <a:lstStyle/>
          <a:p>
            <a:fld id="{B8AA7053-988C-4AF5-91B2-023E9A4A0265}" type="slidenum">
              <a:rPr lang="en-GB" smtClean="0"/>
              <a:pPr/>
              <a:t>4</a:t>
            </a:fld>
            <a:endParaRPr lang="en-GB"/>
          </a:p>
        </p:txBody>
      </p:sp>
    </p:spTree>
    <p:extLst>
      <p:ext uri="{BB962C8B-B14F-4D97-AF65-F5344CB8AC3E}">
        <p14:creationId xmlns:p14="http://schemas.microsoft.com/office/powerpoint/2010/main" val="76800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image shows the range of coffees: roast and ground coffee,</a:t>
            </a:r>
            <a:r>
              <a:rPr lang="en-GB" baseline="0" dirty="0" smtClean="0"/>
              <a:t> whole beans, instant coffee and coffee pods.</a:t>
            </a:r>
          </a:p>
          <a:p>
            <a:endParaRPr lang="en-GB" dirty="0"/>
          </a:p>
          <a:p>
            <a:r>
              <a:rPr lang="en-GB" dirty="0" smtClean="0"/>
              <a:t>As you can see, all products carry the Fairtrade Mark as all the coffee is bought under the Fairtrade certification system. This means that there are a clear set of rules about what fair trade is, and that the process is subject to external verification so customers can trust that the claims made are true.</a:t>
            </a:r>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5</a:t>
            </a:fld>
            <a:endParaRPr lang="en-GB"/>
          </a:p>
        </p:txBody>
      </p:sp>
    </p:spTree>
    <p:extLst>
      <p:ext uri="{BB962C8B-B14F-4D97-AF65-F5344CB8AC3E}">
        <p14:creationId xmlns:p14="http://schemas.microsoft.com/office/powerpoint/2010/main" val="3014680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the hot chocolate products produced by </a:t>
            </a:r>
            <a:r>
              <a:rPr lang="en-GB" dirty="0" err="1" smtClean="0"/>
              <a:t>Cafedirect</a:t>
            </a:r>
            <a:r>
              <a:rPr lang="en-GB" dirty="0" smtClean="0"/>
              <a:t>. They also carry the Fairtrade Mark.</a:t>
            </a:r>
          </a:p>
          <a:p>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6</a:t>
            </a:fld>
            <a:endParaRPr lang="en-GB"/>
          </a:p>
        </p:txBody>
      </p:sp>
    </p:spTree>
    <p:extLst>
      <p:ext uri="{BB962C8B-B14F-4D97-AF65-F5344CB8AC3E}">
        <p14:creationId xmlns:p14="http://schemas.microsoft.com/office/powerpoint/2010/main" val="269800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alifornian FB" panose="0207040306080B030204" pitchFamily="18" charset="0"/>
                <a:ea typeface="ＭＳ Ｐゴシック" pitchFamily="34" charset="-128"/>
                <a:cs typeface="Arial" charset="0"/>
              </a:rPr>
              <a:t>Single origin, hand-picked small holder grown black teas</a:t>
            </a:r>
          </a:p>
          <a:p>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7</a:t>
            </a:fld>
            <a:endParaRPr lang="en-GB"/>
          </a:p>
        </p:txBody>
      </p:sp>
    </p:spTree>
    <p:extLst>
      <p:ext uri="{BB962C8B-B14F-4D97-AF65-F5344CB8AC3E}">
        <p14:creationId xmlns:p14="http://schemas.microsoft.com/office/powerpoint/2010/main" val="220906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8</a:t>
            </a:fld>
            <a:endParaRPr lang="en-GB"/>
          </a:p>
        </p:txBody>
      </p:sp>
    </p:spTree>
    <p:extLst>
      <p:ext uri="{BB962C8B-B14F-4D97-AF65-F5344CB8AC3E}">
        <p14:creationId xmlns:p14="http://schemas.microsoft.com/office/powerpoint/2010/main" val="1563750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B8AA7053-988C-4AF5-91B2-023E9A4A0265}" type="slidenum">
              <a:rPr lang="en-GB" smtClean="0"/>
              <a:pPr/>
              <a:t>9</a:t>
            </a:fld>
            <a:endParaRPr lang="en-GB"/>
          </a:p>
        </p:txBody>
      </p:sp>
    </p:spTree>
    <p:extLst>
      <p:ext uri="{BB962C8B-B14F-4D97-AF65-F5344CB8AC3E}">
        <p14:creationId xmlns:p14="http://schemas.microsoft.com/office/powerpoint/2010/main" val="295492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3051" y="980431"/>
            <a:ext cx="6768182" cy="3168649"/>
          </a:xfrm>
        </p:spPr>
        <p:txBody>
          <a:bodyPr/>
          <a:lstStyle>
            <a:lvl1pPr algn="l">
              <a:lnSpc>
                <a:spcPct val="80000"/>
              </a:lnSpc>
              <a:defRPr sz="5400" b="1">
                <a:solidFill>
                  <a:srgbClr val="CA7C4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3050" y="4268688"/>
            <a:ext cx="8147050" cy="1752600"/>
          </a:xfrm>
        </p:spPr>
        <p:txBody>
          <a:bodyPr/>
          <a:lstStyle>
            <a:lvl1pPr marL="0" indent="0" algn="l">
              <a:buNone/>
              <a:defRPr sz="2800">
                <a:solidFill>
                  <a:srgbClr val="CA7C41"/>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dlin (one line) and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CC7C4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354B58"/>
                </a:solidFill>
                <a:latin typeface="+mn-lt"/>
              </a:defRPr>
            </a:lvl1pPr>
            <a:lvl2pPr>
              <a:buFontTx/>
              <a:buBlip>
                <a:blip r:embed="rId2"/>
              </a:buBlip>
              <a:defRPr>
                <a:solidFill>
                  <a:srgbClr val="354B58"/>
                </a:solidFill>
                <a:latin typeface="+mn-lt"/>
              </a:defRPr>
            </a:lvl2pPr>
            <a:lvl3pPr>
              <a:buFontTx/>
              <a:buBlip>
                <a:blip r:embed="rId3"/>
              </a:buBlip>
              <a:defRPr>
                <a:solidFill>
                  <a:srgbClr val="354B58"/>
                </a:solidFill>
                <a:latin typeface="+mn-lt"/>
              </a:defRPr>
            </a:lvl3pPr>
            <a:lvl4pPr>
              <a:buFontTx/>
              <a:buBlip>
                <a:blip r:embed="rId4"/>
              </a:buBlip>
              <a:defRPr>
                <a:solidFill>
                  <a:srgbClr val="354B58"/>
                </a:solidFill>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273050" y="274638"/>
            <a:ext cx="9137650" cy="1143000"/>
          </a:xfrm>
          <a:prstGeom prst="rect">
            <a:avLst/>
          </a:prstGeom>
          <a:noFill/>
          <a:ln w="9525">
            <a:noFill/>
            <a:miter lim="800000"/>
            <a:headEnd/>
            <a:tailEnd/>
          </a:ln>
        </p:spPr>
        <p:txBody>
          <a:bodyPr/>
          <a:lstStyle/>
          <a:p>
            <a:pPr lvl="0"/>
            <a:r>
              <a:rPr lang="en-US" dirty="0" smtClean="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lstStyle>
            <a:lvl1pPr algn="l">
              <a:defRPr sz="4000" b="1" cap="all">
                <a:solidFill>
                  <a:srgbClr val="CA7C4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rgbClr val="354B5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536576" y="1600201"/>
            <a:ext cx="4414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97016" y="1600201"/>
            <a:ext cx="4457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2480" y="274638"/>
            <a:ext cx="89154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s (lo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3050" y="425719"/>
            <a:ext cx="7272238" cy="1003017"/>
          </a:xfrm>
          <a:solidFill>
            <a:schemeClr val="bg1"/>
          </a:solidFill>
        </p:spPr>
        <p:txBody>
          <a:bodyPr/>
          <a:lstStyle>
            <a:lvl1pPr>
              <a:lnSpc>
                <a:spcPct val="80000"/>
              </a:lnSpc>
              <a:defRPr/>
            </a:lvl1pPr>
          </a:lstStyle>
          <a:p>
            <a:r>
              <a:rPr lang="en-US" dirty="0" smtClean="0"/>
              <a:t>Click to edit Master title style</a:t>
            </a:r>
            <a:endParaRPr lang="en-US" dirty="0"/>
          </a:p>
        </p:txBody>
      </p:sp>
      <p:sp>
        <p:nvSpPr>
          <p:cNvPr id="3" name="Content Placeholder 2"/>
          <p:cNvSpPr>
            <a:spLocks noGrp="1"/>
          </p:cNvSpPr>
          <p:nvPr>
            <p:ph idx="1"/>
          </p:nvPr>
        </p:nvSpPr>
        <p:spPr>
          <a:xfrm>
            <a:off x="273050" y="1600200"/>
            <a:ext cx="913765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3050" y="274638"/>
            <a:ext cx="72723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73050" y="1600200"/>
            <a:ext cx="91376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cxnSp>
        <p:nvCxnSpPr>
          <p:cNvPr id="9" name="Straight Connector 8"/>
          <p:cNvCxnSpPr/>
          <p:nvPr/>
        </p:nvCxnSpPr>
        <p:spPr>
          <a:xfrm>
            <a:off x="273050" y="1417638"/>
            <a:ext cx="7272338" cy="11112"/>
          </a:xfrm>
          <a:prstGeom prst="line">
            <a:avLst/>
          </a:prstGeom>
          <a:ln>
            <a:solidFill>
              <a:srgbClr val="CA7C41"/>
            </a:solidFill>
          </a:ln>
          <a:effectLst/>
        </p:spPr>
        <p:style>
          <a:lnRef idx="2">
            <a:schemeClr val="accent1"/>
          </a:lnRef>
          <a:fillRef idx="0">
            <a:schemeClr val="accent1"/>
          </a:fillRef>
          <a:effectRef idx="1">
            <a:schemeClr val="accent1"/>
          </a:effectRef>
          <a:fontRef idx="minor">
            <a:schemeClr val="tx1"/>
          </a:fontRef>
        </p:style>
      </p:cxnSp>
      <p:pic>
        <p:nvPicPr>
          <p:cNvPr id="1029" name="Picture 5" descr="CafeDirect_CoreLogoWithKeyline_AW.jp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208963" y="274638"/>
            <a:ext cx="1141412" cy="1143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8" r:id="rId1"/>
    <p:sldLayoutId id="2147483983" r:id="rId2"/>
    <p:sldLayoutId id="2147483984" r:id="rId3"/>
    <p:sldLayoutId id="2147483989" r:id="rId4"/>
    <p:sldLayoutId id="2147483985" r:id="rId5"/>
    <p:sldLayoutId id="2147483986" r:id="rId6"/>
    <p:sldLayoutId id="2147483987" r:id="rId7"/>
  </p:sldLayoutIdLst>
  <p:txStyles>
    <p:titleStyle>
      <a:lvl1pPr algn="l" defTabSz="457200" rtl="0" eaLnBrk="0" fontAlgn="base" hangingPunct="0">
        <a:spcBef>
          <a:spcPct val="0"/>
        </a:spcBef>
        <a:spcAft>
          <a:spcPct val="0"/>
        </a:spcAft>
        <a:defRPr sz="3600" kern="1200">
          <a:solidFill>
            <a:srgbClr val="CA7C41"/>
          </a:solidFill>
          <a:latin typeface="+mn-lt"/>
          <a:ea typeface="ＭＳ Ｐゴシック" charset="-128"/>
          <a:cs typeface="Alsina" pitchFamily="34" charset="0"/>
        </a:defRPr>
      </a:lvl1pPr>
      <a:lvl2pPr algn="l" defTabSz="457200" rtl="0" eaLnBrk="0" fontAlgn="base" hangingPunct="0">
        <a:spcBef>
          <a:spcPct val="0"/>
        </a:spcBef>
        <a:spcAft>
          <a:spcPct val="0"/>
        </a:spcAft>
        <a:defRPr sz="3600">
          <a:solidFill>
            <a:srgbClr val="CA7C41"/>
          </a:solidFill>
          <a:latin typeface="Calibri" pitchFamily="34" charset="0"/>
          <a:ea typeface="ＭＳ Ｐゴシック" charset="-128"/>
          <a:cs typeface="Alsina" pitchFamily="34" charset="0"/>
        </a:defRPr>
      </a:lvl2pPr>
      <a:lvl3pPr algn="l" defTabSz="457200" rtl="0" eaLnBrk="0" fontAlgn="base" hangingPunct="0">
        <a:spcBef>
          <a:spcPct val="0"/>
        </a:spcBef>
        <a:spcAft>
          <a:spcPct val="0"/>
        </a:spcAft>
        <a:defRPr sz="3600">
          <a:solidFill>
            <a:srgbClr val="CA7C41"/>
          </a:solidFill>
          <a:latin typeface="Calibri" pitchFamily="34" charset="0"/>
          <a:ea typeface="ＭＳ Ｐゴシック" charset="-128"/>
          <a:cs typeface="Alsina" pitchFamily="34" charset="0"/>
        </a:defRPr>
      </a:lvl3pPr>
      <a:lvl4pPr algn="l" defTabSz="457200" rtl="0" eaLnBrk="0" fontAlgn="base" hangingPunct="0">
        <a:spcBef>
          <a:spcPct val="0"/>
        </a:spcBef>
        <a:spcAft>
          <a:spcPct val="0"/>
        </a:spcAft>
        <a:defRPr sz="3600">
          <a:solidFill>
            <a:srgbClr val="CA7C41"/>
          </a:solidFill>
          <a:latin typeface="Calibri" pitchFamily="34" charset="0"/>
          <a:ea typeface="ＭＳ Ｐゴシック" charset="-128"/>
          <a:cs typeface="Alsina" pitchFamily="34" charset="0"/>
        </a:defRPr>
      </a:lvl4pPr>
      <a:lvl5pPr algn="l" defTabSz="457200" rtl="0" eaLnBrk="0" fontAlgn="base" hangingPunct="0">
        <a:spcBef>
          <a:spcPct val="0"/>
        </a:spcBef>
        <a:spcAft>
          <a:spcPct val="0"/>
        </a:spcAft>
        <a:defRPr sz="3600">
          <a:solidFill>
            <a:srgbClr val="CA7C41"/>
          </a:solidFill>
          <a:latin typeface="Calibri" pitchFamily="34" charset="0"/>
          <a:ea typeface="ＭＳ Ｐゴシック" charset="-128"/>
          <a:cs typeface="Alsi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Blip>
          <a:blip r:embed="rId10"/>
        </a:buBlip>
        <a:defRPr sz="2800" kern="1200">
          <a:solidFill>
            <a:srgbClr val="354B58"/>
          </a:solidFill>
          <a:latin typeface="+mn-lt"/>
          <a:ea typeface="ＭＳ Ｐゴシック" charset="-128"/>
          <a:cs typeface="Arial" pitchFamily="34" charset="0"/>
        </a:defRPr>
      </a:lvl1pPr>
      <a:lvl2pPr marL="742950" indent="-285750" algn="l" defTabSz="457200" rtl="0" eaLnBrk="0" fontAlgn="base" hangingPunct="0">
        <a:spcBef>
          <a:spcPct val="20000"/>
        </a:spcBef>
        <a:spcAft>
          <a:spcPct val="0"/>
        </a:spcAft>
        <a:buSzPct val="140000"/>
        <a:buBlip>
          <a:blip r:embed="rId11"/>
        </a:buBlip>
        <a:defRPr sz="2400" kern="1200">
          <a:solidFill>
            <a:srgbClr val="354B58"/>
          </a:solidFill>
          <a:latin typeface="+mn-lt"/>
          <a:ea typeface="ＭＳ Ｐゴシック" charset="-128"/>
          <a:cs typeface="Arial" pitchFamily="34" charset="0"/>
        </a:defRPr>
      </a:lvl2pPr>
      <a:lvl3pPr marL="1339850" indent="-425450" algn="l" defTabSz="457200" rtl="0" eaLnBrk="0" fontAlgn="base" hangingPunct="0">
        <a:spcBef>
          <a:spcPct val="20000"/>
        </a:spcBef>
        <a:spcAft>
          <a:spcPct val="0"/>
        </a:spcAft>
        <a:buSzPct val="140000"/>
        <a:buBlip>
          <a:blip r:embed="rId12"/>
        </a:buBlip>
        <a:defRPr sz="2000" kern="1200">
          <a:solidFill>
            <a:srgbClr val="354B58"/>
          </a:solidFill>
          <a:latin typeface="+mn-lt"/>
          <a:ea typeface="ＭＳ Ｐゴシック" charset="-128"/>
          <a:cs typeface="Arial" pitchFamily="34" charset="0"/>
        </a:defRPr>
      </a:lvl3pPr>
      <a:lvl4pPr marL="1600200" indent="-228600" algn="l" defTabSz="457200" rtl="0" eaLnBrk="0" fontAlgn="base" hangingPunct="0">
        <a:spcBef>
          <a:spcPct val="20000"/>
        </a:spcBef>
        <a:spcAft>
          <a:spcPct val="0"/>
        </a:spcAft>
        <a:buBlip>
          <a:blip r:embed="rId13"/>
        </a:buBlip>
        <a:defRPr sz="2000" kern="1200">
          <a:solidFill>
            <a:srgbClr val="354B58"/>
          </a:solidFill>
          <a:latin typeface="+mn-lt"/>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rgbClr val="002060"/>
          </a:solidFill>
          <a:latin typeface="+mn-lt"/>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4736976" y="2420888"/>
            <a:ext cx="4730329" cy="13902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457200" rtl="0" eaLnBrk="0" fontAlgn="base" latinLnBrk="0" hangingPunct="0">
              <a:lnSpc>
                <a:spcPct val="100000"/>
              </a:lnSpc>
              <a:spcBef>
                <a:spcPct val="20000"/>
              </a:spcBef>
              <a:spcAft>
                <a:spcPct val="0"/>
              </a:spcAft>
              <a:buClrTx/>
              <a:buSzTx/>
              <a:buFontTx/>
              <a:buNone/>
              <a:tabLst/>
              <a:defRPr/>
            </a:pPr>
            <a:endParaRPr kumimoji="0" lang="en-GB" sz="4000" b="1" i="0" u="none" strike="noStrike" kern="1200" cap="none" spc="0" normalizeH="0" baseline="0" noProof="0" dirty="0">
              <a:ln>
                <a:noFill/>
              </a:ln>
              <a:solidFill>
                <a:srgbClr val="CA7C41"/>
              </a:solidFill>
              <a:effectLst/>
              <a:uLnTx/>
              <a:uFillTx/>
              <a:latin typeface="Californian FB" panose="0207040306080B030204" pitchFamily="18" charset="0"/>
              <a:ea typeface="Adobe Kaiti Std R" panose="02020400000000000000" pitchFamily="18" charset="-128"/>
              <a:cs typeface="Arial" pitchFamily="34" charset="0"/>
            </a:endParaRPr>
          </a:p>
        </p:txBody>
      </p:sp>
      <p:sp>
        <p:nvSpPr>
          <p:cNvPr id="3" name="AutoShape 4" descr="Image result for cafe direct new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Image result for cafe direct new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26911" y="1368558"/>
            <a:ext cx="4979615" cy="549153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afeDirect_CoreLogoWithKeyline_AW.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6536" y="2276872"/>
            <a:ext cx="1728192" cy="1728192"/>
          </a:xfrm>
          <a:prstGeom prst="rect">
            <a:avLst/>
          </a:prstGeom>
          <a:noFill/>
          <a:ln w="9525">
            <a:noFill/>
            <a:miter lim="800000"/>
            <a:headEnd/>
            <a:tailEnd/>
          </a:ln>
        </p:spPr>
      </p:pic>
      <p:sp>
        <p:nvSpPr>
          <p:cNvPr id="6" name="Content Placeholder 2"/>
          <p:cNvSpPr txBox="1">
            <a:spLocks/>
          </p:cNvSpPr>
          <p:nvPr/>
        </p:nvSpPr>
        <p:spPr bwMode="auto">
          <a:xfrm>
            <a:off x="2432720" y="2810189"/>
            <a:ext cx="6696744" cy="1296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GB" sz="4000" b="0" i="0" u="none" strike="noStrike" kern="1200" cap="none" spc="0" normalizeH="0" baseline="0" noProof="0" dirty="0" smtClean="0">
                <a:ln>
                  <a:noFill/>
                </a:ln>
                <a:solidFill>
                  <a:srgbClr val="CA7C41"/>
                </a:solidFill>
                <a:effectLst/>
                <a:uLnTx/>
                <a:uFillTx/>
                <a:latin typeface="Californian FB" panose="0207040306080B030204" pitchFamily="18" charset="0"/>
                <a:ea typeface="Adobe Kaiti Std R" panose="02020400000000000000" pitchFamily="18" charset="-128"/>
                <a:cs typeface="Arial" pitchFamily="34" charset="0"/>
              </a:rPr>
              <a:t>Branding philosophy</a:t>
            </a:r>
            <a:endParaRPr kumimoji="0" lang="en-GB" sz="4000" b="0" i="0" u="none" strike="noStrike" kern="1200" cap="none" spc="0" normalizeH="0" baseline="0" noProof="0" dirty="0">
              <a:ln>
                <a:noFill/>
              </a:ln>
              <a:solidFill>
                <a:srgbClr val="CA7C41"/>
              </a:solidFill>
              <a:effectLst/>
              <a:uLnTx/>
              <a:uFillTx/>
              <a:latin typeface="Californian FB" panose="0207040306080B030204" pitchFamily="18" charset="0"/>
              <a:ea typeface="Adobe Kaiti Std R" panose="02020400000000000000" pitchFamily="18" charset="-128"/>
              <a:cs typeface="Arial" pitchFamily="34" charset="0"/>
            </a:endParaRPr>
          </a:p>
        </p:txBody>
      </p:sp>
      <p:pic>
        <p:nvPicPr>
          <p:cNvPr id="4" name="Picture 3"/>
          <p:cNvPicPr>
            <a:picLocks noChangeAspect="1"/>
          </p:cNvPicPr>
          <p:nvPr/>
        </p:nvPicPr>
        <p:blipFill>
          <a:blip r:embed="rId4"/>
          <a:stretch>
            <a:fillRect/>
          </a:stretch>
        </p:blipFill>
        <p:spPr>
          <a:xfrm>
            <a:off x="764231" y="2132856"/>
            <a:ext cx="2028529" cy="2237070"/>
          </a:xfrm>
          <a:prstGeom prst="rect">
            <a:avLst/>
          </a:prstGeom>
        </p:spPr>
      </p:pic>
    </p:spTree>
    <p:extLst>
      <p:ext uri="{BB962C8B-B14F-4D97-AF65-F5344CB8AC3E}">
        <p14:creationId xmlns:p14="http://schemas.microsoft.com/office/powerpoint/2010/main" val="2795221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73050" y="274638"/>
            <a:ext cx="7272338" cy="1143000"/>
          </a:xfrm>
        </p:spPr>
        <p:txBody>
          <a:bodyPr/>
          <a:lstStyle/>
          <a:p>
            <a:r>
              <a:rPr lang="en-GB" dirty="0" smtClean="0">
                <a:latin typeface="Californian FB" panose="0207040306080B030204" pitchFamily="18" charset="0"/>
              </a:rPr>
              <a:t>Branding</a:t>
            </a:r>
            <a:endParaRPr lang="en-GB" dirty="0">
              <a:latin typeface="Californian FB" panose="0207040306080B030204" pitchFamily="18" charset="0"/>
            </a:endParaRPr>
          </a:p>
        </p:txBody>
      </p:sp>
      <p:sp>
        <p:nvSpPr>
          <p:cNvPr id="11" name="Content Placeholder 2"/>
          <p:cNvSpPr txBox="1">
            <a:spLocks/>
          </p:cNvSpPr>
          <p:nvPr/>
        </p:nvSpPr>
        <p:spPr bwMode="auto">
          <a:xfrm>
            <a:off x="3656856" y="1711896"/>
            <a:ext cx="4608512" cy="4021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None/>
              <a:defRPr sz="2400" b="0" kern="1200">
                <a:solidFill>
                  <a:srgbClr val="354B58"/>
                </a:solidFill>
                <a:latin typeface="+mj-lt"/>
                <a:ea typeface="ＭＳ Ｐゴシック" charset="-128"/>
                <a:cs typeface="Arial" pitchFamily="34" charset="0"/>
              </a:defRPr>
            </a:lvl1pPr>
            <a:lvl2pPr marL="457200" indent="0" algn="l" defTabSz="457200" rtl="0" eaLnBrk="0" fontAlgn="base" hangingPunct="0">
              <a:spcBef>
                <a:spcPct val="20000"/>
              </a:spcBef>
              <a:spcAft>
                <a:spcPct val="0"/>
              </a:spcAft>
              <a:buSzPct val="140000"/>
              <a:buNone/>
              <a:defRPr sz="2000" b="1" kern="1200">
                <a:solidFill>
                  <a:srgbClr val="354B58"/>
                </a:solidFill>
                <a:latin typeface="+mn-lt"/>
                <a:ea typeface="ＭＳ Ｐゴシック" charset="-128"/>
                <a:cs typeface="Arial" pitchFamily="34" charset="0"/>
              </a:defRPr>
            </a:lvl2pPr>
            <a:lvl3pPr marL="914400" indent="0" algn="l" defTabSz="457200" rtl="0" eaLnBrk="0" fontAlgn="base" hangingPunct="0">
              <a:spcBef>
                <a:spcPct val="20000"/>
              </a:spcBef>
              <a:spcAft>
                <a:spcPct val="0"/>
              </a:spcAft>
              <a:buSzPct val="140000"/>
              <a:buNone/>
              <a:defRPr sz="1800" b="1" kern="1200">
                <a:solidFill>
                  <a:srgbClr val="354B58"/>
                </a:solidFill>
                <a:latin typeface="+mn-lt"/>
                <a:ea typeface="ＭＳ Ｐゴシック" charset="-128"/>
                <a:cs typeface="Arial" pitchFamily="34" charset="0"/>
              </a:defRPr>
            </a:lvl3pPr>
            <a:lvl4pPr marL="1371600" indent="0" algn="l" defTabSz="457200" rtl="0" eaLnBrk="0" fontAlgn="base" hangingPunct="0">
              <a:spcBef>
                <a:spcPct val="20000"/>
              </a:spcBef>
              <a:spcAft>
                <a:spcPct val="0"/>
              </a:spcAft>
              <a:buNone/>
              <a:defRPr sz="1600" b="1" kern="1200">
                <a:solidFill>
                  <a:srgbClr val="354B58"/>
                </a:solidFill>
                <a:latin typeface="+mn-lt"/>
                <a:ea typeface="ＭＳ Ｐゴシック" charset="-128"/>
                <a:cs typeface="Arial" pitchFamily="34" charset="0"/>
              </a:defRPr>
            </a:lvl4pPr>
            <a:lvl5pPr marL="1828800" indent="0" algn="l" defTabSz="457200" rtl="0" eaLnBrk="0" fontAlgn="base" hangingPunct="0">
              <a:spcBef>
                <a:spcPct val="20000"/>
              </a:spcBef>
              <a:spcAft>
                <a:spcPct val="0"/>
              </a:spcAft>
              <a:buFont typeface="Arial" charset="0"/>
              <a:buNone/>
              <a:defRPr sz="1600" b="1" kern="1200">
                <a:solidFill>
                  <a:srgbClr val="002060"/>
                </a:solidFill>
                <a:latin typeface="+mn-lt"/>
                <a:ea typeface="ＭＳ Ｐゴシック" charset="-128"/>
                <a:cs typeface="Arial"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342900" indent="-342900">
              <a:buBlip>
                <a:blip r:embed="rId3"/>
              </a:buBlip>
            </a:pPr>
            <a:r>
              <a:rPr lang="en-GB" sz="2000" dirty="0" err="1" smtClean="0">
                <a:latin typeface="Californian FB" panose="0207040306080B030204" pitchFamily="18" charset="0"/>
              </a:rPr>
              <a:t>Cafedirect’s</a:t>
            </a:r>
            <a:r>
              <a:rPr lang="en-GB" sz="2000" dirty="0" smtClean="0">
                <a:latin typeface="Californian FB" panose="0207040306080B030204" pitchFamily="18" charset="0"/>
              </a:rPr>
              <a:t> current branding features a logo with an upward block of colour, symbolising the beacon of social enterprise as a force for good</a:t>
            </a:r>
            <a:r>
              <a:rPr lang="en-GB" sz="2000" dirty="0" smtClean="0">
                <a:latin typeface="Californian FB" panose="0207040306080B030204" pitchFamily="18" charset="0"/>
              </a:rPr>
              <a:t>.</a:t>
            </a:r>
          </a:p>
          <a:p>
            <a:pPr marL="342900" indent="-342900">
              <a:buBlip>
                <a:blip r:embed="rId3"/>
              </a:buBlip>
            </a:pPr>
            <a:endParaRPr lang="en-GB" sz="2000" dirty="0">
              <a:latin typeface="Californian FB" panose="0207040306080B030204" pitchFamily="18" charset="0"/>
            </a:endParaRPr>
          </a:p>
          <a:p>
            <a:pPr marL="355600" indent="-355600">
              <a:buFont typeface="Arial" panose="020B0604020202020204" pitchFamily="34" charset="0"/>
              <a:buChar char="•"/>
            </a:pPr>
            <a:r>
              <a:rPr lang="en-GB" sz="2000" dirty="0">
                <a:latin typeface="Californian FB" panose="0207040306080B030204" pitchFamily="18" charset="0"/>
              </a:rPr>
              <a:t>The branding aims to make the connection with smallholder farmers through the ‘coffee made the small way’ tagline.</a:t>
            </a:r>
          </a:p>
          <a:p>
            <a:pPr marL="355600" indent="-355600">
              <a:buFont typeface="Arial" panose="020B0604020202020204" pitchFamily="34" charset="0"/>
              <a:buChar char="•"/>
            </a:pPr>
            <a:r>
              <a:rPr lang="en-GB" sz="2000" dirty="0">
                <a:latin typeface="Californian FB" panose="0207040306080B030204" pitchFamily="18" charset="0"/>
              </a:rPr>
              <a:t>Packaging and advertising communicates the both the quality of the tea, coffee and cocoa and also emphasises the authenticity of the products in terms of provenance and traceability from crop to cup.</a:t>
            </a:r>
          </a:p>
          <a:p>
            <a:endParaRPr lang="en-GB" sz="1800" dirty="0" smtClean="0">
              <a:solidFill>
                <a:srgbClr val="CA7C41"/>
              </a:solidFill>
              <a:latin typeface="Californian FB" panose="0207040306080B030204" pitchFamily="18" charset="0"/>
            </a:endParaRPr>
          </a:p>
        </p:txBody>
      </p:sp>
      <p:pic>
        <p:nvPicPr>
          <p:cNvPr id="3" name="Picture 2"/>
          <p:cNvPicPr>
            <a:picLocks noChangeAspect="1"/>
          </p:cNvPicPr>
          <p:nvPr/>
        </p:nvPicPr>
        <p:blipFill>
          <a:blip r:embed="rId4"/>
          <a:stretch>
            <a:fillRect/>
          </a:stretch>
        </p:blipFill>
        <p:spPr>
          <a:xfrm>
            <a:off x="273050" y="1721107"/>
            <a:ext cx="3300808" cy="4667763"/>
          </a:xfrm>
          <a:prstGeom prst="rect">
            <a:avLst/>
          </a:prstGeom>
        </p:spPr>
      </p:pic>
      <p:pic>
        <p:nvPicPr>
          <p:cNvPr id="5" name="Picture 4"/>
          <p:cNvPicPr>
            <a:picLocks noChangeAspect="1"/>
          </p:cNvPicPr>
          <p:nvPr/>
        </p:nvPicPr>
        <p:blipFill>
          <a:blip r:embed="rId5"/>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474822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afeDirect_CoreLogoWithKeyline_AW.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6536" y="2276872"/>
            <a:ext cx="1728192" cy="1728192"/>
          </a:xfrm>
          <a:prstGeom prst="rect">
            <a:avLst/>
          </a:prstGeom>
          <a:noFill/>
          <a:ln w="9525">
            <a:noFill/>
            <a:miter lim="800000"/>
            <a:headEnd/>
            <a:tailEnd/>
          </a:ln>
        </p:spPr>
      </p:pic>
      <p:sp>
        <p:nvSpPr>
          <p:cNvPr id="6" name="Content Placeholder 2"/>
          <p:cNvSpPr txBox="1">
            <a:spLocks/>
          </p:cNvSpPr>
          <p:nvPr/>
        </p:nvSpPr>
        <p:spPr bwMode="auto">
          <a:xfrm>
            <a:off x="3008784" y="2800978"/>
            <a:ext cx="6696744" cy="1296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457200" rtl="0" eaLnBrk="0" fontAlgn="base" latinLnBrk="0" hangingPunct="0">
              <a:lnSpc>
                <a:spcPct val="100000"/>
              </a:lnSpc>
              <a:spcBef>
                <a:spcPct val="20000"/>
              </a:spcBef>
              <a:spcAft>
                <a:spcPct val="0"/>
              </a:spcAft>
              <a:buClrTx/>
              <a:buSzTx/>
              <a:buFontTx/>
              <a:buNone/>
              <a:tabLst/>
              <a:defRPr/>
            </a:pPr>
            <a:r>
              <a:rPr kumimoji="0" lang="en-GB" sz="4000" b="0" i="0" u="none" strike="noStrike" kern="1200" cap="none" spc="0" normalizeH="0" baseline="0" noProof="0" dirty="0" smtClean="0">
                <a:ln>
                  <a:noFill/>
                </a:ln>
                <a:solidFill>
                  <a:srgbClr val="CA7C41"/>
                </a:solidFill>
                <a:effectLst/>
                <a:uLnTx/>
                <a:uFillTx/>
                <a:latin typeface="Californian FB" panose="0207040306080B030204" pitchFamily="18" charset="0"/>
                <a:ea typeface="Adobe Kaiti Std R" panose="02020400000000000000" pitchFamily="18" charset="-128"/>
                <a:cs typeface="Arial" pitchFamily="34" charset="0"/>
              </a:rPr>
              <a:t>The business and impact</a:t>
            </a:r>
            <a:endParaRPr kumimoji="0" lang="en-GB" sz="4000" b="0" i="0" u="none" strike="noStrike" kern="1200" cap="none" spc="0" normalizeH="0" baseline="0" noProof="0" dirty="0">
              <a:ln>
                <a:noFill/>
              </a:ln>
              <a:solidFill>
                <a:srgbClr val="CA7C41"/>
              </a:solidFill>
              <a:effectLst/>
              <a:uLnTx/>
              <a:uFillTx/>
              <a:latin typeface="Californian FB" panose="0207040306080B030204" pitchFamily="18" charset="0"/>
              <a:ea typeface="Adobe Kaiti Std R" panose="02020400000000000000" pitchFamily="18" charset="-128"/>
              <a:cs typeface="Arial" pitchFamily="34" charset="0"/>
            </a:endParaRPr>
          </a:p>
        </p:txBody>
      </p:sp>
      <p:pic>
        <p:nvPicPr>
          <p:cNvPr id="4" name="Picture 3"/>
          <p:cNvPicPr>
            <a:picLocks noChangeAspect="1"/>
          </p:cNvPicPr>
          <p:nvPr/>
        </p:nvPicPr>
        <p:blipFill>
          <a:blip r:embed="rId4"/>
          <a:stretch>
            <a:fillRect/>
          </a:stretch>
        </p:blipFill>
        <p:spPr>
          <a:xfrm>
            <a:off x="793778" y="2060848"/>
            <a:ext cx="1854966" cy="2045664"/>
          </a:xfrm>
          <a:prstGeom prst="rect">
            <a:avLst/>
          </a:prstGeom>
        </p:spPr>
      </p:pic>
    </p:spTree>
    <p:extLst>
      <p:ext uri="{BB962C8B-B14F-4D97-AF65-F5344CB8AC3E}">
        <p14:creationId xmlns:p14="http://schemas.microsoft.com/office/powerpoint/2010/main" val="647996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74637"/>
            <a:ext cx="7737522" cy="1283415"/>
          </a:xfrm>
        </p:spPr>
        <p:txBody>
          <a:bodyPr/>
          <a:lstStyle/>
          <a:p>
            <a:r>
              <a:rPr lang="en-GB" sz="4000" dirty="0" smtClean="0">
                <a:latin typeface="Californian FB" panose="0207040306080B030204" pitchFamily="18" charset="0"/>
              </a:rPr>
              <a:t>Managing the business</a:t>
            </a:r>
            <a:endParaRPr lang="en-GB" sz="4000" dirty="0">
              <a:latin typeface="Californian FB" panose="0207040306080B030204" pitchFamily="18" charset="0"/>
            </a:endParaRPr>
          </a:p>
        </p:txBody>
      </p:sp>
      <p:sp>
        <p:nvSpPr>
          <p:cNvPr id="11" name="Rectangle 10"/>
          <p:cNvSpPr/>
          <p:nvPr/>
        </p:nvSpPr>
        <p:spPr>
          <a:xfrm>
            <a:off x="273049" y="1575648"/>
            <a:ext cx="4679951" cy="4253472"/>
          </a:xfrm>
          <a:prstGeom prst="rect">
            <a:avLst/>
          </a:prstGeom>
        </p:spPr>
        <p:txBody>
          <a:bodyPr wrap="square">
            <a:spAutoFit/>
          </a:bodyPr>
          <a:lstStyle/>
          <a:p>
            <a:pPr marL="342900" indent="-342900">
              <a:buBlip>
                <a:blip r:embed="rId3"/>
              </a:buBlip>
            </a:pPr>
            <a:r>
              <a:rPr lang="en-GB" sz="2000" dirty="0" smtClean="0">
                <a:solidFill>
                  <a:srgbClr val="CA7C41"/>
                </a:solidFill>
                <a:latin typeface="Californian FB" panose="0207040306080B030204" pitchFamily="18" charset="0"/>
                <a:cs typeface="Arial" charset="0"/>
              </a:rPr>
              <a:t>Sales</a:t>
            </a:r>
            <a:endParaRPr lang="en-GB" sz="2000" dirty="0">
              <a:solidFill>
                <a:srgbClr val="CA7C41"/>
              </a:solidFill>
              <a:latin typeface="Californian FB" panose="0207040306080B030204" pitchFamily="18" charset="0"/>
              <a:cs typeface="Arial" charset="0"/>
            </a:endParaRPr>
          </a:p>
          <a:p>
            <a:pPr marL="355600" indent="-355600" eaLnBrk="0" hangingPunct="0">
              <a:spcBef>
                <a:spcPct val="20000"/>
              </a:spcBef>
              <a:buFont typeface="Arial" panose="020B0604020202020204" pitchFamily="34" charset="0"/>
              <a:buChar char="•"/>
            </a:pPr>
            <a:r>
              <a:rPr lang="en-GB" dirty="0" err="1">
                <a:solidFill>
                  <a:srgbClr val="354B58"/>
                </a:solidFill>
                <a:latin typeface="Californian FB" panose="0207040306080B030204" pitchFamily="18" charset="0"/>
                <a:ea typeface="ＭＳ Ｐゴシック" charset="-128"/>
                <a:cs typeface="Arial" pitchFamily="34" charset="0"/>
              </a:rPr>
              <a:t>Cafedirect</a:t>
            </a:r>
            <a:r>
              <a:rPr lang="en-GB" dirty="0">
                <a:solidFill>
                  <a:srgbClr val="354B58"/>
                </a:solidFill>
                <a:latin typeface="Californian FB" panose="0207040306080B030204" pitchFamily="18" charset="0"/>
                <a:ea typeface="ＭＳ Ｐゴシック" charset="-128"/>
                <a:cs typeface="Arial" pitchFamily="34" charset="0"/>
              </a:rPr>
              <a:t> is exposed to the same pressures as other businesses.</a:t>
            </a:r>
          </a:p>
          <a:p>
            <a:pPr marL="355600" indent="-355600" eaLnBrk="0" hangingPunct="0">
              <a:spcBef>
                <a:spcPct val="20000"/>
              </a:spcBef>
              <a:buFont typeface="Arial" panose="020B0604020202020204" pitchFamily="34" charset="0"/>
              <a:buChar char="•"/>
            </a:pPr>
            <a:r>
              <a:rPr lang="en-GB" dirty="0">
                <a:solidFill>
                  <a:srgbClr val="354B58"/>
                </a:solidFill>
                <a:latin typeface="Californian FB" panose="0207040306080B030204" pitchFamily="18" charset="0"/>
                <a:ea typeface="ＭＳ Ｐゴシック" charset="-128"/>
                <a:cs typeface="Arial" pitchFamily="34" charset="0"/>
              </a:rPr>
              <a:t>Competition in the Fairtrade and ethical sector has grown, and supermarkets have moved into own-brand Fairtrade products.</a:t>
            </a:r>
          </a:p>
          <a:p>
            <a:pPr marL="355600" indent="-355600" eaLnBrk="0" hangingPunct="0">
              <a:spcBef>
                <a:spcPct val="20000"/>
              </a:spcBef>
              <a:buFont typeface="Arial" panose="020B0604020202020204" pitchFamily="34" charset="0"/>
              <a:buChar char="•"/>
            </a:pPr>
            <a:r>
              <a:rPr lang="en-GB" dirty="0">
                <a:solidFill>
                  <a:srgbClr val="354B58"/>
                </a:solidFill>
                <a:latin typeface="Californian FB" panose="0207040306080B030204" pitchFamily="18" charset="0"/>
                <a:ea typeface="ＭＳ Ｐゴシック" charset="-128"/>
                <a:cs typeface="Arial" pitchFamily="34" charset="0"/>
              </a:rPr>
              <a:t>As a consequence </a:t>
            </a:r>
            <a:r>
              <a:rPr lang="en-GB" dirty="0" err="1">
                <a:solidFill>
                  <a:srgbClr val="354B58"/>
                </a:solidFill>
                <a:latin typeface="Californian FB" panose="0207040306080B030204" pitchFamily="18" charset="0"/>
                <a:ea typeface="ＭＳ Ｐゴシック" charset="-128"/>
                <a:cs typeface="Arial" pitchFamily="34" charset="0"/>
              </a:rPr>
              <a:t>Cafédirect</a:t>
            </a:r>
            <a:r>
              <a:rPr lang="en-GB" dirty="0">
                <a:solidFill>
                  <a:srgbClr val="354B58"/>
                </a:solidFill>
                <a:latin typeface="Californian FB" panose="0207040306080B030204" pitchFamily="18" charset="0"/>
                <a:ea typeface="ＭＳ Ｐゴシック" charset="-128"/>
                <a:cs typeface="Arial" pitchFamily="34" charset="0"/>
              </a:rPr>
              <a:t> sales have declined </a:t>
            </a:r>
            <a:r>
              <a:rPr lang="en-GB" dirty="0" smtClean="0">
                <a:solidFill>
                  <a:srgbClr val="354B58"/>
                </a:solidFill>
                <a:latin typeface="Californian FB" panose="0207040306080B030204" pitchFamily="18" charset="0"/>
                <a:ea typeface="ＭＳ Ｐゴシック" charset="-128"/>
                <a:cs typeface="Arial" pitchFamily="34" charset="0"/>
              </a:rPr>
              <a:t>between 2009-2014.</a:t>
            </a:r>
          </a:p>
          <a:p>
            <a:endParaRPr lang="en-GB" dirty="0" smtClean="0">
              <a:solidFill>
                <a:srgbClr val="354B58"/>
              </a:solidFill>
              <a:latin typeface="Californian FB" panose="0207040306080B030204" pitchFamily="18" charset="0"/>
              <a:ea typeface="ＭＳ Ｐゴシック" charset="-128"/>
              <a:cs typeface="Arial" pitchFamily="34" charset="0"/>
            </a:endParaRPr>
          </a:p>
          <a:p>
            <a:pPr marL="342900" indent="-342900">
              <a:buBlip>
                <a:blip r:embed="rId3"/>
              </a:buBlip>
            </a:pPr>
            <a:r>
              <a:rPr lang="en-GB" sz="2000" dirty="0">
                <a:solidFill>
                  <a:srgbClr val="CA7C41"/>
                </a:solidFill>
                <a:latin typeface="Californian FB" panose="0207040306080B030204" pitchFamily="18" charset="0"/>
                <a:cs typeface="Arial" charset="0"/>
              </a:rPr>
              <a:t>Business development</a:t>
            </a:r>
          </a:p>
          <a:p>
            <a:pPr marL="285750" indent="-285750">
              <a:buFont typeface="Arial" panose="020B0604020202020204" pitchFamily="34" charset="0"/>
              <a:buChar char="•"/>
            </a:pPr>
            <a:r>
              <a:rPr lang="en-GB" dirty="0">
                <a:solidFill>
                  <a:srgbClr val="354B58"/>
                </a:solidFill>
                <a:latin typeface="Californian FB" panose="0207040306080B030204" pitchFamily="18" charset="0"/>
                <a:ea typeface="ＭＳ Ｐゴシック" charset="-128"/>
                <a:cs typeface="Arial" pitchFamily="34" charset="0"/>
              </a:rPr>
              <a:t>Continued innovation  is important.</a:t>
            </a:r>
          </a:p>
          <a:p>
            <a:pPr marL="285750" indent="-285750">
              <a:buFont typeface="Arial" panose="020B0604020202020204" pitchFamily="34" charset="0"/>
              <a:buChar char="•"/>
            </a:pPr>
            <a:r>
              <a:rPr lang="en-GB" dirty="0">
                <a:solidFill>
                  <a:srgbClr val="354B58"/>
                </a:solidFill>
                <a:latin typeface="Californian FB" panose="0207040306080B030204" pitchFamily="18" charset="0"/>
                <a:ea typeface="ＭＳ Ｐゴシック" charset="-128"/>
                <a:cs typeface="Arial" pitchFamily="34" charset="0"/>
              </a:rPr>
              <a:t>Introduced first </a:t>
            </a:r>
            <a:r>
              <a:rPr lang="en-GB" dirty="0" err="1">
                <a:solidFill>
                  <a:srgbClr val="354B58"/>
                </a:solidFill>
                <a:latin typeface="Californian FB" panose="0207040306080B030204" pitchFamily="18" charset="0"/>
                <a:ea typeface="ＭＳ Ｐゴシック" charset="-128"/>
                <a:cs typeface="Arial" pitchFamily="34" charset="0"/>
              </a:rPr>
              <a:t>Nespresso</a:t>
            </a:r>
            <a:r>
              <a:rPr lang="en-GB" dirty="0">
                <a:solidFill>
                  <a:srgbClr val="354B58"/>
                </a:solidFill>
                <a:latin typeface="Californian FB" panose="0207040306080B030204" pitchFamily="18" charset="0"/>
                <a:ea typeface="ＭＳ Ｐゴシック" charset="-128"/>
                <a:cs typeface="Arial" pitchFamily="34" charset="0"/>
              </a:rPr>
              <a:t>® compatible pods in 2014</a:t>
            </a:r>
            <a:r>
              <a:rPr lang="en-GB" dirty="0" smtClean="0">
                <a:solidFill>
                  <a:srgbClr val="354B58"/>
                </a:solidFill>
                <a:latin typeface="Californian FB" panose="0207040306080B030204" pitchFamily="18" charset="0"/>
                <a:ea typeface="ＭＳ Ｐゴシック" charset="-128"/>
                <a:cs typeface="Arial" pitchFamily="34" charset="0"/>
              </a:rPr>
              <a:t>.</a:t>
            </a:r>
            <a:endParaRPr lang="en-GB" dirty="0">
              <a:solidFill>
                <a:srgbClr val="354B58"/>
              </a:solidFill>
              <a:latin typeface="Californian FB" panose="0207040306080B030204" pitchFamily="18" charset="0"/>
              <a:ea typeface="ＭＳ Ｐゴシック" charset="-128"/>
              <a:cs typeface="Arial" pitchFamily="34" charset="0"/>
            </a:endParaRPr>
          </a:p>
          <a:p>
            <a:pPr marL="355600" indent="-355600" eaLnBrk="0" hangingPunct="0">
              <a:spcBef>
                <a:spcPct val="20000"/>
              </a:spcBef>
              <a:buFont typeface="Arial" panose="020B0604020202020204" pitchFamily="34" charset="0"/>
              <a:buChar char="•"/>
            </a:pPr>
            <a:endParaRPr lang="en-GB" dirty="0">
              <a:solidFill>
                <a:srgbClr val="354B58"/>
              </a:solidFill>
              <a:latin typeface="Californian FB" panose="0207040306080B030204" pitchFamily="18" charset="0"/>
              <a:ea typeface="ＭＳ Ｐゴシック" charset="-128"/>
              <a:cs typeface="Arial"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3735426211"/>
              </p:ext>
            </p:extLst>
          </p:nvPr>
        </p:nvGraphicFramePr>
        <p:xfrm>
          <a:off x="4448944" y="1700808"/>
          <a:ext cx="5148064" cy="3168352"/>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p:cNvPicPr>
            <a:picLocks noChangeAspect="1"/>
          </p:cNvPicPr>
          <p:nvPr/>
        </p:nvPicPr>
        <p:blipFill>
          <a:blip r:embed="rId5"/>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4102316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73050" y="274638"/>
            <a:ext cx="7848600" cy="1143000"/>
          </a:xfrm>
        </p:spPr>
        <p:txBody>
          <a:bodyPr/>
          <a:lstStyle/>
          <a:p>
            <a:r>
              <a:rPr lang="en-GB" dirty="0" smtClean="0">
                <a:latin typeface="Californian FB" panose="0207040306080B030204" pitchFamily="18" charset="0"/>
                <a:ea typeface="ＭＳ Ｐゴシック" pitchFamily="34" charset="-128"/>
              </a:rPr>
              <a:t>Impact in the UK</a:t>
            </a:r>
            <a:endParaRPr lang="en-US" dirty="0" smtClean="0">
              <a:latin typeface="Californian FB" panose="0207040306080B030204" pitchFamily="18" charset="0"/>
              <a:ea typeface="ＭＳ Ｐゴシック" pitchFamily="34" charset="-128"/>
            </a:endParaRPr>
          </a:p>
        </p:txBody>
      </p:sp>
      <p:sp>
        <p:nvSpPr>
          <p:cNvPr id="9" name="Content Placeholder 2"/>
          <p:cNvSpPr txBox="1">
            <a:spLocks/>
          </p:cNvSpPr>
          <p:nvPr/>
        </p:nvSpPr>
        <p:spPr bwMode="auto">
          <a:xfrm>
            <a:off x="276216" y="1670555"/>
            <a:ext cx="6620999" cy="4248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None/>
              <a:defRPr sz="2400" b="0" kern="1200">
                <a:solidFill>
                  <a:srgbClr val="354B58"/>
                </a:solidFill>
                <a:latin typeface="+mj-lt"/>
                <a:ea typeface="ＭＳ Ｐゴシック" charset="-128"/>
                <a:cs typeface="Arial" pitchFamily="34" charset="0"/>
              </a:defRPr>
            </a:lvl1pPr>
            <a:lvl2pPr marL="457200" indent="0" algn="l" defTabSz="457200" rtl="0" eaLnBrk="0" fontAlgn="base" hangingPunct="0">
              <a:spcBef>
                <a:spcPct val="20000"/>
              </a:spcBef>
              <a:spcAft>
                <a:spcPct val="0"/>
              </a:spcAft>
              <a:buSzPct val="140000"/>
              <a:buNone/>
              <a:defRPr sz="2000" b="1" kern="1200">
                <a:solidFill>
                  <a:srgbClr val="354B58"/>
                </a:solidFill>
                <a:latin typeface="+mn-lt"/>
                <a:ea typeface="ＭＳ Ｐゴシック" charset="-128"/>
                <a:cs typeface="Arial" pitchFamily="34" charset="0"/>
              </a:defRPr>
            </a:lvl2pPr>
            <a:lvl3pPr marL="914400" indent="0" algn="l" defTabSz="457200" rtl="0" eaLnBrk="0" fontAlgn="base" hangingPunct="0">
              <a:spcBef>
                <a:spcPct val="20000"/>
              </a:spcBef>
              <a:spcAft>
                <a:spcPct val="0"/>
              </a:spcAft>
              <a:buSzPct val="140000"/>
              <a:buNone/>
              <a:defRPr sz="1800" b="1" kern="1200">
                <a:solidFill>
                  <a:srgbClr val="354B58"/>
                </a:solidFill>
                <a:latin typeface="+mn-lt"/>
                <a:ea typeface="ＭＳ Ｐゴシック" charset="-128"/>
                <a:cs typeface="Arial" pitchFamily="34" charset="0"/>
              </a:defRPr>
            </a:lvl3pPr>
            <a:lvl4pPr marL="1371600" indent="0" algn="l" defTabSz="457200" rtl="0" eaLnBrk="0" fontAlgn="base" hangingPunct="0">
              <a:spcBef>
                <a:spcPct val="20000"/>
              </a:spcBef>
              <a:spcAft>
                <a:spcPct val="0"/>
              </a:spcAft>
              <a:buNone/>
              <a:defRPr sz="1600" b="1" kern="1200">
                <a:solidFill>
                  <a:srgbClr val="354B58"/>
                </a:solidFill>
                <a:latin typeface="+mn-lt"/>
                <a:ea typeface="ＭＳ Ｐゴシック" charset="-128"/>
                <a:cs typeface="Arial" pitchFamily="34" charset="0"/>
              </a:defRPr>
            </a:lvl4pPr>
            <a:lvl5pPr marL="1828800" indent="0" algn="l" defTabSz="457200" rtl="0" eaLnBrk="0" fontAlgn="base" hangingPunct="0">
              <a:spcBef>
                <a:spcPct val="20000"/>
              </a:spcBef>
              <a:spcAft>
                <a:spcPct val="0"/>
              </a:spcAft>
              <a:buFont typeface="Arial" charset="0"/>
              <a:buNone/>
              <a:defRPr sz="1600" b="1" kern="1200">
                <a:solidFill>
                  <a:srgbClr val="002060"/>
                </a:solidFill>
                <a:latin typeface="+mn-lt"/>
                <a:ea typeface="ＭＳ Ｐゴシック" charset="-128"/>
                <a:cs typeface="Arial"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342900" indent="-342900">
              <a:buBlip>
                <a:blip r:embed="rId3"/>
              </a:buBlip>
            </a:pPr>
            <a:r>
              <a:rPr lang="en-GB" sz="2000" dirty="0">
                <a:solidFill>
                  <a:srgbClr val="CA7C41"/>
                </a:solidFill>
                <a:latin typeface="Californian FB" panose="0207040306080B030204" pitchFamily="18" charset="0"/>
                <a:ea typeface="ＭＳ Ｐゴシック" pitchFamily="34" charset="-128"/>
                <a:cs typeface="Arial" charset="0"/>
              </a:rPr>
              <a:t>Winning Awards</a:t>
            </a:r>
          </a:p>
          <a:p>
            <a:r>
              <a:rPr lang="en-GB" sz="1800" dirty="0">
                <a:latin typeface="Californian FB" panose="0207040306080B030204" pitchFamily="18" charset="0"/>
              </a:rPr>
              <a:t>Great Taste </a:t>
            </a:r>
            <a:r>
              <a:rPr lang="en-GB" sz="1800" dirty="0" smtClean="0">
                <a:latin typeface="Californian FB" panose="0207040306080B030204" pitchFamily="18" charset="0"/>
              </a:rPr>
              <a:t>Awards</a:t>
            </a:r>
            <a:r>
              <a:rPr lang="en-GB" sz="1800" dirty="0">
                <a:latin typeface="Californian FB" panose="0207040306080B030204" pitchFamily="18" charset="0"/>
              </a:rPr>
              <a:t> –</a:t>
            </a:r>
            <a:r>
              <a:rPr lang="en-GB" sz="1800" dirty="0" smtClean="0">
                <a:latin typeface="Californian FB" panose="0207040306080B030204" pitchFamily="18" charset="0"/>
              </a:rPr>
              <a:t> 23 </a:t>
            </a:r>
            <a:r>
              <a:rPr lang="en-GB" sz="1800" dirty="0">
                <a:latin typeface="Californian FB" panose="0207040306080B030204" pitchFamily="18" charset="0"/>
              </a:rPr>
              <a:t>Gold Stars in 5 years</a:t>
            </a:r>
          </a:p>
          <a:p>
            <a:r>
              <a:rPr lang="en-GB" sz="1800" dirty="0">
                <a:latin typeface="Californian FB" panose="0207040306080B030204" pitchFamily="18" charset="0"/>
              </a:rPr>
              <a:t>The Guardian Sustainable Business – Social Impact</a:t>
            </a:r>
          </a:p>
          <a:p>
            <a:r>
              <a:rPr lang="en-GB" sz="1800" dirty="0">
                <a:latin typeface="Californian FB" panose="0207040306080B030204" pitchFamily="18" charset="0"/>
              </a:rPr>
              <a:t>Beyond Business Awards, Financial Times</a:t>
            </a:r>
          </a:p>
          <a:p>
            <a:r>
              <a:rPr lang="en-GB" sz="1800" dirty="0">
                <a:latin typeface="Californian FB" panose="0207040306080B030204" pitchFamily="18" charset="0"/>
              </a:rPr>
              <a:t>Good Housekeeping Magazine – Best Ethical Brand</a:t>
            </a:r>
          </a:p>
          <a:p>
            <a:r>
              <a:rPr lang="en-GB" sz="1800" dirty="0">
                <a:latin typeface="Californian FB" panose="0207040306080B030204" pitchFamily="18" charset="0"/>
              </a:rPr>
              <a:t>Waitrose Way Award – Treating People Fairly</a:t>
            </a:r>
          </a:p>
          <a:p>
            <a:endParaRPr lang="en-GB" sz="1800" dirty="0">
              <a:latin typeface="Californian FB" panose="0207040306080B030204" pitchFamily="18" charset="0"/>
            </a:endParaRPr>
          </a:p>
          <a:p>
            <a:pPr marL="342900" indent="-342900">
              <a:buBlip>
                <a:blip r:embed="rId3"/>
              </a:buBlip>
            </a:pPr>
            <a:r>
              <a:rPr lang="en-GB" sz="2000" dirty="0">
                <a:solidFill>
                  <a:srgbClr val="CA7C41"/>
                </a:solidFill>
                <a:latin typeface="Californian FB" panose="0207040306080B030204" pitchFamily="18" charset="0"/>
                <a:ea typeface="ＭＳ Ｐゴシック" pitchFamily="34" charset="-128"/>
                <a:cs typeface="Arial" charset="0"/>
              </a:rPr>
              <a:t>Where </a:t>
            </a:r>
            <a:r>
              <a:rPr lang="en-GB" sz="2000" dirty="0" err="1">
                <a:solidFill>
                  <a:srgbClr val="CA7C41"/>
                </a:solidFill>
                <a:latin typeface="Californian FB" panose="0207040306080B030204" pitchFamily="18" charset="0"/>
                <a:ea typeface="ＭＳ Ｐゴシック" pitchFamily="34" charset="-128"/>
                <a:cs typeface="Arial" charset="0"/>
              </a:rPr>
              <a:t>Cafédirect</a:t>
            </a:r>
            <a:r>
              <a:rPr lang="en-GB" sz="2000" dirty="0">
                <a:solidFill>
                  <a:srgbClr val="CA7C41"/>
                </a:solidFill>
                <a:latin typeface="Californian FB" panose="0207040306080B030204" pitchFamily="18" charset="0"/>
                <a:ea typeface="ＭＳ Ｐゴシック" pitchFamily="34" charset="-128"/>
                <a:cs typeface="Arial" charset="0"/>
              </a:rPr>
              <a:t> started, many others have followed…</a:t>
            </a:r>
          </a:p>
          <a:p>
            <a:pPr marL="285750" indent="-285750">
              <a:buFont typeface="Arial" panose="020B0604020202020204" pitchFamily="34" charset="0"/>
              <a:buChar char="•"/>
            </a:pPr>
            <a:r>
              <a:rPr lang="en-GB" sz="1800" dirty="0" err="1" smtClean="0">
                <a:latin typeface="Californian FB" panose="0207040306080B030204" pitchFamily="18" charset="0"/>
              </a:rPr>
              <a:t>Cafédirect</a:t>
            </a:r>
            <a:r>
              <a:rPr lang="en-GB" sz="1800" dirty="0" smtClean="0">
                <a:latin typeface="Californian FB" panose="0207040306080B030204" pitchFamily="18" charset="0"/>
              </a:rPr>
              <a:t> inspired a new generation of competitors.</a:t>
            </a:r>
          </a:p>
          <a:p>
            <a:pPr marL="285750" indent="-285750">
              <a:buFont typeface="Arial" panose="020B0604020202020204" pitchFamily="34" charset="0"/>
              <a:buChar char="•"/>
            </a:pPr>
            <a:r>
              <a:rPr lang="en-GB" sz="1800" dirty="0" smtClean="0">
                <a:latin typeface="Californian FB" panose="0207040306080B030204" pitchFamily="18" charset="0"/>
              </a:rPr>
              <a:t>The </a:t>
            </a:r>
            <a:r>
              <a:rPr lang="en-GB" sz="1800" dirty="0">
                <a:latin typeface="Californian FB" panose="0207040306080B030204" pitchFamily="18" charset="0"/>
              </a:rPr>
              <a:t>UK market is now full of ethical and </a:t>
            </a:r>
            <a:r>
              <a:rPr lang="en-GB" sz="1800" dirty="0" smtClean="0">
                <a:latin typeface="Californian FB" panose="0207040306080B030204" pitchFamily="18" charset="0"/>
              </a:rPr>
              <a:t>Fairtrade competitor products.</a:t>
            </a:r>
          </a:p>
        </p:txBody>
      </p:sp>
      <p:pic>
        <p:nvPicPr>
          <p:cNvPr id="2" name="Picture 1"/>
          <p:cNvPicPr>
            <a:picLocks noChangeAspect="1"/>
          </p:cNvPicPr>
          <p:nvPr/>
        </p:nvPicPr>
        <p:blipFill>
          <a:blip r:embed="rId4"/>
          <a:stretch>
            <a:fillRect/>
          </a:stretch>
        </p:blipFill>
        <p:spPr>
          <a:xfrm>
            <a:off x="7473280" y="4524007"/>
            <a:ext cx="1656184" cy="993711"/>
          </a:xfrm>
          <a:prstGeom prst="rect">
            <a:avLst/>
          </a:prstGeom>
        </p:spPr>
      </p:pic>
      <p:pic>
        <p:nvPicPr>
          <p:cNvPr id="5" name="Picture 4"/>
          <p:cNvPicPr>
            <a:picLocks noChangeAspect="1"/>
          </p:cNvPicPr>
          <p:nvPr/>
        </p:nvPicPr>
        <p:blipFill>
          <a:blip r:embed="rId5"/>
          <a:stretch>
            <a:fillRect/>
          </a:stretch>
        </p:blipFill>
        <p:spPr>
          <a:xfrm>
            <a:off x="6716563" y="1663460"/>
            <a:ext cx="1225402" cy="1231499"/>
          </a:xfrm>
          <a:prstGeom prst="rect">
            <a:avLst/>
          </a:prstGeom>
        </p:spPr>
      </p:pic>
      <p:pic>
        <p:nvPicPr>
          <p:cNvPr id="6" name="Picture 5"/>
          <p:cNvPicPr>
            <a:picLocks noChangeAspect="1"/>
          </p:cNvPicPr>
          <p:nvPr/>
        </p:nvPicPr>
        <p:blipFill>
          <a:blip r:embed="rId6"/>
          <a:stretch>
            <a:fillRect/>
          </a:stretch>
        </p:blipFill>
        <p:spPr>
          <a:xfrm>
            <a:off x="8445388" y="2361994"/>
            <a:ext cx="1080120" cy="1080120"/>
          </a:xfrm>
          <a:prstGeom prst="rect">
            <a:avLst/>
          </a:prstGeom>
        </p:spPr>
      </p:pic>
      <p:pic>
        <p:nvPicPr>
          <p:cNvPr id="7" name="Picture 6"/>
          <p:cNvPicPr>
            <a:picLocks noChangeAspect="1"/>
          </p:cNvPicPr>
          <p:nvPr/>
        </p:nvPicPr>
        <p:blipFill>
          <a:blip r:embed="rId7"/>
          <a:stretch>
            <a:fillRect/>
          </a:stretch>
        </p:blipFill>
        <p:spPr>
          <a:xfrm>
            <a:off x="6353125" y="3172648"/>
            <a:ext cx="1768525" cy="1080765"/>
          </a:xfrm>
          <a:prstGeom prst="rect">
            <a:avLst/>
          </a:prstGeom>
        </p:spPr>
      </p:pic>
      <p:pic>
        <p:nvPicPr>
          <p:cNvPr id="8" name="Picture 7"/>
          <p:cNvPicPr>
            <a:picLocks noChangeAspect="1"/>
          </p:cNvPicPr>
          <p:nvPr/>
        </p:nvPicPr>
        <p:blipFill>
          <a:blip r:embed="rId8"/>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4133708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73050" y="274638"/>
            <a:ext cx="7848600" cy="1143000"/>
          </a:xfrm>
        </p:spPr>
        <p:txBody>
          <a:bodyPr/>
          <a:lstStyle/>
          <a:p>
            <a:r>
              <a:rPr lang="en-GB" dirty="0" smtClean="0">
                <a:latin typeface="Californian FB" panose="0207040306080B030204" pitchFamily="18" charset="0"/>
                <a:ea typeface="ＭＳ Ｐゴシック" pitchFamily="34" charset="-128"/>
              </a:rPr>
              <a:t>Impact on smallholder farmers</a:t>
            </a:r>
            <a:endParaRPr lang="en-US" dirty="0" smtClean="0">
              <a:latin typeface="Californian FB" panose="0207040306080B030204" pitchFamily="18" charset="0"/>
              <a:ea typeface="ＭＳ Ｐゴシック" pitchFamily="34" charset="-128"/>
            </a:endParaRPr>
          </a:p>
        </p:txBody>
      </p:sp>
      <p:sp>
        <p:nvSpPr>
          <p:cNvPr id="9" name="Content Placeholder 2"/>
          <p:cNvSpPr txBox="1">
            <a:spLocks/>
          </p:cNvSpPr>
          <p:nvPr/>
        </p:nvSpPr>
        <p:spPr bwMode="auto">
          <a:xfrm>
            <a:off x="273050" y="1696481"/>
            <a:ext cx="4679950" cy="4248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None/>
              <a:defRPr sz="2400" b="0" kern="1200">
                <a:solidFill>
                  <a:srgbClr val="354B58"/>
                </a:solidFill>
                <a:latin typeface="+mj-lt"/>
                <a:ea typeface="ＭＳ Ｐゴシック" charset="-128"/>
                <a:cs typeface="Arial" pitchFamily="34" charset="0"/>
              </a:defRPr>
            </a:lvl1pPr>
            <a:lvl2pPr marL="457200" indent="0" algn="l" defTabSz="457200" rtl="0" eaLnBrk="0" fontAlgn="base" hangingPunct="0">
              <a:spcBef>
                <a:spcPct val="20000"/>
              </a:spcBef>
              <a:spcAft>
                <a:spcPct val="0"/>
              </a:spcAft>
              <a:buSzPct val="140000"/>
              <a:buNone/>
              <a:defRPr sz="2000" b="1" kern="1200">
                <a:solidFill>
                  <a:srgbClr val="354B58"/>
                </a:solidFill>
                <a:latin typeface="+mn-lt"/>
                <a:ea typeface="ＭＳ Ｐゴシック" charset="-128"/>
                <a:cs typeface="Arial" pitchFamily="34" charset="0"/>
              </a:defRPr>
            </a:lvl2pPr>
            <a:lvl3pPr marL="914400" indent="0" algn="l" defTabSz="457200" rtl="0" eaLnBrk="0" fontAlgn="base" hangingPunct="0">
              <a:spcBef>
                <a:spcPct val="20000"/>
              </a:spcBef>
              <a:spcAft>
                <a:spcPct val="0"/>
              </a:spcAft>
              <a:buSzPct val="140000"/>
              <a:buNone/>
              <a:defRPr sz="1800" b="1" kern="1200">
                <a:solidFill>
                  <a:srgbClr val="354B58"/>
                </a:solidFill>
                <a:latin typeface="+mn-lt"/>
                <a:ea typeface="ＭＳ Ｐゴシック" charset="-128"/>
                <a:cs typeface="Arial" pitchFamily="34" charset="0"/>
              </a:defRPr>
            </a:lvl3pPr>
            <a:lvl4pPr marL="1371600" indent="0" algn="l" defTabSz="457200" rtl="0" eaLnBrk="0" fontAlgn="base" hangingPunct="0">
              <a:spcBef>
                <a:spcPct val="20000"/>
              </a:spcBef>
              <a:spcAft>
                <a:spcPct val="0"/>
              </a:spcAft>
              <a:buNone/>
              <a:defRPr sz="1600" b="1" kern="1200">
                <a:solidFill>
                  <a:srgbClr val="354B58"/>
                </a:solidFill>
                <a:latin typeface="+mn-lt"/>
                <a:ea typeface="ＭＳ Ｐゴシック" charset="-128"/>
                <a:cs typeface="Arial" pitchFamily="34" charset="0"/>
              </a:defRPr>
            </a:lvl4pPr>
            <a:lvl5pPr marL="1828800" indent="0" algn="l" defTabSz="457200" rtl="0" eaLnBrk="0" fontAlgn="base" hangingPunct="0">
              <a:spcBef>
                <a:spcPct val="20000"/>
              </a:spcBef>
              <a:spcAft>
                <a:spcPct val="0"/>
              </a:spcAft>
              <a:buFont typeface="Arial" charset="0"/>
              <a:buNone/>
              <a:defRPr sz="1600" b="1" kern="1200">
                <a:solidFill>
                  <a:srgbClr val="002060"/>
                </a:solidFill>
                <a:latin typeface="+mn-lt"/>
                <a:ea typeface="ＭＳ Ｐゴシック" charset="-128"/>
                <a:cs typeface="Arial"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342900" indent="-342900">
              <a:buBlip>
                <a:blip r:embed="rId3"/>
              </a:buBlip>
            </a:pPr>
            <a:r>
              <a:rPr lang="en-GB" sz="2000" dirty="0" smtClean="0">
                <a:solidFill>
                  <a:srgbClr val="CA7C41"/>
                </a:solidFill>
                <a:latin typeface="Californian FB" panose="0207040306080B030204" pitchFamily="18" charset="0"/>
                <a:ea typeface="ＭＳ Ｐゴシック" pitchFamily="34" charset="-128"/>
                <a:cs typeface="Arial" charset="0"/>
              </a:rPr>
              <a:t>2015 in numbers</a:t>
            </a:r>
          </a:p>
          <a:p>
            <a:pPr marL="355600" indent="-355600">
              <a:buFont typeface="Arial" panose="020B0604020202020204" pitchFamily="34" charset="0"/>
              <a:buChar char="•"/>
            </a:pPr>
            <a:r>
              <a:rPr lang="en-GB" sz="1800" dirty="0">
                <a:latin typeface="Californian FB" panose="0207040306080B030204" pitchFamily="18" charset="0"/>
              </a:rPr>
              <a:t>1,326 tonnes of coffee beans purchased</a:t>
            </a:r>
          </a:p>
          <a:p>
            <a:pPr marL="285750" lvl="0" indent="-285750">
              <a:buFont typeface="Arial" panose="020B0604020202020204" pitchFamily="34" charset="0"/>
              <a:buChar char="•"/>
            </a:pPr>
            <a:r>
              <a:rPr lang="en-GB" sz="1800" dirty="0">
                <a:latin typeface="Californian FB" panose="0207040306080B030204" pitchFamily="18" charset="0"/>
              </a:rPr>
              <a:t>92 tonnes of tea purchased</a:t>
            </a:r>
          </a:p>
          <a:p>
            <a:pPr marL="285750" lvl="0" indent="-285750">
              <a:buFont typeface="Arial" panose="020B0604020202020204" pitchFamily="34" charset="0"/>
              <a:buChar char="•"/>
            </a:pPr>
            <a:r>
              <a:rPr lang="en-GB" sz="1800" dirty="0">
                <a:latin typeface="Californian FB" panose="0207040306080B030204" pitchFamily="18" charset="0"/>
              </a:rPr>
              <a:t>44 tonnes of cocoa beans  purchased</a:t>
            </a:r>
          </a:p>
          <a:p>
            <a:pPr marL="355600" indent="-355600">
              <a:buFont typeface="Arial" panose="020B0604020202020204" pitchFamily="34" charset="0"/>
              <a:buChar char="•"/>
            </a:pPr>
            <a:r>
              <a:rPr lang="en-GB" sz="1800" dirty="0">
                <a:latin typeface="Californian FB" panose="0207040306080B030204" pitchFamily="18" charset="0"/>
              </a:rPr>
              <a:t>£433,000 paid in premiums for </a:t>
            </a:r>
            <a:r>
              <a:rPr lang="en-GB" sz="1800" dirty="0" smtClean="0">
                <a:latin typeface="Californian FB" panose="0207040306080B030204" pitchFamily="18" charset="0"/>
              </a:rPr>
              <a:t>ra</a:t>
            </a:r>
            <a:r>
              <a:rPr lang="en-GB" sz="1800" dirty="0" smtClean="0">
                <a:latin typeface="Calibri Light" panose="020F0302020204030204" pitchFamily="34" charset="0"/>
                <a:cs typeface="Calibri Light" panose="020F0302020204030204" pitchFamily="34" charset="0"/>
              </a:rPr>
              <a:t>w </a:t>
            </a:r>
            <a:r>
              <a:rPr lang="en-GB" sz="1800" dirty="0" smtClean="0">
                <a:latin typeface="Californian FB" panose="0207040306080B030204" pitchFamily="18" charset="0"/>
              </a:rPr>
              <a:t>materials </a:t>
            </a:r>
            <a:endParaRPr lang="en-GB" sz="1800" dirty="0">
              <a:latin typeface="Californian FB" panose="0207040306080B030204" pitchFamily="18" charset="0"/>
            </a:endParaRPr>
          </a:p>
          <a:p>
            <a:pPr marL="355600" indent="-355600">
              <a:buFont typeface="Arial" panose="020B0604020202020204" pitchFamily="34" charset="0"/>
              <a:buChar char="•"/>
            </a:pPr>
            <a:r>
              <a:rPr lang="en-GB" sz="1800" dirty="0">
                <a:latin typeface="Californian FB" panose="0207040306080B030204" pitchFamily="18" charset="0"/>
              </a:rPr>
              <a:t>£188,218 in donations to </a:t>
            </a:r>
            <a:r>
              <a:rPr lang="en-GB" sz="1800" dirty="0" err="1">
                <a:latin typeface="Californian FB" panose="0207040306080B030204" pitchFamily="18" charset="0"/>
              </a:rPr>
              <a:t>Cafedirect</a:t>
            </a:r>
            <a:r>
              <a:rPr lang="en-GB" sz="1800" dirty="0">
                <a:latin typeface="Californian FB" panose="0207040306080B030204" pitchFamily="18" charset="0"/>
              </a:rPr>
              <a:t> Producers Foundation</a:t>
            </a:r>
          </a:p>
        </p:txBody>
      </p:sp>
      <p:sp>
        <p:nvSpPr>
          <p:cNvPr id="6" name="Content Placeholder 2"/>
          <p:cNvSpPr txBox="1">
            <a:spLocks/>
          </p:cNvSpPr>
          <p:nvPr/>
        </p:nvSpPr>
        <p:spPr bwMode="auto">
          <a:xfrm>
            <a:off x="5097016" y="1696481"/>
            <a:ext cx="4180114" cy="8738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None/>
              <a:defRPr sz="2400" b="0" kern="1200">
                <a:solidFill>
                  <a:srgbClr val="354B58"/>
                </a:solidFill>
                <a:latin typeface="+mj-lt"/>
                <a:ea typeface="ＭＳ Ｐゴシック" charset="-128"/>
                <a:cs typeface="Arial" pitchFamily="34" charset="0"/>
              </a:defRPr>
            </a:lvl1pPr>
            <a:lvl2pPr marL="457200" indent="0" algn="l" defTabSz="457200" rtl="0" eaLnBrk="0" fontAlgn="base" hangingPunct="0">
              <a:spcBef>
                <a:spcPct val="20000"/>
              </a:spcBef>
              <a:spcAft>
                <a:spcPct val="0"/>
              </a:spcAft>
              <a:buSzPct val="140000"/>
              <a:buNone/>
              <a:defRPr sz="2000" b="1" kern="1200">
                <a:solidFill>
                  <a:srgbClr val="354B58"/>
                </a:solidFill>
                <a:latin typeface="+mn-lt"/>
                <a:ea typeface="ＭＳ Ｐゴシック" charset="-128"/>
                <a:cs typeface="Arial" pitchFamily="34" charset="0"/>
              </a:defRPr>
            </a:lvl2pPr>
            <a:lvl3pPr marL="914400" indent="0" algn="l" defTabSz="457200" rtl="0" eaLnBrk="0" fontAlgn="base" hangingPunct="0">
              <a:spcBef>
                <a:spcPct val="20000"/>
              </a:spcBef>
              <a:spcAft>
                <a:spcPct val="0"/>
              </a:spcAft>
              <a:buSzPct val="140000"/>
              <a:buNone/>
              <a:defRPr sz="1800" b="1" kern="1200">
                <a:solidFill>
                  <a:srgbClr val="354B58"/>
                </a:solidFill>
                <a:latin typeface="+mn-lt"/>
                <a:ea typeface="ＭＳ Ｐゴシック" charset="-128"/>
                <a:cs typeface="Arial" pitchFamily="34" charset="0"/>
              </a:defRPr>
            </a:lvl3pPr>
            <a:lvl4pPr marL="1371600" indent="0" algn="l" defTabSz="457200" rtl="0" eaLnBrk="0" fontAlgn="base" hangingPunct="0">
              <a:spcBef>
                <a:spcPct val="20000"/>
              </a:spcBef>
              <a:spcAft>
                <a:spcPct val="0"/>
              </a:spcAft>
              <a:buNone/>
              <a:defRPr sz="1600" b="1" kern="1200">
                <a:solidFill>
                  <a:srgbClr val="354B58"/>
                </a:solidFill>
                <a:latin typeface="+mn-lt"/>
                <a:ea typeface="ＭＳ Ｐゴシック" charset="-128"/>
                <a:cs typeface="Arial" pitchFamily="34" charset="0"/>
              </a:defRPr>
            </a:lvl4pPr>
            <a:lvl5pPr marL="1828800" indent="0" algn="l" defTabSz="457200" rtl="0" eaLnBrk="0" fontAlgn="base" hangingPunct="0">
              <a:spcBef>
                <a:spcPct val="20000"/>
              </a:spcBef>
              <a:spcAft>
                <a:spcPct val="0"/>
              </a:spcAft>
              <a:buFont typeface="Arial" charset="0"/>
              <a:buNone/>
              <a:defRPr sz="1600" b="1" kern="1200">
                <a:solidFill>
                  <a:srgbClr val="002060"/>
                </a:solidFill>
                <a:latin typeface="+mn-lt"/>
                <a:ea typeface="ＭＳ Ｐゴシック" charset="-128"/>
                <a:cs typeface="Arial"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endParaRPr lang="en-GB" sz="1400" dirty="0" smtClean="0">
              <a:solidFill>
                <a:srgbClr val="CA7C41"/>
              </a:solidFill>
              <a:latin typeface="Californian FB" panose="0207040306080B030204" pitchFamily="18" charset="0"/>
            </a:endParaRPr>
          </a:p>
        </p:txBody>
      </p:sp>
      <p:sp>
        <p:nvSpPr>
          <p:cNvPr id="2" name="Rectangle 1"/>
          <p:cNvSpPr/>
          <p:nvPr/>
        </p:nvSpPr>
        <p:spPr>
          <a:xfrm>
            <a:off x="3368824" y="5157192"/>
            <a:ext cx="6192688" cy="707886"/>
          </a:xfrm>
          <a:prstGeom prst="rect">
            <a:avLst/>
          </a:prstGeom>
        </p:spPr>
        <p:txBody>
          <a:bodyPr wrap="square">
            <a:spAutoFit/>
          </a:bodyPr>
          <a:lstStyle/>
          <a:p>
            <a:r>
              <a:rPr lang="en-GB" sz="2000" b="1" dirty="0">
                <a:solidFill>
                  <a:srgbClr val="354B58"/>
                </a:solidFill>
                <a:latin typeface="Californian FB" panose="0207040306080B030204" pitchFamily="18" charset="0"/>
                <a:ea typeface="ＭＳ Ｐゴシック" charset="-128"/>
                <a:cs typeface="Arial" pitchFamily="34" charset="0"/>
              </a:rPr>
              <a:t>Since 2004 total payments to farmers in the developing world amount to more than £15.5 million.</a:t>
            </a:r>
          </a:p>
        </p:txBody>
      </p:sp>
      <p:pic>
        <p:nvPicPr>
          <p:cNvPr id="7" name="Picture 6"/>
          <p:cNvPicPr>
            <a:picLocks noChangeAspect="1"/>
          </p:cNvPicPr>
          <p:nvPr/>
        </p:nvPicPr>
        <p:blipFill>
          <a:blip r:embed="rId4"/>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3887691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8784" y="1412776"/>
            <a:ext cx="3889585" cy="3889585"/>
          </a:xfrm>
          <a:prstGeom prst="rect">
            <a:avLst/>
          </a:prstGeom>
        </p:spPr>
      </p:pic>
      <p:pic>
        <p:nvPicPr>
          <p:cNvPr id="3" name="Picture 2"/>
          <p:cNvPicPr>
            <a:picLocks noChangeAspect="1"/>
          </p:cNvPicPr>
          <p:nvPr/>
        </p:nvPicPr>
        <p:blipFill>
          <a:blip r:embed="rId4"/>
          <a:stretch>
            <a:fillRect/>
          </a:stretch>
        </p:blipFill>
        <p:spPr>
          <a:xfrm>
            <a:off x="2978765" y="1268760"/>
            <a:ext cx="4062467" cy="4480105"/>
          </a:xfrm>
          <a:prstGeom prst="rect">
            <a:avLst/>
          </a:prstGeom>
        </p:spPr>
      </p:pic>
    </p:spTree>
    <p:extLst>
      <p:ext uri="{BB962C8B-B14F-4D97-AF65-F5344CB8AC3E}">
        <p14:creationId xmlns:p14="http://schemas.microsoft.com/office/powerpoint/2010/main" val="411487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latin typeface="Californian FB" panose="0207040306080B030204" pitchFamily="18" charset="0"/>
                <a:ea typeface="Adobe Kaiti Std R" panose="02020400000000000000"/>
              </a:rPr>
              <a:t>Cafédirect</a:t>
            </a:r>
            <a:r>
              <a:rPr lang="en-GB" dirty="0" smtClean="0">
                <a:latin typeface="Californian FB" panose="0207040306080B030204" pitchFamily="18" charset="0"/>
                <a:ea typeface="Adobe Kaiti Std R" panose="02020400000000000000"/>
              </a:rPr>
              <a:t> is a </a:t>
            </a:r>
            <a:r>
              <a:rPr lang="en-GB" dirty="0" smtClean="0">
                <a:latin typeface="Californian FB" panose="0207040306080B030204" pitchFamily="18" charset="0"/>
                <a:ea typeface="Adobe Kaiti Std R" panose="02020400000000000000"/>
              </a:rPr>
              <a:t>social </a:t>
            </a:r>
            <a:r>
              <a:rPr lang="en-GB" dirty="0" smtClean="0">
                <a:latin typeface="Californian FB" panose="0207040306080B030204" pitchFamily="18" charset="0"/>
                <a:ea typeface="Adobe Kaiti Std R" panose="02020400000000000000"/>
              </a:rPr>
              <a:t>enterprise</a:t>
            </a:r>
            <a:endParaRPr lang="en-GB" dirty="0">
              <a:latin typeface="Californian FB" panose="0207040306080B030204" pitchFamily="18" charset="0"/>
              <a:ea typeface="Adobe Kaiti Std R" panose="02020400000000000000"/>
            </a:endParaRPr>
          </a:p>
        </p:txBody>
      </p:sp>
      <p:sp>
        <p:nvSpPr>
          <p:cNvPr id="3" name="Content Placeholder 2"/>
          <p:cNvSpPr>
            <a:spLocks noGrp="1"/>
          </p:cNvSpPr>
          <p:nvPr>
            <p:ph idx="1"/>
          </p:nvPr>
        </p:nvSpPr>
        <p:spPr>
          <a:xfrm>
            <a:off x="273050" y="1988840"/>
            <a:ext cx="5111998" cy="4137323"/>
          </a:xfrm>
        </p:spPr>
        <p:txBody>
          <a:bodyPr/>
          <a:lstStyle/>
          <a:p>
            <a:r>
              <a:rPr lang="en-GB" sz="2400" dirty="0" err="1" smtClean="0">
                <a:latin typeface="Californian FB" panose="0207040306080B030204" pitchFamily="18" charset="0"/>
                <a:ea typeface="Adobe Kaiti Std R" panose="02020400000000000000" pitchFamily="18" charset="-128"/>
              </a:rPr>
              <a:t>Cafédirect</a:t>
            </a:r>
            <a:r>
              <a:rPr lang="en-GB" sz="2400" dirty="0" smtClean="0">
                <a:latin typeface="Californian FB" panose="0207040306080B030204" pitchFamily="18" charset="0"/>
                <a:ea typeface="Adobe Kaiti Std R" panose="02020400000000000000" pitchFamily="18" charset="-128"/>
              </a:rPr>
              <a:t> is a UK based business.</a:t>
            </a:r>
          </a:p>
          <a:p>
            <a:pPr marL="0" indent="0">
              <a:buNone/>
            </a:pPr>
            <a:r>
              <a:rPr lang="en-GB" sz="2400" dirty="0" smtClean="0">
                <a:latin typeface="Californian FB" panose="0207040306080B030204" pitchFamily="18" charset="0"/>
                <a:ea typeface="Adobe Kaiti Std R" panose="02020400000000000000" pitchFamily="18" charset="-128"/>
              </a:rPr>
              <a:t>But it also a social enterprise. </a:t>
            </a:r>
            <a:endParaRPr lang="en-GB" sz="2400" dirty="0" smtClean="0">
              <a:latin typeface="Californian FB" panose="0207040306080B030204" pitchFamily="18" charset="0"/>
              <a:ea typeface="Adobe Kaiti Std R" panose="02020400000000000000" pitchFamily="18" charset="-128"/>
            </a:endParaRPr>
          </a:p>
          <a:p>
            <a:pPr marL="0" indent="0">
              <a:buNone/>
            </a:pPr>
            <a:r>
              <a:rPr lang="en-GB" sz="2400" dirty="0" err="1" smtClean="0">
                <a:latin typeface="Californian FB" panose="0207040306080B030204" pitchFamily="18" charset="0"/>
                <a:ea typeface="Adobe Kaiti Std R" panose="02020400000000000000" pitchFamily="18" charset="-128"/>
              </a:rPr>
              <a:t>Cafédirect</a:t>
            </a:r>
            <a:r>
              <a:rPr lang="en-GB" sz="2400" dirty="0" smtClean="0">
                <a:latin typeface="Californian FB" panose="0207040306080B030204" pitchFamily="18" charset="0"/>
                <a:ea typeface="Adobe Kaiti Std R" panose="02020400000000000000" pitchFamily="18" charset="-128"/>
              </a:rPr>
              <a:t>:</a:t>
            </a:r>
            <a:endParaRPr lang="en-GB" sz="2400" dirty="0" smtClean="0">
              <a:latin typeface="Californian FB" panose="0207040306080B030204" pitchFamily="18" charset="0"/>
              <a:ea typeface="Adobe Kaiti Std R" panose="02020400000000000000" pitchFamily="18" charset="-128"/>
            </a:endParaRPr>
          </a:p>
          <a:p>
            <a:r>
              <a:rPr lang="en-GB" sz="2400" dirty="0" smtClean="0">
                <a:latin typeface="Californian FB" panose="0207040306080B030204" pitchFamily="18" charset="0"/>
                <a:ea typeface="Adobe Kaiti Std R" panose="02020400000000000000" pitchFamily="18" charset="-128"/>
              </a:rPr>
              <a:t>Buys </a:t>
            </a:r>
            <a:r>
              <a:rPr lang="en-GB" sz="2400" dirty="0" smtClean="0">
                <a:latin typeface="Californian FB" panose="0207040306080B030204" pitchFamily="18" charset="0"/>
                <a:ea typeface="Adobe Kaiti Std R" panose="02020400000000000000" pitchFamily="18" charset="-128"/>
              </a:rPr>
              <a:t>all its coffee, tea and cocoa directly from smallholder </a:t>
            </a:r>
            <a:r>
              <a:rPr lang="en-GB" sz="2400" dirty="0" smtClean="0">
                <a:latin typeface="Californian FB" panose="0207040306080B030204" pitchFamily="18" charset="0"/>
                <a:ea typeface="Adobe Kaiti Std R" panose="02020400000000000000" pitchFamily="18" charset="-128"/>
              </a:rPr>
              <a:t>farmers,</a:t>
            </a:r>
            <a:endParaRPr lang="en-GB" sz="2400" dirty="0" smtClean="0">
              <a:latin typeface="Californian FB" panose="0207040306080B030204" pitchFamily="18" charset="0"/>
              <a:ea typeface="Adobe Kaiti Std R" panose="02020400000000000000" pitchFamily="18" charset="-128"/>
            </a:endParaRPr>
          </a:p>
          <a:p>
            <a:r>
              <a:rPr lang="en-GB" sz="2400" dirty="0" smtClean="0">
                <a:latin typeface="Californian FB" panose="0207040306080B030204" pitchFamily="18" charset="0"/>
                <a:ea typeface="Adobe Kaiti Std R" panose="02020400000000000000" pitchFamily="18" charset="-128"/>
              </a:rPr>
              <a:t>Aims </a:t>
            </a:r>
            <a:r>
              <a:rPr lang="en-GB" sz="2400" dirty="0" smtClean="0">
                <a:latin typeface="Californian FB" panose="0207040306080B030204" pitchFamily="18" charset="0"/>
                <a:ea typeface="Adobe Kaiti Std R" panose="02020400000000000000" pitchFamily="18" charset="-128"/>
              </a:rPr>
              <a:t>to improve the livelihoods of smallholder </a:t>
            </a:r>
            <a:r>
              <a:rPr lang="en-GB" sz="2400" dirty="0" smtClean="0">
                <a:latin typeface="Californian FB" panose="0207040306080B030204" pitchFamily="18" charset="0"/>
                <a:ea typeface="Adobe Kaiti Std R" panose="02020400000000000000" pitchFamily="18" charset="-128"/>
              </a:rPr>
              <a:t>farmers,</a:t>
            </a:r>
            <a:endParaRPr lang="en-GB" sz="2400" dirty="0" smtClean="0">
              <a:latin typeface="Californian FB" panose="0207040306080B030204" pitchFamily="18" charset="0"/>
              <a:ea typeface="Adobe Kaiti Std R" panose="02020400000000000000" pitchFamily="18" charset="-128"/>
            </a:endParaRPr>
          </a:p>
          <a:p>
            <a:r>
              <a:rPr lang="en-GB" sz="2400" dirty="0" smtClean="0">
                <a:latin typeface="Californian FB" panose="0207040306080B030204" pitchFamily="18" charset="0"/>
                <a:ea typeface="Adobe Kaiti Std R" panose="02020400000000000000" pitchFamily="18" charset="-128"/>
              </a:rPr>
              <a:t>Reinvests 50% of its profits into farmer organisations.</a:t>
            </a:r>
            <a:endParaRPr lang="en-GB" sz="2400" dirty="0">
              <a:latin typeface="Californian FB" panose="0207040306080B030204" pitchFamily="18" charset="0"/>
              <a:ea typeface="Adobe Kaiti Std R" panose="02020400000000000000" pitchFamily="18" charset="-128"/>
            </a:endParaRPr>
          </a:p>
        </p:txBody>
      </p:sp>
      <p:pic>
        <p:nvPicPr>
          <p:cNvPr id="4" name="Picture 3"/>
          <p:cNvPicPr>
            <a:picLocks noChangeAspect="1"/>
          </p:cNvPicPr>
          <p:nvPr/>
        </p:nvPicPr>
        <p:blipFill>
          <a:blip r:embed="rId3"/>
          <a:stretch>
            <a:fillRect/>
          </a:stretch>
        </p:blipFill>
        <p:spPr>
          <a:xfrm>
            <a:off x="5385048" y="1646324"/>
            <a:ext cx="3877392" cy="4822354"/>
          </a:xfrm>
          <a:prstGeom prst="rect">
            <a:avLst/>
          </a:prstGeom>
        </p:spPr>
      </p:pic>
      <p:sp>
        <p:nvSpPr>
          <p:cNvPr id="5" name="AutoShape 2" descr="Image result for cafe direct new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4"/>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273019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dirty="0" err="1" smtClean="0">
                <a:latin typeface="Californian FB" panose="0207040306080B030204" pitchFamily="18" charset="0"/>
                <a:ea typeface="ＭＳ Ｐゴシック" panose="020B0600070205080204" pitchFamily="34" charset="-128"/>
              </a:rPr>
              <a:t>Cafédirect</a:t>
            </a:r>
            <a:r>
              <a:rPr lang="en-GB" altLang="en-US" dirty="0" smtClean="0">
                <a:latin typeface="Californian FB" panose="0207040306080B030204" pitchFamily="18" charset="0"/>
                <a:ea typeface="ＭＳ Ｐゴシック" panose="020B0600070205080204" pitchFamily="34" charset="-128"/>
              </a:rPr>
              <a:t> history</a:t>
            </a:r>
            <a:endParaRPr lang="en-US" altLang="en-US" dirty="0" smtClean="0">
              <a:latin typeface="Californian FB" panose="0207040306080B030204" pitchFamily="18" charset="0"/>
              <a:ea typeface="ＭＳ Ｐゴシック" panose="020B0600070205080204" pitchFamily="34" charset="-128"/>
            </a:endParaRPr>
          </a:p>
        </p:txBody>
      </p:sp>
      <p:cxnSp>
        <p:nvCxnSpPr>
          <p:cNvPr id="28" name="Straight Connector 27"/>
          <p:cNvCxnSpPr/>
          <p:nvPr/>
        </p:nvCxnSpPr>
        <p:spPr>
          <a:xfrm>
            <a:off x="273050" y="4214813"/>
            <a:ext cx="9394825" cy="1587"/>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950913" y="4216400"/>
            <a:ext cx="1588"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488950" y="3857625"/>
            <a:ext cx="1588" cy="38735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66688" y="4316413"/>
            <a:ext cx="928687" cy="368300"/>
          </a:xfrm>
          <a:prstGeom prst="rect">
            <a:avLst/>
          </a:prstGeom>
          <a:noFill/>
        </p:spPr>
        <p:txBody>
          <a:bodyPr>
            <a:spAutoFit/>
          </a:bodyPr>
          <a:lstStyle/>
          <a:p>
            <a:pPr eaLnBrk="1" hangingPunct="1">
              <a:defRPr/>
            </a:pPr>
            <a:r>
              <a:rPr lang="en-GB" b="1" dirty="0">
                <a:latin typeface="Adobe Garamond Pro" panose="02020502060506020403" pitchFamily="18" charset="0"/>
              </a:rPr>
              <a:t>1989</a:t>
            </a:r>
            <a:endParaRPr lang="en-US" b="1" dirty="0">
              <a:latin typeface="Adobe Garamond Pro" panose="02020502060506020403" pitchFamily="18" charset="0"/>
            </a:endParaRPr>
          </a:p>
        </p:txBody>
      </p:sp>
      <p:sp>
        <p:nvSpPr>
          <p:cNvPr id="32" name="TextBox 31"/>
          <p:cNvSpPr txBox="1"/>
          <p:nvPr/>
        </p:nvSpPr>
        <p:spPr>
          <a:xfrm>
            <a:off x="57150" y="2492375"/>
            <a:ext cx="1751013" cy="1169988"/>
          </a:xfrm>
          <a:prstGeom prst="rect">
            <a:avLst/>
          </a:prstGeom>
          <a:noFill/>
        </p:spPr>
        <p:txBody>
          <a:bodyPr>
            <a:spAutoFit/>
          </a:bodyPr>
          <a:lstStyle/>
          <a:p>
            <a:pPr eaLnBrk="1" hangingPunct="1">
              <a:defRPr/>
            </a:pPr>
            <a:r>
              <a:rPr lang="en-GB" sz="1400" dirty="0">
                <a:latin typeface="Californian FB" panose="0207040306080B030204" pitchFamily="18" charset="0"/>
              </a:rPr>
              <a:t>The </a:t>
            </a:r>
            <a:r>
              <a:rPr lang="en-GB" sz="1400" b="1" dirty="0">
                <a:solidFill>
                  <a:srgbClr val="CA7C41"/>
                </a:solidFill>
                <a:latin typeface="Californian FB" panose="0207040306080B030204" pitchFamily="18" charset="0"/>
              </a:rPr>
              <a:t>collapse</a:t>
            </a:r>
            <a:r>
              <a:rPr lang="en-GB" sz="1400" dirty="0">
                <a:latin typeface="Californian FB" panose="0207040306080B030204" pitchFamily="18" charset="0"/>
              </a:rPr>
              <a:t> of the International Coffee Agreement, causing coffee prices to plummet</a:t>
            </a:r>
            <a:endParaRPr lang="en-US" sz="1400" dirty="0">
              <a:latin typeface="Californian FB" panose="0207040306080B030204" pitchFamily="18" charset="0"/>
            </a:endParaRPr>
          </a:p>
        </p:txBody>
      </p:sp>
      <p:cxnSp>
        <p:nvCxnSpPr>
          <p:cNvPr id="33" name="Straight Connector 32"/>
          <p:cNvCxnSpPr/>
          <p:nvPr/>
        </p:nvCxnSpPr>
        <p:spPr>
          <a:xfrm flipH="1">
            <a:off x="1497013" y="4214813"/>
            <a:ext cx="1587" cy="46990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139825" y="3749675"/>
            <a:ext cx="928688" cy="369888"/>
          </a:xfrm>
          <a:prstGeom prst="rect">
            <a:avLst/>
          </a:prstGeom>
          <a:noFill/>
        </p:spPr>
        <p:txBody>
          <a:bodyPr>
            <a:spAutoFit/>
          </a:bodyPr>
          <a:lstStyle/>
          <a:p>
            <a:pPr eaLnBrk="1" hangingPunct="1">
              <a:defRPr/>
            </a:pPr>
            <a:r>
              <a:rPr lang="en-GB" b="1" dirty="0">
                <a:latin typeface="Adobe Garamond Pro" panose="02020502060506020403" pitchFamily="18" charset="0"/>
              </a:rPr>
              <a:t>1990</a:t>
            </a:r>
            <a:endParaRPr lang="en-US" b="1" dirty="0">
              <a:latin typeface="Adobe Garamond Pro" panose="02020502060506020403" pitchFamily="18" charset="0"/>
            </a:endParaRPr>
          </a:p>
        </p:txBody>
      </p:sp>
      <p:sp>
        <p:nvSpPr>
          <p:cNvPr id="35" name="TextBox 34"/>
          <p:cNvSpPr txBox="1"/>
          <p:nvPr/>
        </p:nvSpPr>
        <p:spPr>
          <a:xfrm>
            <a:off x="166688" y="4857750"/>
            <a:ext cx="2874962" cy="1815882"/>
          </a:xfrm>
          <a:prstGeom prst="rect">
            <a:avLst/>
          </a:prstGeom>
          <a:noFill/>
        </p:spPr>
        <p:txBody>
          <a:bodyPr>
            <a:spAutoFit/>
          </a:bodyPr>
          <a:lstStyle/>
          <a:p>
            <a:pPr algn="ctr" eaLnBrk="1" hangingPunct="1">
              <a:defRPr/>
            </a:pPr>
            <a:r>
              <a:rPr lang="en-GB" sz="1400" dirty="0">
                <a:latin typeface="Californian FB" panose="0207040306080B030204" pitchFamily="18" charset="0"/>
              </a:rPr>
              <a:t>Three cooperatives in Peru, Costa Rica &amp; Mexico each shipped a container of coffee to the UK on trust.  The coffee was sold in church halls and through communities with profits returned to the growers. </a:t>
            </a:r>
            <a:r>
              <a:rPr lang="en-GB" sz="1400" b="1" dirty="0">
                <a:solidFill>
                  <a:srgbClr val="CA7C41"/>
                </a:solidFill>
                <a:latin typeface="Californian FB" panose="0207040306080B030204" pitchFamily="18" charset="0"/>
              </a:rPr>
              <a:t>The idea of coffee direct from the growers was born</a:t>
            </a:r>
            <a:endParaRPr lang="en-US" sz="1400" b="1" dirty="0">
              <a:solidFill>
                <a:srgbClr val="CA7C41"/>
              </a:solidFill>
              <a:latin typeface="Californian FB" panose="0207040306080B030204" pitchFamily="18" charset="0"/>
            </a:endParaRPr>
          </a:p>
        </p:txBody>
      </p:sp>
      <p:cxnSp>
        <p:nvCxnSpPr>
          <p:cNvPr id="36" name="Straight Connector 35"/>
          <p:cNvCxnSpPr/>
          <p:nvPr/>
        </p:nvCxnSpPr>
        <p:spPr>
          <a:xfrm flipH="1">
            <a:off x="2701925" y="3857625"/>
            <a:ext cx="1588" cy="357188"/>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344738" y="4316413"/>
            <a:ext cx="928687" cy="368300"/>
          </a:xfrm>
          <a:prstGeom prst="rect">
            <a:avLst/>
          </a:prstGeom>
          <a:noFill/>
        </p:spPr>
        <p:txBody>
          <a:bodyPr>
            <a:spAutoFit/>
          </a:bodyPr>
          <a:lstStyle/>
          <a:p>
            <a:pPr eaLnBrk="1" hangingPunct="1">
              <a:defRPr/>
            </a:pPr>
            <a:r>
              <a:rPr lang="en-GB" b="1" dirty="0">
                <a:solidFill>
                  <a:srgbClr val="CA7C41"/>
                </a:solidFill>
                <a:latin typeface="Adobe Garamond Pro" panose="02020502060506020403" pitchFamily="18" charset="0"/>
              </a:rPr>
              <a:t>1991</a:t>
            </a:r>
            <a:endParaRPr lang="en-US" b="1" dirty="0">
              <a:solidFill>
                <a:srgbClr val="CA7C41"/>
              </a:solidFill>
              <a:latin typeface="Adobe Garamond Pro" panose="02020502060506020403" pitchFamily="18" charset="0"/>
            </a:endParaRPr>
          </a:p>
        </p:txBody>
      </p:sp>
      <p:sp>
        <p:nvSpPr>
          <p:cNvPr id="38" name="TextBox 37"/>
          <p:cNvSpPr txBox="1"/>
          <p:nvPr/>
        </p:nvSpPr>
        <p:spPr>
          <a:xfrm>
            <a:off x="1917700" y="3333750"/>
            <a:ext cx="1751013" cy="523875"/>
          </a:xfrm>
          <a:prstGeom prst="rect">
            <a:avLst/>
          </a:prstGeom>
          <a:noFill/>
        </p:spPr>
        <p:txBody>
          <a:bodyPr>
            <a:spAutoFit/>
          </a:bodyPr>
          <a:lstStyle/>
          <a:p>
            <a:pPr algn="ctr" eaLnBrk="1" hangingPunct="1">
              <a:defRPr/>
            </a:pPr>
            <a:r>
              <a:rPr lang="en-GB" sz="1400" b="1" dirty="0">
                <a:solidFill>
                  <a:srgbClr val="CA7C41"/>
                </a:solidFill>
                <a:latin typeface="Californian FB" panose="0207040306080B030204" pitchFamily="18" charset="0"/>
              </a:rPr>
              <a:t>Cafédirect officially starts</a:t>
            </a:r>
            <a:endParaRPr lang="en-US" sz="1400" b="1" dirty="0">
              <a:solidFill>
                <a:srgbClr val="CA7C41"/>
              </a:solidFill>
              <a:latin typeface="Californian FB" panose="0207040306080B030204" pitchFamily="18" charset="0"/>
            </a:endParaRPr>
          </a:p>
        </p:txBody>
      </p:sp>
      <p:cxnSp>
        <p:nvCxnSpPr>
          <p:cNvPr id="39" name="Straight Connector 38"/>
          <p:cNvCxnSpPr/>
          <p:nvPr/>
        </p:nvCxnSpPr>
        <p:spPr>
          <a:xfrm flipH="1">
            <a:off x="4302125" y="4224338"/>
            <a:ext cx="0" cy="460375"/>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943350" y="3759200"/>
            <a:ext cx="928688" cy="369888"/>
          </a:xfrm>
          <a:prstGeom prst="rect">
            <a:avLst/>
          </a:prstGeom>
          <a:noFill/>
        </p:spPr>
        <p:txBody>
          <a:bodyPr>
            <a:spAutoFit/>
          </a:bodyPr>
          <a:lstStyle/>
          <a:p>
            <a:pPr eaLnBrk="1" hangingPunct="1">
              <a:defRPr/>
            </a:pPr>
            <a:r>
              <a:rPr lang="en-GB" b="1" dirty="0">
                <a:latin typeface="Adobe Garamond Pro" panose="02020502060506020403" pitchFamily="18" charset="0"/>
              </a:rPr>
              <a:t>1994</a:t>
            </a:r>
            <a:endParaRPr lang="en-US" b="1" dirty="0">
              <a:latin typeface="Adobe Garamond Pro" panose="02020502060506020403" pitchFamily="18" charset="0"/>
            </a:endParaRPr>
          </a:p>
        </p:txBody>
      </p:sp>
      <p:sp>
        <p:nvSpPr>
          <p:cNvPr id="41" name="TextBox 40"/>
          <p:cNvSpPr txBox="1"/>
          <p:nvPr/>
        </p:nvSpPr>
        <p:spPr>
          <a:xfrm>
            <a:off x="3368675" y="4737100"/>
            <a:ext cx="1951038" cy="1169551"/>
          </a:xfrm>
          <a:prstGeom prst="rect">
            <a:avLst/>
          </a:prstGeom>
          <a:noFill/>
        </p:spPr>
        <p:txBody>
          <a:bodyPr>
            <a:spAutoFit/>
          </a:bodyPr>
          <a:lstStyle/>
          <a:p>
            <a:pPr algn="ctr" eaLnBrk="1" hangingPunct="1">
              <a:defRPr/>
            </a:pPr>
            <a:r>
              <a:rPr lang="en-GB" sz="1400" dirty="0">
                <a:latin typeface="Californian FB" panose="0207040306080B030204" pitchFamily="18" charset="0"/>
              </a:rPr>
              <a:t>Fairtrade Mark launched in UK – Cafedirect is </a:t>
            </a:r>
            <a:r>
              <a:rPr lang="en-GB" sz="1400" b="1" dirty="0">
                <a:solidFill>
                  <a:srgbClr val="CA7C41"/>
                </a:solidFill>
                <a:latin typeface="Californian FB" panose="0207040306080B030204" pitchFamily="18" charset="0"/>
              </a:rPr>
              <a:t>first</a:t>
            </a:r>
            <a:r>
              <a:rPr lang="en-GB" sz="1400" b="1" dirty="0">
                <a:latin typeface="Californian FB" panose="0207040306080B030204" pitchFamily="18" charset="0"/>
              </a:rPr>
              <a:t> </a:t>
            </a:r>
            <a:r>
              <a:rPr lang="en-GB" sz="1400" dirty="0">
                <a:latin typeface="Californian FB" panose="0207040306080B030204" pitchFamily="18" charset="0"/>
              </a:rPr>
              <a:t>coffee brand to feature it on pack</a:t>
            </a:r>
            <a:endParaRPr lang="en-US" sz="1400" dirty="0">
              <a:latin typeface="Californian FB" panose="0207040306080B030204" pitchFamily="18" charset="0"/>
            </a:endParaRPr>
          </a:p>
        </p:txBody>
      </p:sp>
      <p:cxnSp>
        <p:nvCxnSpPr>
          <p:cNvPr id="42" name="Straight Connector 41"/>
          <p:cNvCxnSpPr/>
          <p:nvPr/>
        </p:nvCxnSpPr>
        <p:spPr>
          <a:xfrm rot="5400000">
            <a:off x="6311106" y="4142582"/>
            <a:ext cx="142875" cy="1588"/>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024563" y="4316413"/>
            <a:ext cx="928687" cy="368300"/>
          </a:xfrm>
          <a:prstGeom prst="rect">
            <a:avLst/>
          </a:prstGeom>
          <a:noFill/>
        </p:spPr>
        <p:txBody>
          <a:bodyPr>
            <a:spAutoFit/>
          </a:bodyPr>
          <a:lstStyle/>
          <a:p>
            <a:pPr eaLnBrk="1" hangingPunct="1">
              <a:defRPr/>
            </a:pPr>
            <a:r>
              <a:rPr lang="en-GB" b="1" dirty="0">
                <a:latin typeface="Adobe Garamond Pro" panose="02020502060506020403" pitchFamily="18" charset="0"/>
              </a:rPr>
              <a:t>2004</a:t>
            </a:r>
            <a:endParaRPr lang="en-US" b="1" dirty="0">
              <a:latin typeface="Adobe Garamond Pro" panose="02020502060506020403" pitchFamily="18" charset="0"/>
            </a:endParaRPr>
          </a:p>
        </p:txBody>
      </p:sp>
      <p:sp>
        <p:nvSpPr>
          <p:cNvPr id="44" name="TextBox 43"/>
          <p:cNvSpPr txBox="1"/>
          <p:nvPr/>
        </p:nvSpPr>
        <p:spPr>
          <a:xfrm>
            <a:off x="5475288" y="3148013"/>
            <a:ext cx="1963737" cy="954087"/>
          </a:xfrm>
          <a:prstGeom prst="rect">
            <a:avLst/>
          </a:prstGeom>
          <a:noFill/>
        </p:spPr>
        <p:txBody>
          <a:bodyPr>
            <a:spAutoFit/>
          </a:bodyPr>
          <a:lstStyle/>
          <a:p>
            <a:pPr algn="ctr" eaLnBrk="1" hangingPunct="1">
              <a:defRPr/>
            </a:pPr>
            <a:r>
              <a:rPr lang="en-GB" sz="1400" dirty="0">
                <a:latin typeface="Californian FB" panose="0207040306080B030204" pitchFamily="18" charset="0"/>
              </a:rPr>
              <a:t>Cafédirect becomes a PLC – </a:t>
            </a:r>
            <a:r>
              <a:rPr lang="en-GB" sz="1400" b="1" dirty="0">
                <a:solidFill>
                  <a:srgbClr val="CA7C41"/>
                </a:solidFill>
                <a:latin typeface="Californian FB" panose="0207040306080B030204" pitchFamily="18" charset="0"/>
              </a:rPr>
              <a:t>75% of grower organisations are shareholders</a:t>
            </a:r>
            <a:endParaRPr lang="en-US" sz="1400" b="1" dirty="0">
              <a:solidFill>
                <a:srgbClr val="CA7C41"/>
              </a:solidFill>
              <a:latin typeface="Californian FB" panose="0207040306080B030204" pitchFamily="18" charset="0"/>
            </a:endParaRPr>
          </a:p>
        </p:txBody>
      </p:sp>
      <p:pic>
        <p:nvPicPr>
          <p:cNvPr id="45" name="Picture 44" descr="Original CD P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975" y="1795463"/>
            <a:ext cx="681038" cy="1181100"/>
          </a:xfrm>
          <a:prstGeom prst="rect">
            <a:avLst/>
          </a:prstGeom>
          <a:ln>
            <a:noFill/>
          </a:ln>
          <a:effectLst>
            <a:outerShdw blurRad="292100" dist="139700" dir="2700000" algn="tl" rotWithShape="0">
              <a:srgbClr val="333333">
                <a:alpha val="65000"/>
              </a:srgbClr>
            </a:outerShdw>
          </a:effectLst>
        </p:spPr>
      </p:pic>
      <p:pic>
        <p:nvPicPr>
          <p:cNvPr id="28693" name="Picture 2" descr="http://www.fairtrade.org.uk/images/2008/f/f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838" y="5907088"/>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a:off x="8526463" y="4367213"/>
            <a:ext cx="928687" cy="369887"/>
          </a:xfrm>
          <a:prstGeom prst="rect">
            <a:avLst/>
          </a:prstGeom>
          <a:noFill/>
        </p:spPr>
        <p:txBody>
          <a:bodyPr>
            <a:spAutoFit/>
          </a:bodyPr>
          <a:lstStyle/>
          <a:p>
            <a:pPr eaLnBrk="1" hangingPunct="1">
              <a:defRPr/>
            </a:pPr>
            <a:r>
              <a:rPr lang="en-GB" b="1" dirty="0">
                <a:latin typeface="Adobe Garamond Pro" panose="02020502060506020403" pitchFamily="18" charset="0"/>
              </a:rPr>
              <a:t>Today</a:t>
            </a:r>
            <a:endParaRPr lang="en-US" b="1" dirty="0">
              <a:latin typeface="Adobe Garamond Pro" panose="02020502060506020403" pitchFamily="18" charset="0"/>
            </a:endParaRPr>
          </a:p>
        </p:txBody>
      </p:sp>
      <p:sp>
        <p:nvSpPr>
          <p:cNvPr id="48" name="Rectangle 47"/>
          <p:cNvSpPr/>
          <p:nvPr/>
        </p:nvSpPr>
        <p:spPr>
          <a:xfrm>
            <a:off x="7653338" y="4857750"/>
            <a:ext cx="2252662" cy="1169988"/>
          </a:xfrm>
          <a:prstGeom prst="rect">
            <a:avLst/>
          </a:prstGeom>
        </p:spPr>
        <p:txBody>
          <a:bodyPr>
            <a:spAutoFit/>
          </a:bodyPr>
          <a:lstStyle/>
          <a:p>
            <a:pPr algn="ctr" eaLnBrk="1" hangingPunct="1">
              <a:defRPr/>
            </a:pPr>
            <a:r>
              <a:rPr lang="en-GB" sz="1400" dirty="0" err="1" smtClean="0">
                <a:latin typeface="Californian FB" panose="0207040306080B030204" pitchFamily="18" charset="0"/>
              </a:rPr>
              <a:t>Cafédirect</a:t>
            </a:r>
            <a:r>
              <a:rPr lang="en-GB" sz="1400" dirty="0" smtClean="0">
                <a:latin typeface="Californian FB" panose="0207040306080B030204" pitchFamily="18" charset="0"/>
              </a:rPr>
              <a:t> partners </a:t>
            </a:r>
            <a:r>
              <a:rPr lang="en-GB" sz="1400" dirty="0">
                <a:latin typeface="Californian FB" panose="0207040306080B030204" pitchFamily="18" charset="0"/>
              </a:rPr>
              <a:t>with </a:t>
            </a:r>
            <a:r>
              <a:rPr lang="en-GB" sz="1400" b="1" dirty="0">
                <a:solidFill>
                  <a:srgbClr val="CA7C41"/>
                </a:solidFill>
                <a:latin typeface="Californian FB" panose="0207040306080B030204" pitchFamily="18" charset="0"/>
              </a:rPr>
              <a:t>38 grower organisations </a:t>
            </a:r>
            <a:r>
              <a:rPr lang="en-GB" sz="1400" dirty="0">
                <a:latin typeface="Californian FB" panose="0207040306080B030204" pitchFamily="18" charset="0"/>
              </a:rPr>
              <a:t>across </a:t>
            </a:r>
            <a:r>
              <a:rPr lang="en-GB" sz="1400" b="1" dirty="0">
                <a:solidFill>
                  <a:srgbClr val="CA7C41"/>
                </a:solidFill>
                <a:latin typeface="Californian FB" panose="0207040306080B030204" pitchFamily="18" charset="0"/>
              </a:rPr>
              <a:t>13 countries </a:t>
            </a:r>
            <a:r>
              <a:rPr lang="en-GB" sz="1400" dirty="0">
                <a:latin typeface="Californian FB" panose="0207040306080B030204" pitchFamily="18" charset="0"/>
              </a:rPr>
              <a:t>directly improving the lives of more than </a:t>
            </a:r>
            <a:r>
              <a:rPr lang="en-GB" sz="1400" b="1" dirty="0">
                <a:solidFill>
                  <a:srgbClr val="CA7C41"/>
                </a:solidFill>
                <a:latin typeface="Californian FB" panose="0207040306080B030204" pitchFamily="18" charset="0"/>
              </a:rPr>
              <a:t>1.8m people</a:t>
            </a:r>
            <a:endParaRPr lang="en-US" sz="1400" dirty="0">
              <a:solidFill>
                <a:srgbClr val="CA7C41"/>
              </a:solidFill>
              <a:latin typeface="Californian FB" panose="0207040306080B030204" pitchFamily="18" charset="0"/>
            </a:endParaRPr>
          </a:p>
        </p:txBody>
      </p:sp>
      <p:cxnSp>
        <p:nvCxnSpPr>
          <p:cNvPr id="49" name="Straight Connector 48"/>
          <p:cNvCxnSpPr/>
          <p:nvPr/>
        </p:nvCxnSpPr>
        <p:spPr>
          <a:xfrm rot="5400000">
            <a:off x="8839994" y="4315619"/>
            <a:ext cx="142875" cy="1587"/>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50" name="Picture 2" descr="T:\INFORMATION RESOURCE\PHOTO LIBRARY\PRODUCER PARTNERS\AFRICA\SAO TOME\SAO TOME\Provided to DfID\Community at Mato Ca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63" y="1576388"/>
            <a:ext cx="2352675" cy="1565275"/>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6"/>
          <a:stretch>
            <a:fillRect/>
          </a:stretch>
        </p:blipFill>
        <p:spPr>
          <a:xfrm>
            <a:off x="8559317" y="2999835"/>
            <a:ext cx="942519" cy="1039414"/>
          </a:xfrm>
          <a:prstGeom prst="rect">
            <a:avLst/>
          </a:prstGeom>
        </p:spPr>
      </p:pic>
      <p:pic>
        <p:nvPicPr>
          <p:cNvPr id="46" name="Picture 45"/>
          <p:cNvPicPr>
            <a:picLocks noChangeAspect="1"/>
          </p:cNvPicPr>
          <p:nvPr/>
        </p:nvPicPr>
        <p:blipFill>
          <a:blip r:embed="rId6"/>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3057703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latin typeface="Californian FB" panose="0207040306080B030204" pitchFamily="18" charset="0"/>
              </a:rPr>
              <a:t>Cafédirect</a:t>
            </a:r>
            <a:r>
              <a:rPr lang="en-GB" dirty="0" smtClean="0">
                <a:latin typeface="Californian FB" panose="0207040306080B030204" pitchFamily="18" charset="0"/>
              </a:rPr>
              <a:t> today</a:t>
            </a:r>
            <a:endParaRPr lang="en-GB" dirty="0">
              <a:latin typeface="Californian FB" panose="0207040306080B030204" pitchFamily="18" charset="0"/>
            </a:endParaRPr>
          </a:p>
        </p:txBody>
      </p:sp>
      <p:sp>
        <p:nvSpPr>
          <p:cNvPr id="3" name="Content Placeholder 2"/>
          <p:cNvSpPr>
            <a:spLocks noGrp="1"/>
          </p:cNvSpPr>
          <p:nvPr>
            <p:ph idx="1"/>
          </p:nvPr>
        </p:nvSpPr>
        <p:spPr>
          <a:xfrm>
            <a:off x="345058" y="1990121"/>
            <a:ext cx="5039990" cy="3455103"/>
          </a:xfrm>
        </p:spPr>
        <p:txBody>
          <a:bodyPr/>
          <a:lstStyle/>
          <a:p>
            <a:r>
              <a:rPr lang="en-US" sz="2400" dirty="0" smtClean="0">
                <a:latin typeface="Californian FB" panose="0207040306080B030204" pitchFamily="18" charset="0"/>
              </a:rPr>
              <a:t>Cafédirect </a:t>
            </a:r>
            <a:r>
              <a:rPr lang="en-US" sz="2400" dirty="0">
                <a:latin typeface="Californian FB" panose="0207040306080B030204" pitchFamily="18" charset="0"/>
              </a:rPr>
              <a:t>is </a:t>
            </a:r>
            <a:r>
              <a:rPr lang="en-US" sz="2400" dirty="0" smtClean="0">
                <a:latin typeface="Californian FB" panose="0207040306080B030204" pitchFamily="18" charset="0"/>
              </a:rPr>
              <a:t>the UK’s </a:t>
            </a:r>
            <a:r>
              <a:rPr lang="en-US" sz="2400" dirty="0">
                <a:latin typeface="Californian FB" panose="0207040306080B030204" pitchFamily="18" charset="0"/>
              </a:rPr>
              <a:t>largest 100% Fairtrade hot beverage </a:t>
            </a:r>
            <a:r>
              <a:rPr lang="en-US" sz="2400" dirty="0" smtClean="0">
                <a:latin typeface="Californian FB" panose="0207040306080B030204" pitchFamily="18" charset="0"/>
              </a:rPr>
              <a:t>brand.</a:t>
            </a:r>
            <a:endParaRPr lang="en-GB" sz="2400" dirty="0">
              <a:latin typeface="Californian FB" panose="0207040306080B030204" pitchFamily="18" charset="0"/>
            </a:endParaRPr>
          </a:p>
          <a:p>
            <a:pPr lvl="0"/>
            <a:r>
              <a:rPr lang="en-GB" sz="2400" dirty="0" smtClean="0">
                <a:latin typeface="Californian FB" panose="0207040306080B030204" pitchFamily="18" charset="0"/>
              </a:rPr>
              <a:t>2018 </a:t>
            </a:r>
            <a:r>
              <a:rPr lang="en-GB" sz="2400" dirty="0">
                <a:latin typeface="Californian FB" panose="0207040306080B030204" pitchFamily="18" charset="0"/>
              </a:rPr>
              <a:t>turnover £</a:t>
            </a:r>
            <a:r>
              <a:rPr lang="en-GB" sz="2400" dirty="0" smtClean="0">
                <a:latin typeface="Californian FB" panose="0207040306080B030204" pitchFamily="18" charset="0"/>
              </a:rPr>
              <a:t>13.1m </a:t>
            </a:r>
            <a:r>
              <a:rPr lang="en-GB" sz="2400" dirty="0">
                <a:latin typeface="Californian FB" panose="0207040306080B030204" pitchFamily="18" charset="0"/>
              </a:rPr>
              <a:t>. </a:t>
            </a:r>
            <a:endParaRPr lang="en-GB" sz="2400" dirty="0" smtClean="0">
              <a:latin typeface="Californian FB" panose="0207040306080B030204" pitchFamily="18" charset="0"/>
            </a:endParaRPr>
          </a:p>
          <a:p>
            <a:pPr lvl="0"/>
            <a:r>
              <a:rPr lang="en-GB" sz="2400" dirty="0">
                <a:latin typeface="Californian FB" panose="0207040306080B030204" pitchFamily="18" charset="0"/>
              </a:rPr>
              <a:t>All </a:t>
            </a:r>
            <a:r>
              <a:rPr lang="en-US" sz="2400" dirty="0" err="1">
                <a:latin typeface="Californian FB" panose="0207040306080B030204" pitchFamily="18" charset="0"/>
              </a:rPr>
              <a:t>Cafédirect</a:t>
            </a:r>
            <a:r>
              <a:rPr lang="en-US" sz="2400" dirty="0">
                <a:latin typeface="Californian FB" panose="0207040306080B030204" pitchFamily="18" charset="0"/>
              </a:rPr>
              <a:t> </a:t>
            </a:r>
            <a:r>
              <a:rPr lang="en-GB" sz="2400" dirty="0">
                <a:latin typeface="Californian FB" panose="0207040306080B030204" pitchFamily="18" charset="0"/>
              </a:rPr>
              <a:t>coffee, tea and cocoa bought directly from smallholder farmers.</a:t>
            </a:r>
          </a:p>
          <a:p>
            <a:r>
              <a:rPr lang="en-US" sz="2400" dirty="0" err="1" smtClean="0">
                <a:latin typeface="Californian FB" panose="0207040306080B030204" pitchFamily="18" charset="0"/>
              </a:rPr>
              <a:t>Cafédirect</a:t>
            </a:r>
            <a:r>
              <a:rPr lang="en-US" sz="2400" dirty="0" smtClean="0">
                <a:latin typeface="Californian FB" panose="0207040306080B030204" pitchFamily="18" charset="0"/>
              </a:rPr>
              <a:t> </a:t>
            </a:r>
            <a:r>
              <a:rPr lang="en-US" sz="2400" dirty="0">
                <a:latin typeface="Californian FB" panose="0207040306080B030204" pitchFamily="18" charset="0"/>
              </a:rPr>
              <a:t>products are </a:t>
            </a:r>
            <a:r>
              <a:rPr lang="en-GB" sz="2400" dirty="0">
                <a:latin typeface="Californian FB" panose="0207040306080B030204" pitchFamily="18" charset="0"/>
              </a:rPr>
              <a:t>enjoyed all over the UK and around the world</a:t>
            </a:r>
            <a:r>
              <a:rPr lang="en-GB" sz="2400" dirty="0" smtClean="0">
                <a:latin typeface="Californian FB" panose="0207040306080B030204" pitchFamily="18" charset="0"/>
              </a:rPr>
              <a:t>.</a:t>
            </a:r>
          </a:p>
          <a:p>
            <a:pPr lvl="0"/>
            <a:r>
              <a:rPr lang="en-US" sz="2400" dirty="0" err="1">
                <a:latin typeface="Californian FB" panose="0207040306080B030204" pitchFamily="18" charset="0"/>
              </a:rPr>
              <a:t>Cafédirect</a:t>
            </a:r>
            <a:r>
              <a:rPr lang="en-US" sz="2400" dirty="0">
                <a:latin typeface="Californian FB" panose="0207040306080B030204" pitchFamily="18" charset="0"/>
              </a:rPr>
              <a:t> </a:t>
            </a:r>
            <a:r>
              <a:rPr lang="en-US" sz="2400" dirty="0" smtClean="0">
                <a:latin typeface="Californian FB" panose="0207040306080B030204" pitchFamily="18" charset="0"/>
              </a:rPr>
              <a:t>became the UK’s first B Corp certified company in 2018.</a:t>
            </a:r>
            <a:endParaRPr lang="en-GB" sz="2400" dirty="0" smtClean="0">
              <a:latin typeface="Californian FB" panose="0207040306080B030204" pitchFamily="18" charset="0"/>
            </a:endParaRPr>
          </a:p>
        </p:txBody>
      </p:sp>
      <p:pic>
        <p:nvPicPr>
          <p:cNvPr id="16" name="Picture 15"/>
          <p:cNvPicPr>
            <a:picLocks noChangeAspect="1"/>
          </p:cNvPicPr>
          <p:nvPr/>
        </p:nvPicPr>
        <p:blipFill>
          <a:blip r:embed="rId3"/>
          <a:stretch>
            <a:fillRect/>
          </a:stretch>
        </p:blipFill>
        <p:spPr>
          <a:xfrm>
            <a:off x="6177136" y="1688645"/>
            <a:ext cx="2922942" cy="49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14191606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fornian FB" panose="0207040306080B030204" pitchFamily="18" charset="0"/>
              </a:rPr>
              <a:t>Coffee</a:t>
            </a:r>
            <a:endParaRPr lang="en-GB" dirty="0">
              <a:latin typeface="Californian FB" panose="0207040306080B030204" pitchFamily="18" charset="0"/>
            </a:endParaRPr>
          </a:p>
        </p:txBody>
      </p:sp>
      <p:pic>
        <p:nvPicPr>
          <p:cNvPr id="4" name="Picture 3"/>
          <p:cNvPicPr>
            <a:picLocks noChangeAspect="1"/>
          </p:cNvPicPr>
          <p:nvPr/>
        </p:nvPicPr>
        <p:blipFill>
          <a:blip r:embed="rId3"/>
          <a:stretch>
            <a:fillRect/>
          </a:stretch>
        </p:blipFill>
        <p:spPr>
          <a:xfrm>
            <a:off x="2576736" y="2636912"/>
            <a:ext cx="4511290" cy="3502884"/>
          </a:xfrm>
          <a:prstGeom prst="rect">
            <a:avLst/>
          </a:prstGeom>
        </p:spPr>
      </p:pic>
      <p:pic>
        <p:nvPicPr>
          <p:cNvPr id="5" name="Picture 4"/>
          <p:cNvPicPr>
            <a:picLocks noChangeAspect="1"/>
          </p:cNvPicPr>
          <p:nvPr/>
        </p:nvPicPr>
        <p:blipFill>
          <a:blip r:embed="rId4"/>
          <a:stretch>
            <a:fillRect/>
          </a:stretch>
        </p:blipFill>
        <p:spPr>
          <a:xfrm>
            <a:off x="8044273" y="116632"/>
            <a:ext cx="1511939" cy="1664352"/>
          </a:xfrm>
          <a:prstGeom prst="rect">
            <a:avLst/>
          </a:prstGeom>
        </p:spPr>
      </p:pic>
      <p:pic>
        <p:nvPicPr>
          <p:cNvPr id="1026" name="Picture 2" descr="https://www.cafedirect.co.uk/wp-content/uploads/2017/10/organic-toffe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28" y="1780984"/>
            <a:ext cx="1400036" cy="2607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afedirect.co.uk/wp-content/uploads/2017/09/machu-piccu.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9827" y="1988840"/>
            <a:ext cx="1429679" cy="2430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397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74638"/>
            <a:ext cx="7848302" cy="1143000"/>
          </a:xfrm>
        </p:spPr>
        <p:txBody>
          <a:bodyPr/>
          <a:lstStyle/>
          <a:p>
            <a:r>
              <a:rPr lang="en-GB" dirty="0" smtClean="0">
                <a:latin typeface="Californian FB" panose="0207040306080B030204" pitchFamily="18" charset="0"/>
              </a:rPr>
              <a:t>Cafédirect Hot Chocolate</a:t>
            </a:r>
            <a:br>
              <a:rPr lang="en-GB" dirty="0" smtClean="0">
                <a:latin typeface="Californian FB" panose="0207040306080B030204" pitchFamily="18" charset="0"/>
              </a:rPr>
            </a:br>
            <a:r>
              <a:rPr lang="en-GB" sz="2800" dirty="0" smtClean="0">
                <a:latin typeface="Californian FB" panose="0207040306080B030204" pitchFamily="18" charset="0"/>
              </a:rPr>
              <a:t>100% Natural, Fairtrade &amp; Small holder grown</a:t>
            </a:r>
            <a:endParaRPr lang="en-GB" dirty="0">
              <a:latin typeface="Californian FB" panose="0207040306080B030204" pitchFamily="18" charset="0"/>
            </a:endParaRPr>
          </a:p>
        </p:txBody>
      </p:sp>
      <p:sp>
        <p:nvSpPr>
          <p:cNvPr id="6" name="Content Placeholder 2"/>
          <p:cNvSpPr txBox="1">
            <a:spLocks/>
          </p:cNvSpPr>
          <p:nvPr/>
        </p:nvSpPr>
        <p:spPr>
          <a:xfrm>
            <a:off x="2341689" y="1919199"/>
            <a:ext cx="4608512" cy="1080120"/>
          </a:xfrm>
          <a:prstGeom prst="rect">
            <a:avLst/>
          </a:prstGeom>
        </p:spPr>
        <p:txBody>
          <a:bodyPr/>
          <a:lstStyle>
            <a:lvl1pPr marL="342900" indent="-342900" algn="l" defTabSz="457200" rtl="0" eaLnBrk="0" fontAlgn="base" hangingPunct="0">
              <a:spcBef>
                <a:spcPct val="20000"/>
              </a:spcBef>
              <a:spcAft>
                <a:spcPct val="0"/>
              </a:spcAft>
              <a:buBlip>
                <a:blip r:embed="rId3"/>
              </a:buBlip>
              <a:defRPr sz="2800" kern="1200">
                <a:solidFill>
                  <a:srgbClr val="354B58"/>
                </a:solidFill>
                <a:latin typeface="+mn-lt"/>
                <a:ea typeface="ＭＳ Ｐゴシック" charset="-128"/>
                <a:cs typeface="Arial" pitchFamily="34" charset="0"/>
              </a:defRPr>
            </a:lvl1pPr>
            <a:lvl2pPr marL="742950" indent="-285750" algn="l" defTabSz="457200" rtl="0" eaLnBrk="0" fontAlgn="base" hangingPunct="0">
              <a:spcBef>
                <a:spcPct val="20000"/>
              </a:spcBef>
              <a:spcAft>
                <a:spcPct val="0"/>
              </a:spcAft>
              <a:buSzPct val="140000"/>
              <a:buBlip>
                <a:blip r:embed="rId4"/>
              </a:buBlip>
              <a:defRPr sz="2400" kern="1200">
                <a:solidFill>
                  <a:srgbClr val="354B58"/>
                </a:solidFill>
                <a:latin typeface="+mn-lt"/>
                <a:ea typeface="ＭＳ Ｐゴシック" charset="-128"/>
                <a:cs typeface="Arial" pitchFamily="34" charset="0"/>
              </a:defRPr>
            </a:lvl2pPr>
            <a:lvl3pPr marL="1339850" indent="-425450" algn="l" defTabSz="457200" rtl="0" eaLnBrk="0" fontAlgn="base" hangingPunct="0">
              <a:spcBef>
                <a:spcPct val="20000"/>
              </a:spcBef>
              <a:spcAft>
                <a:spcPct val="0"/>
              </a:spcAft>
              <a:buSzPct val="140000"/>
              <a:buBlip>
                <a:blip r:embed="rId5"/>
              </a:buBlip>
              <a:defRPr sz="2000" kern="1200">
                <a:solidFill>
                  <a:srgbClr val="354B58"/>
                </a:solidFill>
                <a:latin typeface="+mn-lt"/>
                <a:ea typeface="ＭＳ Ｐゴシック" charset="-128"/>
                <a:cs typeface="Arial" pitchFamily="34" charset="0"/>
              </a:defRPr>
            </a:lvl3pPr>
            <a:lvl4pPr marL="1600200" indent="-228600" algn="l" defTabSz="457200" rtl="0" eaLnBrk="0" fontAlgn="base" hangingPunct="0">
              <a:spcBef>
                <a:spcPct val="20000"/>
              </a:spcBef>
              <a:spcAft>
                <a:spcPct val="0"/>
              </a:spcAft>
              <a:buBlip>
                <a:blip r:embed="rId6"/>
              </a:buBlip>
              <a:defRPr sz="2000" kern="1200">
                <a:solidFill>
                  <a:srgbClr val="354B58"/>
                </a:solidFill>
                <a:latin typeface="+mn-lt"/>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rgbClr val="002060"/>
                </a:solidFill>
                <a:latin typeface="+mn-lt"/>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smtClean="0">
                <a:latin typeface="Californian FB" panose="0207040306080B030204" pitchFamily="18" charset="0"/>
                <a:ea typeface="ＭＳ Ｐゴシック" pitchFamily="34" charset="-128"/>
                <a:cs typeface="Arial" charset="0"/>
              </a:rPr>
              <a:t>San Cristobal Rich Add Milk Hot Chocolate</a:t>
            </a:r>
          </a:p>
          <a:p>
            <a:r>
              <a:rPr lang="en-GB" sz="1800" dirty="0" smtClean="0">
                <a:latin typeface="Californian FB" panose="0207040306080B030204" pitchFamily="18" charset="0"/>
                <a:ea typeface="ＭＳ Ｐゴシック" pitchFamily="34" charset="-128"/>
                <a:cs typeface="Arial" charset="0"/>
              </a:rPr>
              <a:t>Just cocoa &amp; sugar</a:t>
            </a:r>
            <a:br>
              <a:rPr lang="en-GB" sz="1800" dirty="0" smtClean="0">
                <a:latin typeface="Californian FB" panose="0207040306080B030204" pitchFamily="18" charset="0"/>
                <a:ea typeface="ＭＳ Ｐゴシック" pitchFamily="34" charset="-128"/>
                <a:cs typeface="Arial" charset="0"/>
              </a:rPr>
            </a:br>
            <a:endParaRPr lang="en-GB" sz="1800" dirty="0" smtClean="0">
              <a:latin typeface="Californian FB" panose="0207040306080B030204" pitchFamily="18" charset="0"/>
              <a:ea typeface="ＭＳ Ｐゴシック" pitchFamily="34" charset="-128"/>
              <a:cs typeface="Arial" charset="0"/>
            </a:endParaRPr>
          </a:p>
        </p:txBody>
      </p:sp>
      <p:sp>
        <p:nvSpPr>
          <p:cNvPr id="7" name="Content Placeholder 2"/>
          <p:cNvSpPr txBox="1">
            <a:spLocks/>
          </p:cNvSpPr>
          <p:nvPr/>
        </p:nvSpPr>
        <p:spPr>
          <a:xfrm>
            <a:off x="4018823" y="3241043"/>
            <a:ext cx="4581130" cy="1046165"/>
          </a:xfrm>
          <a:prstGeom prst="rect">
            <a:avLst/>
          </a:prstGeom>
        </p:spPr>
        <p:txBody>
          <a:bodyPr/>
          <a:lstStyle>
            <a:lvl1pPr marL="342900" indent="-342900" algn="l" defTabSz="457200" rtl="0" eaLnBrk="0" fontAlgn="base" hangingPunct="0">
              <a:spcBef>
                <a:spcPct val="20000"/>
              </a:spcBef>
              <a:spcAft>
                <a:spcPct val="0"/>
              </a:spcAft>
              <a:buBlip>
                <a:blip r:embed="rId3"/>
              </a:buBlip>
              <a:defRPr sz="2800" kern="1200">
                <a:solidFill>
                  <a:srgbClr val="354B58"/>
                </a:solidFill>
                <a:latin typeface="+mn-lt"/>
                <a:ea typeface="ＭＳ Ｐゴシック" charset="-128"/>
                <a:cs typeface="Arial" pitchFamily="34" charset="0"/>
              </a:defRPr>
            </a:lvl1pPr>
            <a:lvl2pPr marL="742950" indent="-285750" algn="l" defTabSz="457200" rtl="0" eaLnBrk="0" fontAlgn="base" hangingPunct="0">
              <a:spcBef>
                <a:spcPct val="20000"/>
              </a:spcBef>
              <a:spcAft>
                <a:spcPct val="0"/>
              </a:spcAft>
              <a:buSzPct val="140000"/>
              <a:buBlip>
                <a:blip r:embed="rId4"/>
              </a:buBlip>
              <a:defRPr sz="2400" kern="1200">
                <a:solidFill>
                  <a:srgbClr val="354B58"/>
                </a:solidFill>
                <a:latin typeface="+mn-lt"/>
                <a:ea typeface="ＭＳ Ｐゴシック" charset="-128"/>
                <a:cs typeface="Arial" pitchFamily="34" charset="0"/>
              </a:defRPr>
            </a:lvl2pPr>
            <a:lvl3pPr marL="1339850" indent="-425450" algn="l" defTabSz="457200" rtl="0" eaLnBrk="0" fontAlgn="base" hangingPunct="0">
              <a:spcBef>
                <a:spcPct val="20000"/>
              </a:spcBef>
              <a:spcAft>
                <a:spcPct val="0"/>
              </a:spcAft>
              <a:buSzPct val="140000"/>
              <a:buBlip>
                <a:blip r:embed="rId5"/>
              </a:buBlip>
              <a:defRPr sz="2000" kern="1200">
                <a:solidFill>
                  <a:srgbClr val="354B58"/>
                </a:solidFill>
                <a:latin typeface="+mn-lt"/>
                <a:ea typeface="ＭＳ Ｐゴシック" charset="-128"/>
                <a:cs typeface="Arial" pitchFamily="34" charset="0"/>
              </a:defRPr>
            </a:lvl3pPr>
            <a:lvl4pPr marL="1600200" indent="-228600" algn="l" defTabSz="457200" rtl="0" eaLnBrk="0" fontAlgn="base" hangingPunct="0">
              <a:spcBef>
                <a:spcPct val="20000"/>
              </a:spcBef>
              <a:spcAft>
                <a:spcPct val="0"/>
              </a:spcAft>
              <a:buBlip>
                <a:blip r:embed="rId6"/>
              </a:buBlip>
              <a:defRPr sz="2000" kern="1200">
                <a:solidFill>
                  <a:srgbClr val="354B58"/>
                </a:solidFill>
                <a:latin typeface="+mn-lt"/>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rgbClr val="002060"/>
                </a:solidFill>
                <a:latin typeface="+mn-lt"/>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smtClean="0">
                <a:latin typeface="Californian FB" panose="0207040306080B030204" pitchFamily="18" charset="0"/>
                <a:ea typeface="ＭＳ Ｐゴシック" pitchFamily="34" charset="-128"/>
                <a:cs typeface="Arial" charset="0"/>
              </a:rPr>
              <a:t>Sao Tome Luxury Add Water Hot Chocolate</a:t>
            </a:r>
          </a:p>
          <a:p>
            <a:r>
              <a:rPr lang="en-GB" sz="1800" dirty="0" smtClean="0">
                <a:latin typeface="Californian FB" panose="0207040306080B030204" pitchFamily="18" charset="0"/>
                <a:ea typeface="ＭＳ Ｐゴシック" pitchFamily="34" charset="-128"/>
                <a:cs typeface="Arial" charset="0"/>
              </a:rPr>
              <a:t>Cocoa, sugar &amp; milk powder</a:t>
            </a:r>
          </a:p>
        </p:txBody>
      </p:sp>
      <p:pic>
        <p:nvPicPr>
          <p:cNvPr id="10" name="Picture 9"/>
          <p:cNvPicPr>
            <a:picLocks noChangeAspect="1"/>
          </p:cNvPicPr>
          <p:nvPr/>
        </p:nvPicPr>
        <p:blipFill>
          <a:blip r:embed="rId7"/>
          <a:stretch>
            <a:fillRect/>
          </a:stretch>
        </p:blipFill>
        <p:spPr>
          <a:xfrm>
            <a:off x="8193360" y="72540"/>
            <a:ext cx="1509377" cy="1664547"/>
          </a:xfrm>
          <a:prstGeom prst="rect">
            <a:avLst/>
          </a:prstGeom>
        </p:spPr>
      </p:pic>
      <p:pic>
        <p:nvPicPr>
          <p:cNvPr id="5122" name="Picture 2" descr="https://www.cafedirect.co.uk/wp-content/uploads/2017/10/sao-tom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6625" y="3573016"/>
            <a:ext cx="187220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cafedirect.co.uk/wp-content/uploads/2017/10/san-cristoba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050" y="1781449"/>
            <a:ext cx="1808446" cy="271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4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49776" y="1682368"/>
            <a:ext cx="2996184" cy="2430866"/>
          </a:xfrm>
          <a:prstGeom prst="rect">
            <a:avLst/>
          </a:prstGeom>
        </p:spPr>
      </p:pic>
      <p:sp>
        <p:nvSpPr>
          <p:cNvPr id="2" name="Title 1"/>
          <p:cNvSpPr>
            <a:spLocks noGrp="1"/>
          </p:cNvSpPr>
          <p:nvPr>
            <p:ph type="title"/>
          </p:nvPr>
        </p:nvSpPr>
        <p:spPr/>
        <p:txBody>
          <a:bodyPr/>
          <a:lstStyle/>
          <a:p>
            <a:r>
              <a:rPr lang="en-GB" dirty="0" smtClean="0">
                <a:latin typeface="Californian FB" panose="0207040306080B030204" pitchFamily="18" charset="0"/>
              </a:rPr>
              <a:t>High quality teas and single origin teas</a:t>
            </a:r>
            <a:endParaRPr lang="en-GB" dirty="0">
              <a:latin typeface="Californian FB" panose="0207040306080B030204" pitchFamily="18"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8464" y="1628800"/>
            <a:ext cx="2996025" cy="243073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25280" y="1672413"/>
            <a:ext cx="2996025" cy="2430737"/>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44732" y="3899140"/>
            <a:ext cx="2220056" cy="3140968"/>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76760" y="3899140"/>
            <a:ext cx="2220056" cy="3140968"/>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015782" y="3899140"/>
            <a:ext cx="2220056" cy="3140968"/>
          </a:xfrm>
          <a:prstGeom prst="rect">
            <a:avLst/>
          </a:prstGeom>
        </p:spPr>
      </p:pic>
      <p:pic>
        <p:nvPicPr>
          <p:cNvPr id="12" name="Picture 11"/>
          <p:cNvPicPr>
            <a:picLocks noChangeAspect="1"/>
          </p:cNvPicPr>
          <p:nvPr/>
        </p:nvPicPr>
        <p:blipFill>
          <a:blip r:embed="rId9"/>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3901462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afeDirect_CoreLogoWithKeyline_AW.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6536" y="2276872"/>
            <a:ext cx="1728192" cy="1728192"/>
          </a:xfrm>
          <a:prstGeom prst="rect">
            <a:avLst/>
          </a:prstGeom>
          <a:noFill/>
          <a:ln w="9525">
            <a:noFill/>
            <a:miter lim="800000"/>
            <a:headEnd/>
            <a:tailEnd/>
          </a:ln>
        </p:spPr>
      </p:pic>
      <p:sp>
        <p:nvSpPr>
          <p:cNvPr id="6" name="Content Placeholder 2"/>
          <p:cNvSpPr txBox="1">
            <a:spLocks/>
          </p:cNvSpPr>
          <p:nvPr/>
        </p:nvSpPr>
        <p:spPr bwMode="auto">
          <a:xfrm>
            <a:off x="3008784" y="2810189"/>
            <a:ext cx="4824536" cy="1296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457200" rtl="0" eaLnBrk="0" fontAlgn="base" latinLnBrk="0" hangingPunct="0">
              <a:lnSpc>
                <a:spcPct val="100000"/>
              </a:lnSpc>
              <a:spcBef>
                <a:spcPct val="20000"/>
              </a:spcBef>
              <a:spcAft>
                <a:spcPct val="0"/>
              </a:spcAft>
              <a:buClrTx/>
              <a:buSzTx/>
              <a:buFontTx/>
              <a:buNone/>
              <a:tabLst/>
              <a:defRPr/>
            </a:pPr>
            <a:r>
              <a:rPr kumimoji="0" lang="en-GB" sz="4000" b="0" i="0" u="none" strike="noStrike" kern="1200" cap="none" spc="0" normalizeH="0" baseline="0" noProof="0" dirty="0" smtClean="0">
                <a:ln>
                  <a:noFill/>
                </a:ln>
                <a:solidFill>
                  <a:srgbClr val="CA7C41"/>
                </a:solidFill>
                <a:effectLst/>
                <a:uLnTx/>
                <a:uFillTx/>
                <a:latin typeface="Californian FB" panose="0207040306080B030204" pitchFamily="18" charset="0"/>
                <a:ea typeface="Adobe Kaiti Std R" panose="02020400000000000000" pitchFamily="18" charset="-128"/>
                <a:cs typeface="Arial" pitchFamily="34" charset="0"/>
              </a:rPr>
              <a:t>Mission &amp; values</a:t>
            </a:r>
            <a:endParaRPr kumimoji="0" lang="en-GB" sz="4000" b="0" i="0" u="none" strike="noStrike" kern="1200" cap="none" spc="0" normalizeH="0" baseline="0" noProof="0" dirty="0">
              <a:ln>
                <a:noFill/>
              </a:ln>
              <a:solidFill>
                <a:srgbClr val="CA7C41"/>
              </a:solidFill>
              <a:effectLst/>
              <a:uLnTx/>
              <a:uFillTx/>
              <a:latin typeface="Californian FB" panose="0207040306080B030204" pitchFamily="18" charset="0"/>
              <a:ea typeface="Adobe Kaiti Std R" panose="02020400000000000000" pitchFamily="18" charset="-128"/>
              <a:cs typeface="Arial" pitchFamily="34" charset="0"/>
            </a:endParaRPr>
          </a:p>
        </p:txBody>
      </p:sp>
      <p:pic>
        <p:nvPicPr>
          <p:cNvPr id="4" name="Picture 3"/>
          <p:cNvPicPr>
            <a:picLocks noChangeAspect="1"/>
          </p:cNvPicPr>
          <p:nvPr/>
        </p:nvPicPr>
        <p:blipFill>
          <a:blip r:embed="rId4"/>
          <a:stretch>
            <a:fillRect/>
          </a:stretch>
        </p:blipFill>
        <p:spPr>
          <a:xfrm>
            <a:off x="687223" y="2003488"/>
            <a:ext cx="1906817" cy="2102845"/>
          </a:xfrm>
          <a:prstGeom prst="rect">
            <a:avLst/>
          </a:prstGeom>
        </p:spPr>
      </p:pic>
    </p:spTree>
    <p:extLst>
      <p:ext uri="{BB962C8B-B14F-4D97-AF65-F5344CB8AC3E}">
        <p14:creationId xmlns:p14="http://schemas.microsoft.com/office/powerpoint/2010/main" val="1161391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88082" y="1628800"/>
            <a:ext cx="5601022" cy="4824536"/>
          </a:xfrm>
        </p:spPr>
        <p:txBody>
          <a:bodyPr/>
          <a:lstStyle/>
          <a:p>
            <a:r>
              <a:rPr lang="en-GB" sz="2000" dirty="0" smtClean="0">
                <a:solidFill>
                  <a:srgbClr val="CA7C41"/>
                </a:solidFill>
                <a:latin typeface="Californian FB" panose="0207040306080B030204" pitchFamily="18" charset="0"/>
              </a:rPr>
              <a:t>Vision</a:t>
            </a:r>
            <a:endParaRPr lang="en-GB" sz="2000" dirty="0">
              <a:solidFill>
                <a:srgbClr val="CA7C41"/>
              </a:solidFill>
              <a:latin typeface="Californian FB" panose="0207040306080B030204" pitchFamily="18" charset="0"/>
            </a:endParaRPr>
          </a:p>
          <a:p>
            <a:pPr marL="0" indent="0">
              <a:buNone/>
            </a:pPr>
            <a:r>
              <a:rPr lang="en-GB" sz="1800" dirty="0" smtClean="0">
                <a:latin typeface="Californian FB" panose="0207040306080B030204" pitchFamily="18" charset="0"/>
                <a:ea typeface="Adobe Kaiti Std R" panose="02020400000000000000" pitchFamily="18" charset="-128"/>
              </a:rPr>
              <a:t>“A </a:t>
            </a:r>
            <a:r>
              <a:rPr lang="en-GB" sz="1800" dirty="0">
                <a:latin typeface="Californian FB" panose="0207040306080B030204" pitchFamily="18" charset="0"/>
                <a:ea typeface="Adobe Kaiti Std R" panose="02020400000000000000" pitchFamily="18" charset="-128"/>
              </a:rPr>
              <a:t>rebalanced world which celebrates business as a force for good and measures success in the shared wellbeing of the communities it </a:t>
            </a:r>
            <a:r>
              <a:rPr lang="en-GB" sz="1800" dirty="0" smtClean="0">
                <a:latin typeface="Californian FB" panose="0207040306080B030204" pitchFamily="18" charset="0"/>
                <a:ea typeface="Adobe Kaiti Std R" panose="02020400000000000000" pitchFamily="18" charset="-128"/>
              </a:rPr>
              <a:t>touches.”</a:t>
            </a:r>
          </a:p>
          <a:p>
            <a:r>
              <a:rPr lang="en-GB" sz="2000" dirty="0" smtClean="0">
                <a:solidFill>
                  <a:srgbClr val="CA7C41"/>
                </a:solidFill>
                <a:latin typeface="Californian FB" panose="0207040306080B030204" pitchFamily="18" charset="0"/>
              </a:rPr>
              <a:t>Mission</a:t>
            </a:r>
            <a:endParaRPr lang="en-GB" sz="2000" dirty="0">
              <a:solidFill>
                <a:srgbClr val="CA7C41"/>
              </a:solidFill>
              <a:latin typeface="Californian FB" panose="0207040306080B030204" pitchFamily="18" charset="0"/>
            </a:endParaRPr>
          </a:p>
          <a:p>
            <a:pPr marL="0" indent="0">
              <a:buNone/>
            </a:pPr>
            <a:r>
              <a:rPr lang="en-GB" sz="1800" dirty="0">
                <a:latin typeface="Californian FB" panose="0207040306080B030204" pitchFamily="18" charset="0"/>
                <a:ea typeface="Adobe Kaiti Std R" panose="02020400000000000000" pitchFamily="18" charset="-128"/>
              </a:rPr>
              <a:t>“</a:t>
            </a:r>
            <a:r>
              <a:rPr lang="en-GB" sz="1800" dirty="0" err="1">
                <a:latin typeface="Californian FB" panose="0207040306080B030204" pitchFamily="18" charset="0"/>
                <a:ea typeface="Adobe Kaiti Std R" panose="02020400000000000000" pitchFamily="18" charset="-128"/>
              </a:rPr>
              <a:t>Cafédirect</a:t>
            </a:r>
            <a:r>
              <a:rPr lang="en-GB" sz="1800" dirty="0">
                <a:latin typeface="Californian FB" panose="0207040306080B030204" pitchFamily="18" charset="0"/>
                <a:ea typeface="Adobe Kaiti Std R" panose="02020400000000000000" pitchFamily="18" charset="-128"/>
              </a:rPr>
              <a:t> champions the work &amp; passion of smallholder growers, delivering great tasting hot drinks to improve livelihoods, whilst pioneering new better ways of doing business</a:t>
            </a:r>
            <a:r>
              <a:rPr lang="en-GB" sz="1800" dirty="0" smtClean="0">
                <a:latin typeface="Californian FB" panose="0207040306080B030204" pitchFamily="18" charset="0"/>
                <a:ea typeface="Adobe Kaiti Std R" panose="02020400000000000000" pitchFamily="18" charset="-128"/>
              </a:rPr>
              <a:t>”.</a:t>
            </a:r>
          </a:p>
          <a:p>
            <a:r>
              <a:rPr lang="en-GB" sz="2000" dirty="0" smtClean="0">
                <a:solidFill>
                  <a:srgbClr val="CA7C41"/>
                </a:solidFill>
                <a:latin typeface="Californian FB" panose="0207040306080B030204" pitchFamily="18" charset="0"/>
              </a:rPr>
              <a:t>The Gold Standard</a:t>
            </a:r>
            <a:endParaRPr lang="en-GB" sz="2000" dirty="0">
              <a:solidFill>
                <a:srgbClr val="CA7C41"/>
              </a:solidFill>
              <a:latin typeface="Californian FB" panose="0207040306080B030204" pitchFamily="18" charset="0"/>
            </a:endParaRPr>
          </a:p>
          <a:p>
            <a:pPr marL="0" indent="0">
              <a:buNone/>
            </a:pPr>
            <a:r>
              <a:rPr lang="en-GB" sz="1800" dirty="0" err="1">
                <a:latin typeface="Californian FB" panose="0207040306080B030204" pitchFamily="18" charset="0"/>
                <a:ea typeface="Adobe Kaiti Std R" panose="02020400000000000000" pitchFamily="18" charset="-128"/>
              </a:rPr>
              <a:t>Cafédirect</a:t>
            </a:r>
            <a:r>
              <a:rPr lang="en-GB" sz="1800" dirty="0">
                <a:latin typeface="Californian FB" panose="0207040306080B030204" pitchFamily="18" charset="0"/>
                <a:ea typeface="Adobe Kaiti Std R" panose="02020400000000000000" pitchFamily="18" charset="-128"/>
              </a:rPr>
              <a:t> created </a:t>
            </a:r>
            <a:r>
              <a:rPr lang="en-GB" sz="1800" dirty="0" smtClean="0">
                <a:latin typeface="Californian FB" panose="0207040306080B030204" pitchFamily="18" charset="0"/>
                <a:ea typeface="Adobe Kaiti Std R" panose="02020400000000000000" pitchFamily="18" charset="-128"/>
              </a:rPr>
              <a:t>a framework called ‘The </a:t>
            </a:r>
            <a:r>
              <a:rPr lang="en-GB" sz="1800" dirty="0">
                <a:latin typeface="Californian FB" panose="0207040306080B030204" pitchFamily="18" charset="0"/>
                <a:ea typeface="Adobe Kaiti Std R" panose="02020400000000000000" pitchFamily="18" charset="-128"/>
              </a:rPr>
              <a:t>Gold </a:t>
            </a:r>
            <a:r>
              <a:rPr lang="en-GB" sz="1800" dirty="0" smtClean="0">
                <a:latin typeface="Californian FB" panose="0207040306080B030204" pitchFamily="18" charset="0"/>
                <a:ea typeface="Adobe Kaiti Std R" panose="02020400000000000000" pitchFamily="18" charset="-128"/>
              </a:rPr>
              <a:t>Standard’ to </a:t>
            </a:r>
            <a:r>
              <a:rPr lang="en-GB" sz="1800" dirty="0">
                <a:latin typeface="Californian FB" panose="0207040306080B030204" pitchFamily="18" charset="0"/>
                <a:ea typeface="Adobe Kaiti Std R" panose="02020400000000000000" pitchFamily="18" charset="-128"/>
              </a:rPr>
              <a:t>ensure the business stays focussed on its vision and mission:</a:t>
            </a:r>
          </a:p>
          <a:p>
            <a:pPr>
              <a:buFont typeface="Arial" panose="020B0604020202020204" pitchFamily="34" charset="0"/>
              <a:buChar char="•"/>
            </a:pPr>
            <a:r>
              <a:rPr lang="en-GB" sz="1800" dirty="0">
                <a:latin typeface="Californian FB" panose="0207040306080B030204" pitchFamily="18" charset="0"/>
                <a:ea typeface="Adobe Kaiti Std R" panose="02020400000000000000" pitchFamily="18" charset="-128"/>
              </a:rPr>
              <a:t>Grower focused in all they </a:t>
            </a:r>
            <a:r>
              <a:rPr lang="en-GB" sz="1800" dirty="0" smtClean="0">
                <a:latin typeface="Californian FB" panose="0207040306080B030204" pitchFamily="18" charset="0"/>
                <a:ea typeface="Adobe Kaiti Std R" panose="02020400000000000000" pitchFamily="18" charset="-128"/>
              </a:rPr>
              <a:t>do</a:t>
            </a:r>
          </a:p>
          <a:p>
            <a:pPr>
              <a:buFont typeface="Arial" panose="020B0604020202020204" pitchFamily="34" charset="0"/>
              <a:buChar char="•"/>
            </a:pPr>
            <a:r>
              <a:rPr lang="en-GB" sz="1800" dirty="0" smtClean="0">
                <a:latin typeface="Californian FB" panose="0207040306080B030204" pitchFamily="18" charset="0"/>
                <a:ea typeface="Adobe Kaiti Std R" panose="02020400000000000000" pitchFamily="18" charset="-128"/>
              </a:rPr>
              <a:t>Integrated </a:t>
            </a:r>
            <a:r>
              <a:rPr lang="en-GB" sz="1800" dirty="0">
                <a:latin typeface="Californian FB" panose="0207040306080B030204" pitchFamily="18" charset="0"/>
                <a:ea typeface="Adobe Kaiti Std R" panose="02020400000000000000" pitchFamily="18" charset="-128"/>
              </a:rPr>
              <a:t>environmental </a:t>
            </a:r>
            <a:r>
              <a:rPr lang="en-GB" sz="1800" dirty="0" smtClean="0">
                <a:latin typeface="Californian FB" panose="0207040306080B030204" pitchFamily="18" charset="0"/>
                <a:ea typeface="Adobe Kaiti Std R" panose="02020400000000000000" pitchFamily="18" charset="-128"/>
              </a:rPr>
              <a:t>action</a:t>
            </a:r>
          </a:p>
          <a:p>
            <a:pPr>
              <a:buFont typeface="Arial" panose="020B0604020202020204" pitchFamily="34" charset="0"/>
              <a:buChar char="•"/>
            </a:pPr>
            <a:r>
              <a:rPr lang="en-GB" sz="1800" dirty="0" smtClean="0">
                <a:latin typeface="Californian FB" panose="0207040306080B030204" pitchFamily="18" charset="0"/>
                <a:ea typeface="Adobe Kaiti Std R" panose="02020400000000000000" pitchFamily="18" charset="-128"/>
              </a:rPr>
              <a:t>An </a:t>
            </a:r>
            <a:r>
              <a:rPr lang="en-GB" sz="1800" dirty="0">
                <a:latin typeface="Californian FB" panose="0207040306080B030204" pitchFamily="18" charset="0"/>
                <a:ea typeface="Adobe Kaiti Std R" panose="02020400000000000000" pitchFamily="18" charset="-128"/>
              </a:rPr>
              <a:t>aspirational and accountable </a:t>
            </a:r>
            <a:r>
              <a:rPr lang="en-GB" sz="1800" dirty="0" smtClean="0">
                <a:latin typeface="Californian FB" panose="0207040306080B030204" pitchFamily="18" charset="0"/>
                <a:ea typeface="Adobe Kaiti Std R" panose="02020400000000000000" pitchFamily="18" charset="-128"/>
              </a:rPr>
              <a:t>business</a:t>
            </a:r>
            <a:endParaRPr lang="en-GB" sz="1800" dirty="0">
              <a:latin typeface="Californian FB" panose="0207040306080B030204" pitchFamily="18" charset="0"/>
              <a:ea typeface="Adobe Kaiti Std R" panose="02020400000000000000" pitchFamily="18" charset="-128"/>
            </a:endParaRPr>
          </a:p>
          <a:p>
            <a:pPr marL="0" indent="0">
              <a:buNone/>
            </a:pPr>
            <a:endParaRPr lang="en-GB" sz="1800" dirty="0">
              <a:latin typeface="Californian FB" panose="0207040306080B030204" pitchFamily="18" charset="0"/>
              <a:ea typeface="Adobe Kaiti Std R" panose="02020400000000000000" pitchFamily="18" charset="-128"/>
            </a:endParaRPr>
          </a:p>
          <a:p>
            <a:pPr marL="0" indent="0">
              <a:buNone/>
            </a:pPr>
            <a:endParaRPr lang="en-GB" sz="1800" dirty="0">
              <a:latin typeface="Californian FB" panose="0207040306080B030204" pitchFamily="18" charset="0"/>
              <a:ea typeface="Adobe Kaiti Std R" panose="02020400000000000000" pitchFamily="18" charset="-128"/>
            </a:endParaRPr>
          </a:p>
        </p:txBody>
      </p:sp>
      <p:sp>
        <p:nvSpPr>
          <p:cNvPr id="10" name="Title 1"/>
          <p:cNvSpPr>
            <a:spLocks noGrp="1"/>
          </p:cNvSpPr>
          <p:nvPr>
            <p:ph type="title"/>
          </p:nvPr>
        </p:nvSpPr>
        <p:spPr>
          <a:xfrm>
            <a:off x="273050" y="274638"/>
            <a:ext cx="7272338" cy="1143000"/>
          </a:xfrm>
        </p:spPr>
        <p:txBody>
          <a:bodyPr/>
          <a:lstStyle/>
          <a:p>
            <a:r>
              <a:rPr lang="en-GB" dirty="0" err="1" smtClean="0">
                <a:latin typeface="Californian FB" panose="0207040306080B030204" pitchFamily="18" charset="0"/>
                <a:ea typeface="Adobe Kaiti Std R" panose="02020400000000000000" pitchFamily="18" charset="-128"/>
              </a:rPr>
              <a:t>Cafédirect</a:t>
            </a:r>
            <a:r>
              <a:rPr lang="en-GB" dirty="0" smtClean="0">
                <a:latin typeface="Californian FB" panose="0207040306080B030204" pitchFamily="18" charset="0"/>
                <a:ea typeface="Adobe Kaiti Std R" panose="02020400000000000000" pitchFamily="18" charset="-128"/>
              </a:rPr>
              <a:t> vision &amp; mission</a:t>
            </a:r>
            <a:endParaRPr lang="en-GB" dirty="0">
              <a:latin typeface="Californian FB" panose="0207040306080B030204" pitchFamily="18" charset="0"/>
              <a:ea typeface="Adobe Kaiti Std R" panose="02020400000000000000" pitchFamily="18" charset="-128"/>
            </a:endParaRPr>
          </a:p>
        </p:txBody>
      </p:sp>
      <p:pic>
        <p:nvPicPr>
          <p:cNvPr id="2" name="Picture 1"/>
          <p:cNvPicPr>
            <a:picLocks noChangeAspect="1"/>
          </p:cNvPicPr>
          <p:nvPr/>
        </p:nvPicPr>
        <p:blipFill>
          <a:blip r:embed="rId3"/>
          <a:stretch>
            <a:fillRect/>
          </a:stretch>
        </p:blipFill>
        <p:spPr>
          <a:xfrm>
            <a:off x="6105128" y="1700808"/>
            <a:ext cx="3151893" cy="49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8193360" y="72540"/>
            <a:ext cx="1509377" cy="1664547"/>
          </a:xfrm>
          <a:prstGeom prst="rect">
            <a:avLst/>
          </a:prstGeom>
        </p:spPr>
      </p:pic>
    </p:spTree>
    <p:extLst>
      <p:ext uri="{BB962C8B-B14F-4D97-AF65-F5344CB8AC3E}">
        <p14:creationId xmlns:p14="http://schemas.microsoft.com/office/powerpoint/2010/main" val="570767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Guideline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Guidelines Template</Template>
  <TotalTime>13732</TotalTime>
  <Words>1085</Words>
  <Application>Microsoft Office PowerPoint</Application>
  <PresentationFormat>A4 Paper (210x297 mm)</PresentationFormat>
  <Paragraphs>121</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Guidelines Template</vt:lpstr>
      <vt:lpstr>PowerPoint Presentation</vt:lpstr>
      <vt:lpstr>Cafédirect is a social enterprise</vt:lpstr>
      <vt:lpstr>Cafédirect history</vt:lpstr>
      <vt:lpstr>Cafédirect today</vt:lpstr>
      <vt:lpstr>Coffee</vt:lpstr>
      <vt:lpstr>Cafédirect Hot Chocolate 100% Natural, Fairtrade &amp; Small holder grown</vt:lpstr>
      <vt:lpstr>High quality teas and single origin teas</vt:lpstr>
      <vt:lpstr>PowerPoint Presentation</vt:lpstr>
      <vt:lpstr>Cafédirect vision &amp; mission</vt:lpstr>
      <vt:lpstr>PowerPoint Presentation</vt:lpstr>
      <vt:lpstr>Branding</vt:lpstr>
      <vt:lpstr>PowerPoint Presentation</vt:lpstr>
      <vt:lpstr>Managing the business</vt:lpstr>
      <vt:lpstr>Impact in the UK</vt:lpstr>
      <vt:lpstr>Impact on smallholder farmers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SimonG</dc:creator>
  <cp:lastModifiedBy>User</cp:lastModifiedBy>
  <cp:revision>207</cp:revision>
  <cp:lastPrinted>2014-10-13T11:26:02Z</cp:lastPrinted>
  <dcterms:created xsi:type="dcterms:W3CDTF">2010-07-09T08:27:44Z</dcterms:created>
  <dcterms:modified xsi:type="dcterms:W3CDTF">2019-09-06T16:31:18Z</dcterms:modified>
</cp:coreProperties>
</file>