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9"/>
  </p:notesMasterIdLst>
  <p:handoutMasterIdLst>
    <p:handoutMasterId r:id="rId20"/>
  </p:handoutMasterIdLst>
  <p:sldIdLst>
    <p:sldId id="360" r:id="rId2"/>
    <p:sldId id="422" r:id="rId3"/>
    <p:sldId id="435" r:id="rId4"/>
    <p:sldId id="409" r:id="rId5"/>
    <p:sldId id="413" r:id="rId6"/>
    <p:sldId id="424" r:id="rId7"/>
    <p:sldId id="447" r:id="rId8"/>
    <p:sldId id="437" r:id="rId9"/>
    <p:sldId id="442" r:id="rId10"/>
    <p:sldId id="443" r:id="rId11"/>
    <p:sldId id="407" r:id="rId12"/>
    <p:sldId id="446" r:id="rId13"/>
    <p:sldId id="379" r:id="rId14"/>
    <p:sldId id="380" r:id="rId15"/>
    <p:sldId id="381" r:id="rId16"/>
    <p:sldId id="352" r:id="rId17"/>
    <p:sldId id="429" r:id="rId18"/>
  </p:sldIdLst>
  <p:sldSz cx="9906000" cy="6858000" type="A4"/>
  <p:notesSz cx="9866313" cy="6735763"/>
  <p:defaultTextStyle>
    <a:defPPr>
      <a:defRPr lang="en-GB"/>
    </a:defPPr>
    <a:lvl1pPr algn="l" rtl="0" fontAlgn="base">
      <a:spcBef>
        <a:spcPct val="20000"/>
      </a:spcBef>
      <a:spcAft>
        <a:spcPct val="0"/>
      </a:spcAft>
      <a:defRPr b="1" kern="1200">
        <a:solidFill>
          <a:schemeClr val="bg1"/>
        </a:solidFill>
        <a:latin typeface="Helvetica" pitchFamily="34" charset="0"/>
        <a:ea typeface="+mn-ea"/>
        <a:cs typeface="+mn-cs"/>
      </a:defRPr>
    </a:lvl1pPr>
    <a:lvl2pPr marL="457200" algn="l" rtl="0" fontAlgn="base">
      <a:spcBef>
        <a:spcPct val="20000"/>
      </a:spcBef>
      <a:spcAft>
        <a:spcPct val="0"/>
      </a:spcAft>
      <a:defRPr b="1" kern="1200">
        <a:solidFill>
          <a:schemeClr val="bg1"/>
        </a:solidFill>
        <a:latin typeface="Helvetica" pitchFamily="34" charset="0"/>
        <a:ea typeface="+mn-ea"/>
        <a:cs typeface="+mn-cs"/>
      </a:defRPr>
    </a:lvl2pPr>
    <a:lvl3pPr marL="914400" algn="l" rtl="0" fontAlgn="base">
      <a:spcBef>
        <a:spcPct val="20000"/>
      </a:spcBef>
      <a:spcAft>
        <a:spcPct val="0"/>
      </a:spcAft>
      <a:defRPr b="1" kern="1200">
        <a:solidFill>
          <a:schemeClr val="bg1"/>
        </a:solidFill>
        <a:latin typeface="Helvetica" pitchFamily="34" charset="0"/>
        <a:ea typeface="+mn-ea"/>
        <a:cs typeface="+mn-cs"/>
      </a:defRPr>
    </a:lvl3pPr>
    <a:lvl4pPr marL="1371600" algn="l" rtl="0" fontAlgn="base">
      <a:spcBef>
        <a:spcPct val="20000"/>
      </a:spcBef>
      <a:spcAft>
        <a:spcPct val="0"/>
      </a:spcAft>
      <a:defRPr b="1" kern="1200">
        <a:solidFill>
          <a:schemeClr val="bg1"/>
        </a:solidFill>
        <a:latin typeface="Helvetica" pitchFamily="34" charset="0"/>
        <a:ea typeface="+mn-ea"/>
        <a:cs typeface="+mn-cs"/>
      </a:defRPr>
    </a:lvl4pPr>
    <a:lvl5pPr marL="1828800" algn="l" rtl="0" fontAlgn="base">
      <a:spcBef>
        <a:spcPct val="20000"/>
      </a:spcBef>
      <a:spcAft>
        <a:spcPct val="0"/>
      </a:spcAft>
      <a:defRPr b="1" kern="1200">
        <a:solidFill>
          <a:schemeClr val="bg1"/>
        </a:solidFill>
        <a:latin typeface="Helvetica" pitchFamily="34" charset="0"/>
        <a:ea typeface="+mn-ea"/>
        <a:cs typeface="+mn-cs"/>
      </a:defRPr>
    </a:lvl5pPr>
    <a:lvl6pPr marL="2286000" algn="l" defTabSz="914400" rtl="0" eaLnBrk="1" latinLnBrk="0" hangingPunct="1">
      <a:defRPr b="1" kern="1200">
        <a:solidFill>
          <a:schemeClr val="bg1"/>
        </a:solidFill>
        <a:latin typeface="Helvetica" pitchFamily="34" charset="0"/>
        <a:ea typeface="+mn-ea"/>
        <a:cs typeface="+mn-cs"/>
      </a:defRPr>
    </a:lvl6pPr>
    <a:lvl7pPr marL="2743200" algn="l" defTabSz="914400" rtl="0" eaLnBrk="1" latinLnBrk="0" hangingPunct="1">
      <a:defRPr b="1" kern="1200">
        <a:solidFill>
          <a:schemeClr val="bg1"/>
        </a:solidFill>
        <a:latin typeface="Helvetica" pitchFamily="34" charset="0"/>
        <a:ea typeface="+mn-ea"/>
        <a:cs typeface="+mn-cs"/>
      </a:defRPr>
    </a:lvl7pPr>
    <a:lvl8pPr marL="3200400" algn="l" defTabSz="914400" rtl="0" eaLnBrk="1" latinLnBrk="0" hangingPunct="1">
      <a:defRPr b="1" kern="1200">
        <a:solidFill>
          <a:schemeClr val="bg1"/>
        </a:solidFill>
        <a:latin typeface="Helvetica" pitchFamily="34" charset="0"/>
        <a:ea typeface="+mn-ea"/>
        <a:cs typeface="+mn-cs"/>
      </a:defRPr>
    </a:lvl8pPr>
    <a:lvl9pPr marL="3657600" algn="l" defTabSz="914400" rtl="0" eaLnBrk="1" latinLnBrk="0" hangingPunct="1">
      <a:defRPr b="1" kern="1200">
        <a:solidFill>
          <a:schemeClr val="bg1"/>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BC9308"/>
    <a:srgbClr val="F8D04E"/>
    <a:srgbClr val="F0B90A"/>
    <a:srgbClr val="B58C07"/>
    <a:srgbClr val="E8BB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76201" autoAdjust="0"/>
  </p:normalViewPr>
  <p:slideViewPr>
    <p:cSldViewPr>
      <p:cViewPr>
        <p:scale>
          <a:sx n="80" d="100"/>
          <a:sy n="80" d="100"/>
        </p:scale>
        <p:origin x="-2178" y="-18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160" d="100"/>
          <a:sy n="160" d="100"/>
        </p:scale>
        <p:origin x="-714" y="360"/>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themeOverride" Target="../theme/themeOverride1.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blipFill>
              <a:blip xmlns:r="http://schemas.openxmlformats.org/officeDocument/2006/relationships" r:embed="rId2"/>
              <a:stretch>
                <a:fillRect/>
              </a:stretch>
            </a:blipFill>
          </c:spPr>
          <c:invertIfNegative val="0"/>
          <c:dPt>
            <c:idx val="1"/>
            <c:invertIfNegative val="0"/>
            <c:bubble3D val="0"/>
            <c:spPr>
              <a:blipFill>
                <a:blip xmlns:r="http://schemas.openxmlformats.org/officeDocument/2006/relationships" r:embed="rId3"/>
                <a:stretch>
                  <a:fillRect/>
                </a:stretch>
              </a:blipFill>
            </c:spPr>
          </c:dPt>
          <c:dLbls>
            <c:dLbl>
              <c:idx val="0"/>
              <c:layout/>
              <c:tx>
                <c:rich>
                  <a:bodyPr/>
                  <a:lstStyle/>
                  <a:p>
                    <a:r>
                      <a:rPr lang="en-US" dirty="0"/>
                      <a:t>£</a:t>
                    </a:r>
                    <a:r>
                      <a:rPr lang="en-US" dirty="0" smtClean="0"/>
                      <a:t>60bn</a:t>
                    </a:r>
                    <a:endParaRPr lang="en-US" dirty="0"/>
                  </a:p>
                </c:rich>
              </c:tx>
              <c:dLblPos val="outEnd"/>
              <c:showLegendKey val="0"/>
              <c:showVal val="1"/>
              <c:showCatName val="0"/>
              <c:showSerName val="0"/>
              <c:showPercent val="0"/>
              <c:showBubbleSize val="0"/>
            </c:dLbl>
            <c:dLbl>
              <c:idx val="1"/>
              <c:layout/>
              <c:tx>
                <c:rich>
                  <a:bodyPr/>
                  <a:lstStyle/>
                  <a:p>
                    <a:r>
                      <a:rPr lang="en-US" dirty="0"/>
                      <a:t>£</a:t>
                    </a:r>
                    <a:r>
                      <a:rPr lang="en-US" dirty="0" smtClean="0"/>
                      <a:t>5bn</a:t>
                    </a:r>
                    <a:endParaRPr lang="en-US" dirty="0"/>
                  </a:p>
                </c:rich>
              </c:tx>
              <c:dLblPos val="outEnd"/>
              <c:showLegendKey val="0"/>
              <c:showVal val="1"/>
              <c:showCatName val="0"/>
              <c:showSerName val="0"/>
              <c:showPercent val="0"/>
              <c:showBubbleSize val="0"/>
            </c:dLbl>
            <c:txPr>
              <a:bodyPr/>
              <a:lstStyle/>
              <a:p>
                <a:pPr>
                  <a:defRPr sz="1400"/>
                </a:pPr>
                <a:endParaRPr lang="en-US"/>
              </a:p>
            </c:txPr>
            <c:showLegendKey val="0"/>
            <c:showVal val="0"/>
            <c:showCatName val="0"/>
            <c:showSerName val="0"/>
            <c:showPercent val="0"/>
            <c:showBubbleSize val="0"/>
          </c:dLbls>
          <c:cat>
            <c:strRef>
              <c:f>Sheet1!$A$1:$A$2</c:f>
              <c:strCache>
                <c:ptCount val="2"/>
                <c:pt idx="0">
                  <c:v>Chocolate market</c:v>
                </c:pt>
                <c:pt idx="1">
                  <c:v>Cocoa market </c:v>
                </c:pt>
              </c:strCache>
            </c:strRef>
          </c:cat>
          <c:val>
            <c:numRef>
              <c:f>Sheet1!$B$1:$B$2</c:f>
              <c:numCache>
                <c:formatCode>"£"#,##0" Bn"</c:formatCode>
                <c:ptCount val="2"/>
                <c:pt idx="0" formatCode="&quot;£&quot;#,##0&quot;Bn&quot;">
                  <c:v>60.36</c:v>
                </c:pt>
                <c:pt idx="1">
                  <c:v>5</c:v>
                </c:pt>
              </c:numCache>
            </c:numRef>
          </c:val>
        </c:ser>
        <c:dLbls>
          <c:showLegendKey val="0"/>
          <c:showVal val="0"/>
          <c:showCatName val="0"/>
          <c:showSerName val="0"/>
          <c:showPercent val="0"/>
          <c:showBubbleSize val="0"/>
        </c:dLbls>
        <c:gapWidth val="150"/>
        <c:axId val="203322496"/>
        <c:axId val="203324032"/>
      </c:barChart>
      <c:catAx>
        <c:axId val="203322496"/>
        <c:scaling>
          <c:orientation val="minMax"/>
        </c:scaling>
        <c:delete val="0"/>
        <c:axPos val="b"/>
        <c:majorTickMark val="out"/>
        <c:minorTickMark val="none"/>
        <c:tickLblPos val="nextTo"/>
        <c:txPr>
          <a:bodyPr/>
          <a:lstStyle/>
          <a:p>
            <a:pPr>
              <a:defRPr sz="1400"/>
            </a:pPr>
            <a:endParaRPr lang="en-US"/>
          </a:p>
        </c:txPr>
        <c:crossAx val="203324032"/>
        <c:crosses val="autoZero"/>
        <c:auto val="1"/>
        <c:lblAlgn val="ctr"/>
        <c:lblOffset val="100"/>
        <c:noMultiLvlLbl val="0"/>
      </c:catAx>
      <c:valAx>
        <c:axId val="203324032"/>
        <c:scaling>
          <c:orientation val="minMax"/>
        </c:scaling>
        <c:delete val="1"/>
        <c:axPos val="l"/>
        <c:majorGridlines/>
        <c:title>
          <c:tx>
            <c:rich>
              <a:bodyPr rot="-5400000" vert="horz"/>
              <a:lstStyle/>
              <a:p>
                <a:pPr>
                  <a:defRPr sz="800"/>
                </a:pPr>
                <a:r>
                  <a:rPr lang="en-GB" sz="1200"/>
                  <a:t>Global market</a:t>
                </a:r>
                <a:r>
                  <a:rPr lang="en-GB" sz="1200" baseline="0"/>
                  <a:t> value </a:t>
                </a:r>
                <a:endParaRPr lang="en-GB" sz="800"/>
              </a:p>
            </c:rich>
          </c:tx>
          <c:layout/>
          <c:overlay val="0"/>
        </c:title>
        <c:numFmt formatCode="&quot;£&quot;#,##0&quot;Bn&quot;" sourceLinked="1"/>
        <c:majorTickMark val="out"/>
        <c:minorTickMark val="none"/>
        <c:tickLblPos val="nextTo"/>
        <c:crossAx val="203322496"/>
        <c:crosses val="autoZero"/>
        <c:crossBetween val="between"/>
      </c:valAx>
    </c:plotArea>
    <c:plotVisOnly val="1"/>
    <c:dispBlanksAs val="gap"/>
    <c:showDLblsOverMax val="0"/>
  </c:chart>
  <c:externalData r:id="rId4">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4275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837" tIns="45918" rIns="91837" bIns="45918" numCol="1" anchor="t" anchorCtr="0" compatLnSpc="1">
            <a:prstTxWarp prst="textNoShape">
              <a:avLst/>
            </a:prstTxWarp>
          </a:bodyPr>
          <a:lstStyle>
            <a:lvl1pPr defTabSz="919163">
              <a:spcBef>
                <a:spcPct val="0"/>
              </a:spcBef>
              <a:defRPr sz="1200" b="0">
                <a:solidFill>
                  <a:schemeClr val="tx1"/>
                </a:solidFill>
                <a:latin typeface="Arial" charset="0"/>
              </a:defRPr>
            </a:lvl1pPr>
          </a:lstStyle>
          <a:p>
            <a:pPr>
              <a:defRPr/>
            </a:pPr>
            <a:endParaRPr lang="en-US" altLang="en-US"/>
          </a:p>
        </p:txBody>
      </p:sp>
      <p:sp>
        <p:nvSpPr>
          <p:cNvPr id="41987" name="Rectangle 3"/>
          <p:cNvSpPr>
            <a:spLocks noGrp="1" noChangeArrowheads="1"/>
          </p:cNvSpPr>
          <p:nvPr>
            <p:ph type="dt" sz="quarter" idx="1"/>
          </p:nvPr>
        </p:nvSpPr>
        <p:spPr bwMode="auto">
          <a:xfrm>
            <a:off x="5588000" y="0"/>
            <a:ext cx="427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837" tIns="45918" rIns="91837" bIns="45918" numCol="1" anchor="t" anchorCtr="0" compatLnSpc="1">
            <a:prstTxWarp prst="textNoShape">
              <a:avLst/>
            </a:prstTxWarp>
          </a:bodyPr>
          <a:lstStyle>
            <a:lvl1pPr algn="r" defTabSz="919163">
              <a:spcBef>
                <a:spcPct val="0"/>
              </a:spcBef>
              <a:defRPr sz="1200" b="0">
                <a:solidFill>
                  <a:schemeClr val="tx1"/>
                </a:solidFill>
                <a:latin typeface="Arial" charset="0"/>
              </a:defRPr>
            </a:lvl1pPr>
          </a:lstStyle>
          <a:p>
            <a:pPr>
              <a:defRPr/>
            </a:pPr>
            <a:endParaRPr lang="en-US" altLang="en-US"/>
          </a:p>
        </p:txBody>
      </p:sp>
      <p:sp>
        <p:nvSpPr>
          <p:cNvPr id="41988" name="Rectangle 4"/>
          <p:cNvSpPr>
            <a:spLocks noGrp="1" noChangeArrowheads="1"/>
          </p:cNvSpPr>
          <p:nvPr>
            <p:ph type="ftr" sz="quarter" idx="2"/>
          </p:nvPr>
        </p:nvSpPr>
        <p:spPr bwMode="auto">
          <a:xfrm>
            <a:off x="0" y="6397625"/>
            <a:ext cx="4275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837" tIns="45918" rIns="91837" bIns="45918" numCol="1" anchor="b" anchorCtr="0" compatLnSpc="1">
            <a:prstTxWarp prst="textNoShape">
              <a:avLst/>
            </a:prstTxWarp>
          </a:bodyPr>
          <a:lstStyle>
            <a:lvl1pPr defTabSz="919163">
              <a:spcBef>
                <a:spcPct val="0"/>
              </a:spcBef>
              <a:defRPr sz="1200" b="0">
                <a:solidFill>
                  <a:schemeClr val="tx1"/>
                </a:solidFill>
                <a:latin typeface="Arial" charset="0"/>
              </a:defRPr>
            </a:lvl1pPr>
          </a:lstStyle>
          <a:p>
            <a:pPr>
              <a:defRPr/>
            </a:pPr>
            <a:endParaRPr lang="en-US" altLang="en-US"/>
          </a:p>
        </p:txBody>
      </p:sp>
      <p:sp>
        <p:nvSpPr>
          <p:cNvPr id="41989" name="Rectangle 5"/>
          <p:cNvSpPr>
            <a:spLocks noGrp="1" noChangeArrowheads="1"/>
          </p:cNvSpPr>
          <p:nvPr>
            <p:ph type="sldNum" sz="quarter" idx="3"/>
          </p:nvPr>
        </p:nvSpPr>
        <p:spPr bwMode="auto">
          <a:xfrm>
            <a:off x="5588000" y="6397625"/>
            <a:ext cx="427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837" tIns="45918" rIns="91837" bIns="45918" numCol="1" anchor="b" anchorCtr="0" compatLnSpc="1">
            <a:prstTxWarp prst="textNoShape">
              <a:avLst/>
            </a:prstTxWarp>
          </a:bodyPr>
          <a:lstStyle>
            <a:lvl1pPr algn="r" defTabSz="919163">
              <a:spcBef>
                <a:spcPct val="0"/>
              </a:spcBef>
              <a:defRPr sz="1200" b="0">
                <a:solidFill>
                  <a:schemeClr val="tx1"/>
                </a:solidFill>
                <a:latin typeface="Arial" charset="0"/>
              </a:defRPr>
            </a:lvl1pPr>
          </a:lstStyle>
          <a:p>
            <a:pPr>
              <a:defRPr/>
            </a:pPr>
            <a:fld id="{A2EBB6B0-19AE-4E4D-940C-A7E4E0DDFD95}" type="slidenum">
              <a:rPr lang="en-GB" altLang="en-US"/>
              <a:pPr>
                <a:defRPr/>
              </a:pPr>
              <a:t>‹#›</a:t>
            </a:fld>
            <a:endParaRPr lang="en-GB" altLang="en-US"/>
          </a:p>
        </p:txBody>
      </p:sp>
    </p:spTree>
    <p:extLst>
      <p:ext uri="{BB962C8B-B14F-4D97-AF65-F5344CB8AC3E}">
        <p14:creationId xmlns:p14="http://schemas.microsoft.com/office/powerpoint/2010/main" val="4251823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4275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837" tIns="45918" rIns="91837" bIns="45918" numCol="1" anchor="t" anchorCtr="0" compatLnSpc="1">
            <a:prstTxWarp prst="textNoShape">
              <a:avLst/>
            </a:prstTxWarp>
          </a:bodyPr>
          <a:lstStyle>
            <a:lvl1pPr defTabSz="919163">
              <a:spcBef>
                <a:spcPct val="0"/>
              </a:spcBef>
              <a:defRPr sz="1200" b="0">
                <a:solidFill>
                  <a:schemeClr val="tx1"/>
                </a:solidFill>
                <a:latin typeface="Arial" charset="0"/>
              </a:defRPr>
            </a:lvl1pPr>
          </a:lstStyle>
          <a:p>
            <a:pPr>
              <a:defRPr/>
            </a:pPr>
            <a:endParaRPr lang="en-US" altLang="en-US"/>
          </a:p>
        </p:txBody>
      </p:sp>
      <p:sp>
        <p:nvSpPr>
          <p:cNvPr id="82947" name="Rectangle 3"/>
          <p:cNvSpPr>
            <a:spLocks noGrp="1" noChangeArrowheads="1"/>
          </p:cNvSpPr>
          <p:nvPr>
            <p:ph type="dt" idx="1"/>
          </p:nvPr>
        </p:nvSpPr>
        <p:spPr bwMode="auto">
          <a:xfrm>
            <a:off x="5588000" y="0"/>
            <a:ext cx="427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837" tIns="45918" rIns="91837" bIns="45918" numCol="1" anchor="t" anchorCtr="0" compatLnSpc="1">
            <a:prstTxWarp prst="textNoShape">
              <a:avLst/>
            </a:prstTxWarp>
          </a:bodyPr>
          <a:lstStyle>
            <a:lvl1pPr algn="r" defTabSz="919163">
              <a:spcBef>
                <a:spcPct val="0"/>
              </a:spcBef>
              <a:defRPr sz="1200" b="0">
                <a:solidFill>
                  <a:schemeClr val="tx1"/>
                </a:solidFill>
                <a:latin typeface="Arial" charset="0"/>
              </a:defRPr>
            </a:lvl1pPr>
          </a:lstStyle>
          <a:p>
            <a:pPr>
              <a:defRPr/>
            </a:pPr>
            <a:endParaRPr lang="en-US" altLang="en-US"/>
          </a:p>
        </p:txBody>
      </p:sp>
      <p:sp>
        <p:nvSpPr>
          <p:cNvPr id="24580" name="Rectangle 4"/>
          <p:cNvSpPr>
            <a:spLocks noGrp="1" noRot="1" noChangeAspect="1" noChangeArrowheads="1" noTextEdit="1"/>
          </p:cNvSpPr>
          <p:nvPr>
            <p:ph type="sldImg" idx="2"/>
          </p:nvPr>
        </p:nvSpPr>
        <p:spPr bwMode="auto">
          <a:xfrm>
            <a:off x="3106738" y="506413"/>
            <a:ext cx="3648075" cy="2525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987425" y="3198813"/>
            <a:ext cx="7891463"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837" tIns="45918" rIns="91837" bIns="4591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2950" name="Rectangle 6"/>
          <p:cNvSpPr>
            <a:spLocks noGrp="1" noChangeArrowheads="1"/>
          </p:cNvSpPr>
          <p:nvPr>
            <p:ph type="ftr" sz="quarter" idx="4"/>
          </p:nvPr>
        </p:nvSpPr>
        <p:spPr bwMode="auto">
          <a:xfrm>
            <a:off x="0" y="6397625"/>
            <a:ext cx="4275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837" tIns="45918" rIns="91837" bIns="45918" numCol="1" anchor="b" anchorCtr="0" compatLnSpc="1">
            <a:prstTxWarp prst="textNoShape">
              <a:avLst/>
            </a:prstTxWarp>
          </a:bodyPr>
          <a:lstStyle>
            <a:lvl1pPr defTabSz="919163">
              <a:spcBef>
                <a:spcPct val="0"/>
              </a:spcBef>
              <a:defRPr sz="1200" b="0">
                <a:solidFill>
                  <a:schemeClr val="tx1"/>
                </a:solidFill>
                <a:latin typeface="Arial" charset="0"/>
              </a:defRPr>
            </a:lvl1pPr>
          </a:lstStyle>
          <a:p>
            <a:pPr>
              <a:defRPr/>
            </a:pPr>
            <a:endParaRPr lang="en-US" altLang="en-US"/>
          </a:p>
        </p:txBody>
      </p:sp>
      <p:sp>
        <p:nvSpPr>
          <p:cNvPr id="82951" name="Rectangle 7"/>
          <p:cNvSpPr>
            <a:spLocks noGrp="1" noChangeArrowheads="1"/>
          </p:cNvSpPr>
          <p:nvPr>
            <p:ph type="sldNum" sz="quarter" idx="5"/>
          </p:nvPr>
        </p:nvSpPr>
        <p:spPr bwMode="auto">
          <a:xfrm>
            <a:off x="5588000" y="6397625"/>
            <a:ext cx="427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837" tIns="45918" rIns="91837" bIns="45918" numCol="1" anchor="b" anchorCtr="0" compatLnSpc="1">
            <a:prstTxWarp prst="textNoShape">
              <a:avLst/>
            </a:prstTxWarp>
          </a:bodyPr>
          <a:lstStyle>
            <a:lvl1pPr algn="r" defTabSz="919163">
              <a:spcBef>
                <a:spcPct val="0"/>
              </a:spcBef>
              <a:defRPr sz="1200" b="0">
                <a:solidFill>
                  <a:schemeClr val="tx1"/>
                </a:solidFill>
                <a:latin typeface="Arial" charset="0"/>
              </a:defRPr>
            </a:lvl1pPr>
          </a:lstStyle>
          <a:p>
            <a:pPr>
              <a:defRPr/>
            </a:pPr>
            <a:fld id="{5A6B91FF-CA64-4D9A-ABC3-74D658B62E47}" type="slidenum">
              <a:rPr lang="en-GB" altLang="en-US"/>
              <a:pPr>
                <a:defRPr/>
              </a:pPr>
              <a:t>‹#›</a:t>
            </a:fld>
            <a:endParaRPr lang="en-GB" altLang="en-US"/>
          </a:p>
        </p:txBody>
      </p:sp>
    </p:spTree>
    <p:extLst>
      <p:ext uri="{BB962C8B-B14F-4D97-AF65-F5344CB8AC3E}">
        <p14:creationId xmlns:p14="http://schemas.microsoft.com/office/powerpoint/2010/main" val="2161767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GB" altLang="en-US" sz="1000" smtClean="0">
                <a:latin typeface="Arial" pitchFamily="34" charset="0"/>
              </a:rPr>
              <a:t>This presentation focuses on Divine Chocolate, as an example of a successful social enterprise. The presentation was created by Trading Visions and can be downloaded from www.papapaa.org.</a:t>
            </a:r>
            <a:endParaRPr lang="en-US" altLang="en-US" sz="1000" smtClean="0">
              <a:latin typeface="Arial" pitchFamily="34" charset="0"/>
            </a:endParaRPr>
          </a:p>
          <a:p>
            <a:endParaRPr lang="en-US" altLang="en-US" sz="1000" smtClean="0">
              <a:latin typeface="Arial" pitchFamily="34" charset="0"/>
            </a:endParaRPr>
          </a:p>
        </p:txBody>
      </p:sp>
      <p:sp>
        <p:nvSpPr>
          <p:cNvPr id="25604" name="Slide Number Placeholder 3"/>
          <p:cNvSpPr>
            <a:spLocks noGrp="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6125" indent="-287338" defTabSz="919163" eaLnBrk="0" hangingPunct="0">
              <a:spcBef>
                <a:spcPct val="30000"/>
              </a:spcBef>
              <a:defRPr sz="1200">
                <a:solidFill>
                  <a:schemeClr val="tx1"/>
                </a:solidFill>
                <a:latin typeface="Arial" pitchFamily="34" charset="0"/>
              </a:defRPr>
            </a:lvl2pPr>
            <a:lvl3pPr marL="1147763" indent="-228600" defTabSz="919163" eaLnBrk="0" hangingPunct="0">
              <a:spcBef>
                <a:spcPct val="30000"/>
              </a:spcBef>
              <a:defRPr sz="1200">
                <a:solidFill>
                  <a:schemeClr val="tx1"/>
                </a:solidFill>
                <a:latin typeface="Arial" pitchFamily="34" charset="0"/>
              </a:defRPr>
            </a:lvl3pPr>
            <a:lvl4pPr marL="1606550" indent="-228600" defTabSz="919163" eaLnBrk="0" hangingPunct="0">
              <a:spcBef>
                <a:spcPct val="30000"/>
              </a:spcBef>
              <a:defRPr sz="1200">
                <a:solidFill>
                  <a:schemeClr val="tx1"/>
                </a:solidFill>
                <a:latin typeface="Arial" pitchFamily="34" charset="0"/>
              </a:defRPr>
            </a:lvl4pPr>
            <a:lvl5pPr marL="2066925" indent="-230188" defTabSz="919163" eaLnBrk="0" hangingPunct="0">
              <a:spcBef>
                <a:spcPct val="30000"/>
              </a:spcBef>
              <a:defRPr sz="1200">
                <a:solidFill>
                  <a:schemeClr val="tx1"/>
                </a:solidFill>
                <a:latin typeface="Arial" pitchFamily="34" charset="0"/>
              </a:defRPr>
            </a:lvl5pPr>
            <a:lvl6pPr marL="2524125" indent="-230188" defTabSz="919163" eaLnBrk="0" fontAlgn="base" hangingPunct="0">
              <a:spcBef>
                <a:spcPct val="30000"/>
              </a:spcBef>
              <a:spcAft>
                <a:spcPct val="0"/>
              </a:spcAft>
              <a:defRPr sz="1200">
                <a:solidFill>
                  <a:schemeClr val="tx1"/>
                </a:solidFill>
                <a:latin typeface="Arial" pitchFamily="34" charset="0"/>
              </a:defRPr>
            </a:lvl6pPr>
            <a:lvl7pPr marL="2981325" indent="-230188" defTabSz="919163" eaLnBrk="0" fontAlgn="base" hangingPunct="0">
              <a:spcBef>
                <a:spcPct val="30000"/>
              </a:spcBef>
              <a:spcAft>
                <a:spcPct val="0"/>
              </a:spcAft>
              <a:defRPr sz="1200">
                <a:solidFill>
                  <a:schemeClr val="tx1"/>
                </a:solidFill>
                <a:latin typeface="Arial" pitchFamily="34" charset="0"/>
              </a:defRPr>
            </a:lvl7pPr>
            <a:lvl8pPr marL="3438525" indent="-230188" defTabSz="919163" eaLnBrk="0" fontAlgn="base" hangingPunct="0">
              <a:spcBef>
                <a:spcPct val="30000"/>
              </a:spcBef>
              <a:spcAft>
                <a:spcPct val="0"/>
              </a:spcAft>
              <a:defRPr sz="1200">
                <a:solidFill>
                  <a:schemeClr val="tx1"/>
                </a:solidFill>
                <a:latin typeface="Arial" pitchFamily="34" charset="0"/>
              </a:defRPr>
            </a:lvl8pPr>
            <a:lvl9pPr marL="3895725" indent="-230188"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D133EFA-CC74-4BC7-A10B-858D609FF509}" type="slidenum">
              <a:rPr lang="en-GB" altLang="en-US" smtClean="0"/>
              <a:pPr eaLnBrk="1" hangingPunct="1">
                <a:spcBef>
                  <a:spcPct val="0"/>
                </a:spcBef>
              </a:pPr>
              <a:t>1</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GB" altLang="en-US" sz="1000" smtClean="0">
                <a:latin typeface="Arial" pitchFamily="34" charset="0"/>
              </a:rPr>
              <a:t>Divine Chocolate Ltd wants to show that it really is possible to be a commercial success and still do business differently, putting social objectives at the heart of the company. </a:t>
            </a:r>
          </a:p>
          <a:p>
            <a:endParaRPr lang="en-GB" altLang="en-US" sz="1000" smtClean="0">
              <a:latin typeface="Arial" pitchFamily="34" charset="0"/>
            </a:endParaRPr>
          </a:p>
          <a:p>
            <a:r>
              <a:rPr lang="en-GB" altLang="en-US" sz="1000" smtClean="0">
                <a:latin typeface="Arial" pitchFamily="34" charset="0"/>
              </a:rPr>
              <a:t>This slide shows that in commercial terms Divine Chocolate Ltd is a success. The company is profitable and able to pay dividends to shareholders. In 2015/16 the turnover was over £12m and profits amounted to £443,000</a:t>
            </a:r>
            <a:r>
              <a:rPr lang="en-GB" altLang="en-US" sz="1000" baseline="30000" smtClean="0">
                <a:latin typeface="Arial" pitchFamily="34" charset="0"/>
              </a:rPr>
              <a:t>1</a:t>
            </a:r>
            <a:r>
              <a:rPr lang="en-GB" altLang="en-US" sz="1000" smtClean="0">
                <a:latin typeface="Arial" pitchFamily="34" charset="0"/>
              </a:rPr>
              <a:t>.</a:t>
            </a:r>
          </a:p>
          <a:p>
            <a:endParaRPr lang="en-GB" altLang="en-US" sz="1000" smtClean="0">
              <a:latin typeface="Arial" pitchFamily="34" charset="0"/>
            </a:endParaRPr>
          </a:p>
          <a:p>
            <a:r>
              <a:rPr lang="en-US" altLang="en-US" sz="1000" smtClean="0">
                <a:latin typeface="Arial" pitchFamily="34" charset="0"/>
              </a:rPr>
              <a:t>But sales and profits are only one measure of success.</a:t>
            </a:r>
          </a:p>
          <a:p>
            <a:endParaRPr lang="en-US" altLang="en-US" sz="1000" smtClean="0">
              <a:latin typeface="Arial" pitchFamily="34" charset="0"/>
            </a:endParaRPr>
          </a:p>
          <a:p>
            <a:r>
              <a:rPr lang="en-US" altLang="en-US" sz="1000" smtClean="0">
                <a:latin typeface="Arial" pitchFamily="34" charset="0"/>
              </a:rPr>
              <a:t>1. Source: Divine Chocolate (2017) </a:t>
            </a:r>
            <a:r>
              <a:rPr lang="en-US" altLang="en-US" sz="1000" i="1" smtClean="0">
                <a:latin typeface="Arial" pitchFamily="34" charset="0"/>
              </a:rPr>
              <a:t>Annual Report 2015-16</a:t>
            </a:r>
            <a:endParaRPr lang="en-GB" altLang="en-US" sz="1000" i="1" smtClean="0">
              <a:latin typeface="Arial" pitchFamily="34" charset="0"/>
            </a:endParaRPr>
          </a:p>
          <a:p>
            <a:endParaRPr lang="en-US" altLang="en-US" sz="1000" smtClean="0">
              <a:latin typeface="Arial" pitchFamily="34" charset="0"/>
            </a:endParaRPr>
          </a:p>
        </p:txBody>
      </p:sp>
      <p:sp>
        <p:nvSpPr>
          <p:cNvPr id="37892" name="Slide Number Placeholder 3"/>
          <p:cNvSpPr>
            <a:spLocks noGrp="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6125" indent="-287338" defTabSz="919163" eaLnBrk="0" hangingPunct="0">
              <a:spcBef>
                <a:spcPct val="30000"/>
              </a:spcBef>
              <a:defRPr sz="1200">
                <a:solidFill>
                  <a:schemeClr val="tx1"/>
                </a:solidFill>
                <a:latin typeface="Arial" pitchFamily="34" charset="0"/>
              </a:defRPr>
            </a:lvl2pPr>
            <a:lvl3pPr marL="1147763" indent="-228600" defTabSz="919163" eaLnBrk="0" hangingPunct="0">
              <a:spcBef>
                <a:spcPct val="30000"/>
              </a:spcBef>
              <a:defRPr sz="1200">
                <a:solidFill>
                  <a:schemeClr val="tx1"/>
                </a:solidFill>
                <a:latin typeface="Arial" pitchFamily="34" charset="0"/>
              </a:defRPr>
            </a:lvl3pPr>
            <a:lvl4pPr marL="1606550" indent="-228600" defTabSz="919163" eaLnBrk="0" hangingPunct="0">
              <a:spcBef>
                <a:spcPct val="30000"/>
              </a:spcBef>
              <a:defRPr sz="1200">
                <a:solidFill>
                  <a:schemeClr val="tx1"/>
                </a:solidFill>
                <a:latin typeface="Arial" pitchFamily="34" charset="0"/>
              </a:defRPr>
            </a:lvl4pPr>
            <a:lvl5pPr marL="2066925" indent="-230188" defTabSz="919163" eaLnBrk="0" hangingPunct="0">
              <a:spcBef>
                <a:spcPct val="30000"/>
              </a:spcBef>
              <a:defRPr sz="1200">
                <a:solidFill>
                  <a:schemeClr val="tx1"/>
                </a:solidFill>
                <a:latin typeface="Arial" pitchFamily="34" charset="0"/>
              </a:defRPr>
            </a:lvl5pPr>
            <a:lvl6pPr marL="2524125" indent="-230188" defTabSz="919163" eaLnBrk="0" fontAlgn="base" hangingPunct="0">
              <a:spcBef>
                <a:spcPct val="30000"/>
              </a:spcBef>
              <a:spcAft>
                <a:spcPct val="0"/>
              </a:spcAft>
              <a:defRPr sz="1200">
                <a:solidFill>
                  <a:schemeClr val="tx1"/>
                </a:solidFill>
                <a:latin typeface="Arial" pitchFamily="34" charset="0"/>
              </a:defRPr>
            </a:lvl6pPr>
            <a:lvl7pPr marL="2981325" indent="-230188" defTabSz="919163" eaLnBrk="0" fontAlgn="base" hangingPunct="0">
              <a:spcBef>
                <a:spcPct val="30000"/>
              </a:spcBef>
              <a:spcAft>
                <a:spcPct val="0"/>
              </a:spcAft>
              <a:defRPr sz="1200">
                <a:solidFill>
                  <a:schemeClr val="tx1"/>
                </a:solidFill>
                <a:latin typeface="Arial" pitchFamily="34" charset="0"/>
              </a:defRPr>
            </a:lvl7pPr>
            <a:lvl8pPr marL="3438525" indent="-230188" defTabSz="919163" eaLnBrk="0" fontAlgn="base" hangingPunct="0">
              <a:spcBef>
                <a:spcPct val="30000"/>
              </a:spcBef>
              <a:spcAft>
                <a:spcPct val="0"/>
              </a:spcAft>
              <a:defRPr sz="1200">
                <a:solidFill>
                  <a:schemeClr val="tx1"/>
                </a:solidFill>
                <a:latin typeface="Arial" pitchFamily="34" charset="0"/>
              </a:defRPr>
            </a:lvl8pPr>
            <a:lvl9pPr marL="3895725" indent="-230188"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4D562B5-4F8E-45CE-8080-670D54B33FED}" type="slidenum">
              <a:rPr lang="en-GB" altLang="en-US" smtClean="0"/>
              <a:pPr eaLnBrk="1" hangingPunct="1">
                <a:spcBef>
                  <a:spcPct val="0"/>
                </a:spcBef>
              </a:pPr>
              <a:t>10</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p:txBody>
          <a:bodyPr/>
          <a:lstStyle/>
          <a:p>
            <a:pPr>
              <a:lnSpc>
                <a:spcPct val="80000"/>
              </a:lnSpc>
              <a:buFont typeface="+mj-lt"/>
              <a:buNone/>
              <a:defRPr/>
            </a:pPr>
            <a:r>
              <a:rPr lang="en-GB" altLang="en-US" sz="1000" dirty="0" smtClean="0"/>
              <a:t>Divine’s core mission is to improve the lives of cocoa farmers, so one measure of success is the amount of Fairtrade cocoa beans the company purchases. In 2015-16, Divine purchased 882 tonnes of cocoa beans, almost all from </a:t>
            </a:r>
            <a:r>
              <a:rPr lang="en-GB" altLang="en-US" sz="1000" dirty="0" err="1" smtClean="0"/>
              <a:t>Kuapa</a:t>
            </a:r>
            <a:r>
              <a:rPr lang="en-GB" altLang="en-US" sz="1000" dirty="0" smtClean="0"/>
              <a:t> </a:t>
            </a:r>
            <a:r>
              <a:rPr lang="en-GB" altLang="en-US" sz="1000" dirty="0" err="1" smtClean="0"/>
              <a:t>Kokoo</a:t>
            </a:r>
            <a:r>
              <a:rPr lang="en-GB" altLang="en-US" sz="1000" dirty="0" smtClean="0"/>
              <a:t> in Ghana. Some came from Uganda, where Divine is supporting a small vanilla cooperative to diversify their business into cocoa.</a:t>
            </a:r>
          </a:p>
          <a:p>
            <a:pPr>
              <a:lnSpc>
                <a:spcPct val="80000"/>
              </a:lnSpc>
              <a:buFont typeface="+mj-lt"/>
              <a:buNone/>
              <a:defRPr/>
            </a:pPr>
            <a:endParaRPr lang="en-GB" altLang="en-US" sz="1000" dirty="0" smtClean="0"/>
          </a:p>
          <a:p>
            <a:pPr>
              <a:lnSpc>
                <a:spcPct val="80000"/>
              </a:lnSpc>
              <a:buFont typeface="+mj-lt"/>
              <a:buNone/>
              <a:defRPr/>
            </a:pPr>
            <a:r>
              <a:rPr lang="en-GB" altLang="en-US" sz="1000" dirty="0" smtClean="0"/>
              <a:t>Some of the business decisions Divine makes are informed by the objective of selling more cocoa beans. For example, the company has been developing a range of higher cocoa content bars such as its 85% Dark bar and higher cocoa content milk chocolate bars. These both tap into the growing trend among consumers for higher cocoa content chocolate and ensure that more Fairtrade cocoa beans are purchased to benefit cocoa farmers.</a:t>
            </a:r>
          </a:p>
          <a:p>
            <a:pPr>
              <a:lnSpc>
                <a:spcPct val="80000"/>
              </a:lnSpc>
              <a:buFont typeface="+mj-lt"/>
              <a:buNone/>
              <a:defRPr/>
            </a:pPr>
            <a:endParaRPr lang="en-GB" altLang="en-US" sz="1000" dirty="0" smtClean="0"/>
          </a:p>
          <a:p>
            <a:pPr>
              <a:lnSpc>
                <a:spcPct val="80000"/>
              </a:lnSpc>
              <a:buFont typeface="+mj-lt"/>
              <a:buNone/>
              <a:defRPr/>
            </a:pPr>
            <a:r>
              <a:rPr lang="en-GB" altLang="en-US" sz="1000" dirty="0" smtClean="0"/>
              <a:t>As well as cocoa, there are other ingredients from Fairtrade farmers that go into the Divine chocolate range:</a:t>
            </a:r>
          </a:p>
          <a:p>
            <a:pPr marL="171450" indent="-171450">
              <a:lnSpc>
                <a:spcPct val="80000"/>
              </a:lnSpc>
              <a:buFont typeface="Arial" panose="020B0604020202020204" pitchFamily="34" charset="0"/>
              <a:buChar char="•"/>
              <a:defRPr/>
            </a:pPr>
            <a:r>
              <a:rPr lang="en-GB" altLang="en-US" sz="1000" dirty="0" smtClean="0"/>
              <a:t>Sugar from Malawi</a:t>
            </a:r>
          </a:p>
          <a:p>
            <a:pPr marL="171450" indent="-171450">
              <a:lnSpc>
                <a:spcPct val="80000"/>
              </a:lnSpc>
              <a:buFont typeface="Arial" panose="020B0604020202020204" pitchFamily="34" charset="0"/>
              <a:buChar char="•"/>
              <a:defRPr/>
            </a:pPr>
            <a:r>
              <a:rPr lang="en-GB" altLang="en-US" sz="1000" dirty="0" smtClean="0"/>
              <a:t>Almonds from Pakistan</a:t>
            </a:r>
          </a:p>
          <a:p>
            <a:pPr marL="171450" indent="-171450">
              <a:lnSpc>
                <a:spcPct val="80000"/>
              </a:lnSpc>
              <a:buFont typeface="Arial" panose="020B0604020202020204" pitchFamily="34" charset="0"/>
              <a:buChar char="•"/>
              <a:defRPr/>
            </a:pPr>
            <a:r>
              <a:rPr lang="en-GB" altLang="en-US" sz="1000" dirty="0" smtClean="0"/>
              <a:t>Vanilla from Madagascar</a:t>
            </a:r>
          </a:p>
          <a:p>
            <a:pPr marL="171450" indent="-171450">
              <a:lnSpc>
                <a:spcPct val="80000"/>
              </a:lnSpc>
              <a:buFont typeface="Arial" panose="020B0604020202020204" pitchFamily="34" charset="0"/>
              <a:buChar char="•"/>
              <a:defRPr/>
            </a:pPr>
            <a:r>
              <a:rPr lang="en-GB" altLang="en-US" sz="1000" dirty="0" smtClean="0"/>
              <a:t>Mangos and coconut from Burkina Faso</a:t>
            </a:r>
          </a:p>
          <a:p>
            <a:pPr marL="171450" indent="-171450">
              <a:lnSpc>
                <a:spcPct val="80000"/>
              </a:lnSpc>
              <a:buFont typeface="Arial" panose="020B0604020202020204" pitchFamily="34" charset="0"/>
              <a:buChar char="•"/>
              <a:defRPr/>
            </a:pPr>
            <a:r>
              <a:rPr lang="en-GB" altLang="en-US" sz="1000" dirty="0" smtClean="0"/>
              <a:t>Brazil nuts from Peru</a:t>
            </a:r>
          </a:p>
          <a:p>
            <a:pPr marL="171450" indent="-171450">
              <a:lnSpc>
                <a:spcPct val="80000"/>
              </a:lnSpc>
              <a:buFont typeface="Arial" panose="020B0604020202020204" pitchFamily="34" charset="0"/>
              <a:buChar char="•"/>
              <a:defRPr/>
            </a:pPr>
            <a:endParaRPr lang="en-GB" altLang="en-US" sz="1000" dirty="0" smtClean="0"/>
          </a:p>
          <a:p>
            <a:pPr>
              <a:lnSpc>
                <a:spcPct val="80000"/>
              </a:lnSpc>
              <a:buFont typeface="Arial" panose="020B0604020202020204" pitchFamily="34" charset="0"/>
              <a:buNone/>
              <a:defRPr/>
            </a:pPr>
            <a:endParaRPr lang="en-GB" altLang="en-US" sz="1000" dirty="0" smtClean="0"/>
          </a:p>
        </p:txBody>
      </p:sp>
      <p:sp>
        <p:nvSpPr>
          <p:cNvPr id="38916" name="Slide Number Placeholder 3"/>
          <p:cNvSpPr>
            <a:spLocks noGrp="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6125" indent="-287338" defTabSz="919163" eaLnBrk="0" hangingPunct="0">
              <a:spcBef>
                <a:spcPct val="30000"/>
              </a:spcBef>
              <a:defRPr sz="1200">
                <a:solidFill>
                  <a:schemeClr val="tx1"/>
                </a:solidFill>
                <a:latin typeface="Arial" pitchFamily="34" charset="0"/>
              </a:defRPr>
            </a:lvl2pPr>
            <a:lvl3pPr marL="1147763" indent="-228600" defTabSz="919163" eaLnBrk="0" hangingPunct="0">
              <a:spcBef>
                <a:spcPct val="30000"/>
              </a:spcBef>
              <a:defRPr sz="1200">
                <a:solidFill>
                  <a:schemeClr val="tx1"/>
                </a:solidFill>
                <a:latin typeface="Arial" pitchFamily="34" charset="0"/>
              </a:defRPr>
            </a:lvl3pPr>
            <a:lvl4pPr marL="1606550" indent="-228600" defTabSz="919163" eaLnBrk="0" hangingPunct="0">
              <a:spcBef>
                <a:spcPct val="30000"/>
              </a:spcBef>
              <a:defRPr sz="1200">
                <a:solidFill>
                  <a:schemeClr val="tx1"/>
                </a:solidFill>
                <a:latin typeface="Arial" pitchFamily="34" charset="0"/>
              </a:defRPr>
            </a:lvl4pPr>
            <a:lvl5pPr marL="2066925" indent="-230188" defTabSz="919163" eaLnBrk="0" hangingPunct="0">
              <a:spcBef>
                <a:spcPct val="30000"/>
              </a:spcBef>
              <a:defRPr sz="1200">
                <a:solidFill>
                  <a:schemeClr val="tx1"/>
                </a:solidFill>
                <a:latin typeface="Arial" pitchFamily="34" charset="0"/>
              </a:defRPr>
            </a:lvl5pPr>
            <a:lvl6pPr marL="2524125" indent="-230188" defTabSz="919163" eaLnBrk="0" fontAlgn="base" hangingPunct="0">
              <a:spcBef>
                <a:spcPct val="30000"/>
              </a:spcBef>
              <a:spcAft>
                <a:spcPct val="0"/>
              </a:spcAft>
              <a:defRPr sz="1200">
                <a:solidFill>
                  <a:schemeClr val="tx1"/>
                </a:solidFill>
                <a:latin typeface="Arial" pitchFamily="34" charset="0"/>
              </a:defRPr>
            </a:lvl6pPr>
            <a:lvl7pPr marL="2981325" indent="-230188" defTabSz="919163" eaLnBrk="0" fontAlgn="base" hangingPunct="0">
              <a:spcBef>
                <a:spcPct val="30000"/>
              </a:spcBef>
              <a:spcAft>
                <a:spcPct val="0"/>
              </a:spcAft>
              <a:defRPr sz="1200">
                <a:solidFill>
                  <a:schemeClr val="tx1"/>
                </a:solidFill>
                <a:latin typeface="Arial" pitchFamily="34" charset="0"/>
              </a:defRPr>
            </a:lvl7pPr>
            <a:lvl8pPr marL="3438525" indent="-230188" defTabSz="919163" eaLnBrk="0" fontAlgn="base" hangingPunct="0">
              <a:spcBef>
                <a:spcPct val="30000"/>
              </a:spcBef>
              <a:spcAft>
                <a:spcPct val="0"/>
              </a:spcAft>
              <a:defRPr sz="1200">
                <a:solidFill>
                  <a:schemeClr val="tx1"/>
                </a:solidFill>
                <a:latin typeface="Arial" pitchFamily="34" charset="0"/>
              </a:defRPr>
            </a:lvl8pPr>
            <a:lvl9pPr marL="3895725" indent="-230188"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E2CA9AC-539F-4964-A42B-F6B8B115D187}" type="slidenum">
              <a:rPr lang="en-GB" altLang="en-US" smtClean="0"/>
              <a:pPr eaLnBrk="1" hangingPunct="1">
                <a:spcBef>
                  <a:spcPct val="0"/>
                </a:spcBef>
              </a:pPr>
              <a:t>11</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p:txBody>
          <a:bodyPr/>
          <a:lstStyle/>
          <a:p>
            <a:pPr marL="190500" indent="-190500">
              <a:lnSpc>
                <a:spcPct val="80000"/>
              </a:lnSpc>
              <a:defRPr/>
            </a:pPr>
            <a:r>
              <a:rPr lang="en-GB" altLang="en-US" sz="1000" dirty="0" smtClean="0"/>
              <a:t>This slide shows how Divine Chocolate sales have benefitted </a:t>
            </a:r>
            <a:r>
              <a:rPr lang="en-GB" altLang="en-US" sz="1000" dirty="0" err="1" smtClean="0"/>
              <a:t>Kuapa</a:t>
            </a:r>
            <a:r>
              <a:rPr lang="en-GB" altLang="en-US" sz="1000" dirty="0" smtClean="0"/>
              <a:t> </a:t>
            </a:r>
            <a:r>
              <a:rPr lang="en-GB" altLang="en-US" sz="1000" dirty="0" err="1" smtClean="0"/>
              <a:t>Kokoo</a:t>
            </a:r>
            <a:r>
              <a:rPr lang="en-GB" altLang="en-US" sz="1000" dirty="0" smtClean="0"/>
              <a:t> in Ghana. As you can see, </a:t>
            </a:r>
            <a:r>
              <a:rPr lang="en-GB" altLang="en-US" sz="1000" dirty="0" err="1" smtClean="0"/>
              <a:t>Kuapa</a:t>
            </a:r>
            <a:r>
              <a:rPr lang="en-GB" altLang="en-US" sz="1000" dirty="0" smtClean="0"/>
              <a:t> </a:t>
            </a:r>
            <a:r>
              <a:rPr lang="en-GB" altLang="en-US" sz="1000" dirty="0" err="1" smtClean="0"/>
              <a:t>Kokoo</a:t>
            </a:r>
            <a:r>
              <a:rPr lang="en-GB" altLang="en-US" sz="1000" dirty="0" smtClean="0"/>
              <a:t> receives four different income streams from Divine Chocolate. </a:t>
            </a:r>
          </a:p>
          <a:p>
            <a:pPr marL="190500" indent="-190500">
              <a:lnSpc>
                <a:spcPct val="80000"/>
              </a:lnSpc>
              <a:defRPr/>
            </a:pPr>
            <a:endParaRPr lang="en-GB" altLang="en-US" sz="1000" dirty="0" smtClean="0"/>
          </a:p>
          <a:p>
            <a:pPr>
              <a:lnSpc>
                <a:spcPct val="90000"/>
              </a:lnSpc>
              <a:buFont typeface="Arial" panose="020B0604020202020204" pitchFamily="34" charset="0"/>
              <a:buNone/>
              <a:defRPr/>
            </a:pPr>
            <a:r>
              <a:rPr lang="en-GB" altLang="en-US" sz="1000" dirty="0" smtClean="0"/>
              <a:t>In 2015/16, </a:t>
            </a:r>
            <a:r>
              <a:rPr lang="en-GB" altLang="en-US" sz="1000" dirty="0" err="1" smtClean="0"/>
              <a:t>Kuapa</a:t>
            </a:r>
            <a:r>
              <a:rPr lang="en-GB" altLang="en-US" sz="1000" dirty="0" smtClean="0"/>
              <a:t> </a:t>
            </a:r>
            <a:r>
              <a:rPr lang="en-GB" altLang="en-US" sz="1000" dirty="0" err="1" smtClean="0"/>
              <a:t>Kokoo</a:t>
            </a:r>
            <a:r>
              <a:rPr lang="en-GB" altLang="en-US" sz="1000" dirty="0" smtClean="0"/>
              <a:t> farmers sold 882 tonnes of cocoa beans to Divine Chocolate, with a sales value of approximately $2.7 million.</a:t>
            </a:r>
            <a:r>
              <a:rPr lang="en-GB" altLang="en-US" sz="1000" baseline="30000" dirty="0" smtClean="0"/>
              <a:t> 1</a:t>
            </a:r>
          </a:p>
          <a:p>
            <a:pPr marL="190500" indent="-190500">
              <a:lnSpc>
                <a:spcPct val="80000"/>
              </a:lnSpc>
              <a:defRPr/>
            </a:pPr>
            <a:endParaRPr lang="en-GB" altLang="en-US" sz="1000" dirty="0" smtClean="0"/>
          </a:p>
          <a:p>
            <a:pPr marL="190500" indent="-190500">
              <a:lnSpc>
                <a:spcPct val="80000"/>
              </a:lnSpc>
              <a:defRPr/>
            </a:pPr>
            <a:r>
              <a:rPr lang="en-GB" altLang="en-US" sz="1000" dirty="0" smtClean="0"/>
              <a:t>From these </a:t>
            </a:r>
            <a:r>
              <a:rPr lang="en-GB" altLang="en-US" sz="1000" dirty="0" err="1" smtClean="0"/>
              <a:t>Kuapa</a:t>
            </a:r>
            <a:r>
              <a:rPr lang="en-GB" altLang="en-US" sz="1000" dirty="0" smtClean="0"/>
              <a:t> </a:t>
            </a:r>
            <a:r>
              <a:rPr lang="en-GB" altLang="en-US" sz="1000" dirty="0" err="1" smtClean="0"/>
              <a:t>Kokoo</a:t>
            </a:r>
            <a:r>
              <a:rPr lang="en-GB" altLang="en-US" sz="1000" dirty="0" smtClean="0"/>
              <a:t> earned $176,000 in Fairtrade Premium, to be spent collectively by the co-operative on projects for their communities. </a:t>
            </a:r>
          </a:p>
          <a:p>
            <a:pPr marL="190500" indent="-190500">
              <a:lnSpc>
                <a:spcPct val="80000"/>
              </a:lnSpc>
              <a:defRPr/>
            </a:pPr>
            <a:endParaRPr lang="en-GB" altLang="en-US" sz="1000" dirty="0" smtClean="0"/>
          </a:p>
          <a:p>
            <a:pPr marL="190500" indent="-190500">
              <a:lnSpc>
                <a:spcPct val="80000"/>
              </a:lnSpc>
              <a:defRPr/>
            </a:pPr>
            <a:r>
              <a:rPr lang="en-GB" altLang="en-US" sz="1000" dirty="0" smtClean="0"/>
              <a:t>Note that Fairtrade sales and the Fairtrade Premium are always calculated and paid in US dollars, for all commodities.</a:t>
            </a:r>
          </a:p>
          <a:p>
            <a:pPr marL="190500" indent="-190500">
              <a:lnSpc>
                <a:spcPct val="80000"/>
              </a:lnSpc>
              <a:defRPr/>
            </a:pPr>
            <a:endParaRPr lang="en-GB" altLang="en-US" sz="1000" dirty="0" smtClean="0"/>
          </a:p>
          <a:p>
            <a:pPr marL="190500" indent="-190500">
              <a:lnSpc>
                <a:spcPct val="80000"/>
              </a:lnSpc>
              <a:defRPr/>
            </a:pPr>
            <a:r>
              <a:rPr lang="en-GB" altLang="en-US" sz="1000" dirty="0" smtClean="0"/>
              <a:t>In addition, Divine returns a percentage of its turnover (2% of wholesale sales) every year to </a:t>
            </a:r>
            <a:r>
              <a:rPr lang="en-GB" altLang="en-US" sz="1000" dirty="0" err="1" smtClean="0"/>
              <a:t>Kuapa</a:t>
            </a:r>
            <a:r>
              <a:rPr lang="en-GB" altLang="en-US" sz="1000" dirty="0" smtClean="0"/>
              <a:t> </a:t>
            </a:r>
            <a:r>
              <a:rPr lang="en-GB" altLang="en-US" sz="1000" dirty="0" err="1" smtClean="0"/>
              <a:t>Kokoo</a:t>
            </a:r>
            <a:r>
              <a:rPr lang="en-GB" altLang="en-US" sz="1000" dirty="0" smtClean="0"/>
              <a:t> for ‘producer support and development’, helping </a:t>
            </a:r>
            <a:r>
              <a:rPr lang="en-GB" altLang="en-US" sz="1000" dirty="0" err="1" smtClean="0"/>
              <a:t>Kuapa</a:t>
            </a:r>
            <a:r>
              <a:rPr lang="en-GB" altLang="en-US" sz="1000" dirty="0" smtClean="0"/>
              <a:t> </a:t>
            </a:r>
            <a:r>
              <a:rPr lang="en-GB" altLang="en-US" sz="1000" dirty="0" err="1" smtClean="0"/>
              <a:t>Kokoo</a:t>
            </a:r>
            <a:r>
              <a:rPr lang="en-GB" altLang="en-US" sz="1000" dirty="0" smtClean="0"/>
              <a:t> to develop as an effective cocoa buying business. In 2015/16 this amounted to £241,000.</a:t>
            </a:r>
          </a:p>
          <a:p>
            <a:pPr marL="190500" indent="-190500">
              <a:lnSpc>
                <a:spcPct val="80000"/>
              </a:lnSpc>
              <a:defRPr/>
            </a:pPr>
            <a:endParaRPr lang="en-GB" altLang="en-US" sz="1000" dirty="0" smtClean="0"/>
          </a:p>
          <a:p>
            <a:pPr marL="190500" indent="-190500">
              <a:lnSpc>
                <a:spcPct val="80000"/>
              </a:lnSpc>
              <a:defRPr/>
            </a:pPr>
            <a:r>
              <a:rPr lang="en-GB" altLang="en-US" sz="1000" dirty="0" smtClean="0"/>
              <a:t>Finally, shared profits. As part owners of Divine Chocolate, with 44% of the company’s shares, </a:t>
            </a:r>
            <a:r>
              <a:rPr lang="en-GB" altLang="en-US" sz="1000" dirty="0" err="1" smtClean="0"/>
              <a:t>Kuapa</a:t>
            </a:r>
            <a:r>
              <a:rPr lang="en-GB" altLang="en-US" sz="1000" dirty="0" smtClean="0"/>
              <a:t> </a:t>
            </a:r>
            <a:r>
              <a:rPr lang="en-GB" altLang="en-US" sz="1000" dirty="0" err="1" smtClean="0"/>
              <a:t>Kokoo</a:t>
            </a:r>
            <a:r>
              <a:rPr lang="en-GB" altLang="en-US" sz="1000" dirty="0" smtClean="0"/>
              <a:t> receive 44% of distributable profits when a share dividend payment in made. The first ever payment was made in 2007, when all 45,000 farmers in the co-operative received $1 each. In 2015/16, the share dividend to </a:t>
            </a:r>
            <a:r>
              <a:rPr lang="en-GB" altLang="en-US" sz="1000" dirty="0" err="1" smtClean="0"/>
              <a:t>Kuapa</a:t>
            </a:r>
            <a:r>
              <a:rPr lang="en-GB" altLang="en-US" sz="1000" dirty="0" smtClean="0"/>
              <a:t> </a:t>
            </a:r>
            <a:r>
              <a:rPr lang="en-GB" altLang="en-US" sz="1000" dirty="0" err="1" smtClean="0"/>
              <a:t>Kokoo</a:t>
            </a:r>
            <a:r>
              <a:rPr lang="en-GB" altLang="en-US" sz="1000" dirty="0" smtClean="0"/>
              <a:t> was £69,000. </a:t>
            </a:r>
          </a:p>
          <a:p>
            <a:pPr marL="190500" indent="-190500">
              <a:lnSpc>
                <a:spcPct val="80000"/>
              </a:lnSpc>
              <a:defRPr/>
            </a:pPr>
            <a:endParaRPr lang="en-GB" altLang="en-US" sz="1000" dirty="0" smtClean="0"/>
          </a:p>
          <a:p>
            <a:pPr marL="190500" indent="-190500">
              <a:lnSpc>
                <a:spcPct val="80000"/>
              </a:lnSpc>
              <a:defRPr/>
            </a:pPr>
            <a:r>
              <a:rPr lang="en-GB" altLang="en-US" sz="1000" dirty="0" smtClean="0"/>
              <a:t>Divine's farmer ownership model not only delivers the two income streams additional to Fairtrade – ‘producer support and development’, and ‘shared profits’ - but also delivers business knowledge and experience and a real voice in the chocolate industry.</a:t>
            </a:r>
          </a:p>
          <a:p>
            <a:pPr marL="190500" indent="-190500">
              <a:lnSpc>
                <a:spcPct val="80000"/>
              </a:lnSpc>
              <a:defRPr/>
            </a:pPr>
            <a:endParaRPr lang="en-GB" altLang="en-US" sz="1000" dirty="0" smtClean="0"/>
          </a:p>
          <a:p>
            <a:pPr marL="190500" indent="-190500">
              <a:lnSpc>
                <a:spcPct val="80000"/>
              </a:lnSpc>
              <a:defRPr/>
            </a:pPr>
            <a:r>
              <a:rPr lang="en-GB" altLang="en-US" sz="1000" dirty="0" smtClean="0"/>
              <a:t>The asset of co-owning Divine Chocolate has also helped </a:t>
            </a:r>
            <a:r>
              <a:rPr lang="en-GB" altLang="en-US" sz="1000" dirty="0" err="1" smtClean="0"/>
              <a:t>Kuapa</a:t>
            </a:r>
            <a:r>
              <a:rPr lang="en-GB" altLang="en-US" sz="1000" dirty="0" smtClean="0"/>
              <a:t> </a:t>
            </a:r>
            <a:r>
              <a:rPr lang="en-GB" altLang="en-US" sz="1000" dirty="0" err="1" smtClean="0"/>
              <a:t>Kokoo</a:t>
            </a:r>
            <a:r>
              <a:rPr lang="en-GB" altLang="en-US" sz="1000" dirty="0" smtClean="0"/>
              <a:t> by opening the door to additional finance. </a:t>
            </a:r>
            <a:r>
              <a:rPr lang="en-GB" altLang="en-US" sz="1000" dirty="0" err="1" smtClean="0"/>
              <a:t>Kuapa</a:t>
            </a:r>
            <a:r>
              <a:rPr lang="en-GB" altLang="en-US" sz="1000" dirty="0" smtClean="0"/>
              <a:t> </a:t>
            </a:r>
            <a:r>
              <a:rPr lang="en-GB" altLang="en-US" sz="1000" dirty="0" err="1" smtClean="0"/>
              <a:t>Kokoo</a:t>
            </a:r>
            <a:r>
              <a:rPr lang="en-GB" altLang="en-US" sz="1000" dirty="0" smtClean="0"/>
              <a:t> has to borrow a lot of money every year so that it can pay its members upfront for their cocoa, before it has been sold. As bank loan interest rates in Ghana are 25%-30%, this is very expensive. </a:t>
            </a:r>
            <a:r>
              <a:rPr lang="en-GB" altLang="en-US" sz="1000" dirty="0" err="1" smtClean="0"/>
              <a:t>Kuapa</a:t>
            </a:r>
            <a:r>
              <a:rPr lang="en-GB" altLang="en-US" sz="1000" dirty="0" smtClean="0"/>
              <a:t> have used their shares in Divine Chocolate as security to borrow hard currency at 5% interest, saving them in interest charges.</a:t>
            </a:r>
          </a:p>
          <a:p>
            <a:pPr marL="190500" indent="-190500">
              <a:lnSpc>
                <a:spcPct val="80000"/>
              </a:lnSpc>
              <a:defRPr/>
            </a:pPr>
            <a:endParaRPr lang="en-GB" altLang="en-US" sz="1000" dirty="0" smtClean="0"/>
          </a:p>
          <a:p>
            <a:pPr marL="190500" indent="-190500">
              <a:lnSpc>
                <a:spcPct val="80000"/>
              </a:lnSpc>
              <a:defRPr/>
            </a:pPr>
            <a:r>
              <a:rPr lang="en-GB" altLang="en-US" sz="1000" dirty="0" smtClean="0"/>
              <a:t>1. Source: The sales value is an approximate figure, derived by multiplying the volume of cocoa sold by </a:t>
            </a:r>
            <a:r>
              <a:rPr lang="en-GB" altLang="en-US" sz="1000" dirty="0" err="1" smtClean="0"/>
              <a:t>Kuapa</a:t>
            </a:r>
            <a:r>
              <a:rPr lang="en-GB" altLang="en-US" sz="1000" dirty="0" smtClean="0"/>
              <a:t> </a:t>
            </a:r>
            <a:r>
              <a:rPr lang="en-GB" altLang="en-US" sz="1000" dirty="0" err="1" smtClean="0"/>
              <a:t>Kokoo</a:t>
            </a:r>
            <a:r>
              <a:rPr lang="en-GB" altLang="en-US" sz="1000" dirty="0" smtClean="0"/>
              <a:t> to Divine by the average world market price for cocoa over this financial year, $3,159 per tonne.</a:t>
            </a:r>
          </a:p>
        </p:txBody>
      </p:sp>
      <p:sp>
        <p:nvSpPr>
          <p:cNvPr id="39940" name="Slide Number Placeholder 3"/>
          <p:cNvSpPr>
            <a:spLocks noGrp="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6125" indent="-287338" defTabSz="919163" eaLnBrk="0" hangingPunct="0">
              <a:spcBef>
                <a:spcPct val="30000"/>
              </a:spcBef>
              <a:defRPr sz="1200">
                <a:solidFill>
                  <a:schemeClr val="tx1"/>
                </a:solidFill>
                <a:latin typeface="Arial" pitchFamily="34" charset="0"/>
              </a:defRPr>
            </a:lvl2pPr>
            <a:lvl3pPr marL="1147763" indent="-228600" defTabSz="919163" eaLnBrk="0" hangingPunct="0">
              <a:spcBef>
                <a:spcPct val="30000"/>
              </a:spcBef>
              <a:defRPr sz="1200">
                <a:solidFill>
                  <a:schemeClr val="tx1"/>
                </a:solidFill>
                <a:latin typeface="Arial" pitchFamily="34" charset="0"/>
              </a:defRPr>
            </a:lvl3pPr>
            <a:lvl4pPr marL="1606550" indent="-228600" defTabSz="919163" eaLnBrk="0" hangingPunct="0">
              <a:spcBef>
                <a:spcPct val="30000"/>
              </a:spcBef>
              <a:defRPr sz="1200">
                <a:solidFill>
                  <a:schemeClr val="tx1"/>
                </a:solidFill>
                <a:latin typeface="Arial" pitchFamily="34" charset="0"/>
              </a:defRPr>
            </a:lvl4pPr>
            <a:lvl5pPr marL="2066925" indent="-230188" defTabSz="919163" eaLnBrk="0" hangingPunct="0">
              <a:spcBef>
                <a:spcPct val="30000"/>
              </a:spcBef>
              <a:defRPr sz="1200">
                <a:solidFill>
                  <a:schemeClr val="tx1"/>
                </a:solidFill>
                <a:latin typeface="Arial" pitchFamily="34" charset="0"/>
              </a:defRPr>
            </a:lvl5pPr>
            <a:lvl6pPr marL="2524125" indent="-230188" defTabSz="919163" eaLnBrk="0" fontAlgn="base" hangingPunct="0">
              <a:spcBef>
                <a:spcPct val="30000"/>
              </a:spcBef>
              <a:spcAft>
                <a:spcPct val="0"/>
              </a:spcAft>
              <a:defRPr sz="1200">
                <a:solidFill>
                  <a:schemeClr val="tx1"/>
                </a:solidFill>
                <a:latin typeface="Arial" pitchFamily="34" charset="0"/>
              </a:defRPr>
            </a:lvl6pPr>
            <a:lvl7pPr marL="2981325" indent="-230188" defTabSz="919163" eaLnBrk="0" fontAlgn="base" hangingPunct="0">
              <a:spcBef>
                <a:spcPct val="30000"/>
              </a:spcBef>
              <a:spcAft>
                <a:spcPct val="0"/>
              </a:spcAft>
              <a:defRPr sz="1200">
                <a:solidFill>
                  <a:schemeClr val="tx1"/>
                </a:solidFill>
                <a:latin typeface="Arial" pitchFamily="34" charset="0"/>
              </a:defRPr>
            </a:lvl7pPr>
            <a:lvl8pPr marL="3438525" indent="-230188" defTabSz="919163" eaLnBrk="0" fontAlgn="base" hangingPunct="0">
              <a:spcBef>
                <a:spcPct val="30000"/>
              </a:spcBef>
              <a:spcAft>
                <a:spcPct val="0"/>
              </a:spcAft>
              <a:defRPr sz="1200">
                <a:solidFill>
                  <a:schemeClr val="tx1"/>
                </a:solidFill>
                <a:latin typeface="Arial" pitchFamily="34" charset="0"/>
              </a:defRPr>
            </a:lvl8pPr>
            <a:lvl9pPr marL="3895725" indent="-230188"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C8B239F-0A17-4069-BE91-5CAF3450B336}" type="slidenum">
              <a:rPr lang="en-GB" altLang="en-US" smtClean="0"/>
              <a:pPr eaLnBrk="1" hangingPunct="1">
                <a:spcBef>
                  <a:spcPct val="0"/>
                </a:spcBef>
              </a:pPr>
              <a:t>12</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altLang="en-US" sz="1000" smtClean="0">
                <a:latin typeface="Arial" pitchFamily="34" charset="0"/>
              </a:rPr>
              <a:t>As a consequence of the success of the Kuapa Kokoo co-operative, the community directly benefits. This water well was funded from the Fairtrade Premium earned by Kuapa Kokoo from Fairtrade cocoa sales.</a:t>
            </a:r>
          </a:p>
          <a:p>
            <a:endParaRPr lang="en-US" altLang="en-US" sz="1000" smtClean="0">
              <a:latin typeface="Arial" pitchFamily="34" charset="0"/>
            </a:endParaRPr>
          </a:p>
          <a:p>
            <a:r>
              <a:rPr lang="en-US" altLang="en-US" sz="1000" smtClean="0">
                <a:latin typeface="Arial" pitchFamily="34" charset="0"/>
              </a:rPr>
              <a:t>A water well can have ripple effects beyond just having clean, readily available water in the community. Families experience the benefits of a reduction in water borne diseases. Because it is girls who usually go to fetch the water, the reduced walking time needed to fetch water means that girls have more time for education, which means they have better prospects and more power when they grow up.</a:t>
            </a:r>
          </a:p>
        </p:txBody>
      </p:sp>
      <p:sp>
        <p:nvSpPr>
          <p:cNvPr id="40964" name="Slide Number Placeholder 3"/>
          <p:cNvSpPr>
            <a:spLocks noGrp="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6125" indent="-287338" defTabSz="919163" eaLnBrk="0" hangingPunct="0">
              <a:spcBef>
                <a:spcPct val="30000"/>
              </a:spcBef>
              <a:defRPr sz="1200">
                <a:solidFill>
                  <a:schemeClr val="tx1"/>
                </a:solidFill>
                <a:latin typeface="Arial" pitchFamily="34" charset="0"/>
              </a:defRPr>
            </a:lvl2pPr>
            <a:lvl3pPr marL="1147763" indent="-228600" defTabSz="919163" eaLnBrk="0" hangingPunct="0">
              <a:spcBef>
                <a:spcPct val="30000"/>
              </a:spcBef>
              <a:defRPr sz="1200">
                <a:solidFill>
                  <a:schemeClr val="tx1"/>
                </a:solidFill>
                <a:latin typeface="Arial" pitchFamily="34" charset="0"/>
              </a:defRPr>
            </a:lvl3pPr>
            <a:lvl4pPr marL="1606550" indent="-228600" defTabSz="919163" eaLnBrk="0" hangingPunct="0">
              <a:spcBef>
                <a:spcPct val="30000"/>
              </a:spcBef>
              <a:defRPr sz="1200">
                <a:solidFill>
                  <a:schemeClr val="tx1"/>
                </a:solidFill>
                <a:latin typeface="Arial" pitchFamily="34" charset="0"/>
              </a:defRPr>
            </a:lvl4pPr>
            <a:lvl5pPr marL="2066925" indent="-230188" defTabSz="919163" eaLnBrk="0" hangingPunct="0">
              <a:spcBef>
                <a:spcPct val="30000"/>
              </a:spcBef>
              <a:defRPr sz="1200">
                <a:solidFill>
                  <a:schemeClr val="tx1"/>
                </a:solidFill>
                <a:latin typeface="Arial" pitchFamily="34" charset="0"/>
              </a:defRPr>
            </a:lvl5pPr>
            <a:lvl6pPr marL="2524125" indent="-230188" defTabSz="919163" eaLnBrk="0" fontAlgn="base" hangingPunct="0">
              <a:spcBef>
                <a:spcPct val="30000"/>
              </a:spcBef>
              <a:spcAft>
                <a:spcPct val="0"/>
              </a:spcAft>
              <a:defRPr sz="1200">
                <a:solidFill>
                  <a:schemeClr val="tx1"/>
                </a:solidFill>
                <a:latin typeface="Arial" pitchFamily="34" charset="0"/>
              </a:defRPr>
            </a:lvl6pPr>
            <a:lvl7pPr marL="2981325" indent="-230188" defTabSz="919163" eaLnBrk="0" fontAlgn="base" hangingPunct="0">
              <a:spcBef>
                <a:spcPct val="30000"/>
              </a:spcBef>
              <a:spcAft>
                <a:spcPct val="0"/>
              </a:spcAft>
              <a:defRPr sz="1200">
                <a:solidFill>
                  <a:schemeClr val="tx1"/>
                </a:solidFill>
                <a:latin typeface="Arial" pitchFamily="34" charset="0"/>
              </a:defRPr>
            </a:lvl7pPr>
            <a:lvl8pPr marL="3438525" indent="-230188" defTabSz="919163" eaLnBrk="0" fontAlgn="base" hangingPunct="0">
              <a:spcBef>
                <a:spcPct val="30000"/>
              </a:spcBef>
              <a:spcAft>
                <a:spcPct val="0"/>
              </a:spcAft>
              <a:defRPr sz="1200">
                <a:solidFill>
                  <a:schemeClr val="tx1"/>
                </a:solidFill>
                <a:latin typeface="Arial" pitchFamily="34" charset="0"/>
              </a:defRPr>
            </a:lvl8pPr>
            <a:lvl9pPr marL="3895725" indent="-230188"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6C614F2-3848-4737-A6F3-B3B86032F6E3}" type="slidenum">
              <a:rPr lang="en-GB" altLang="en-US" smtClean="0"/>
              <a:pPr eaLnBrk="1" hangingPunct="1">
                <a:spcBef>
                  <a:spcPct val="0"/>
                </a:spcBef>
              </a:pPr>
              <a:t>13</a:t>
            </a:fld>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US" altLang="en-US" sz="1000" dirty="0" smtClean="0">
                <a:latin typeface="Arial" pitchFamily="34" charset="0"/>
              </a:rPr>
              <a:t>The picture on the left is Great </a:t>
            </a:r>
            <a:r>
              <a:rPr lang="en-US" altLang="en-US" sz="1000" dirty="0" err="1" smtClean="0">
                <a:latin typeface="Arial" pitchFamily="34" charset="0"/>
              </a:rPr>
              <a:t>Fammis</a:t>
            </a:r>
            <a:r>
              <a:rPr lang="en-US" altLang="en-US" sz="1000" dirty="0" smtClean="0">
                <a:latin typeface="Arial" pitchFamily="34" charset="0"/>
              </a:rPr>
              <a:t> School which is attended by the children of the </a:t>
            </a:r>
            <a:r>
              <a:rPr lang="en-US" altLang="en-US" sz="1000" dirty="0" err="1" smtClean="0">
                <a:latin typeface="Arial" pitchFamily="34" charset="0"/>
              </a:rPr>
              <a:t>Kuapa</a:t>
            </a:r>
            <a:r>
              <a:rPr lang="en-US" altLang="en-US" sz="1000" dirty="0" smtClean="0">
                <a:latin typeface="Arial" pitchFamily="34" charset="0"/>
              </a:rPr>
              <a:t> </a:t>
            </a:r>
            <a:r>
              <a:rPr lang="en-US" altLang="en-US" sz="1000" dirty="0" err="1" smtClean="0">
                <a:latin typeface="Arial" pitchFamily="34" charset="0"/>
              </a:rPr>
              <a:t>Kokoo</a:t>
            </a:r>
            <a:r>
              <a:rPr lang="en-US" altLang="en-US" sz="1000" dirty="0" smtClean="0">
                <a:latin typeface="Arial" pitchFamily="34" charset="0"/>
              </a:rPr>
              <a:t> farmers. The school is named after the founder of </a:t>
            </a:r>
            <a:r>
              <a:rPr lang="en-US" altLang="en-US" sz="1000" dirty="0" err="1" smtClean="0">
                <a:latin typeface="Arial" pitchFamily="34" charset="0"/>
              </a:rPr>
              <a:t>Kuapa</a:t>
            </a:r>
            <a:r>
              <a:rPr lang="en-US" altLang="en-US" sz="1000" dirty="0" smtClean="0">
                <a:latin typeface="Arial" pitchFamily="34" charset="0"/>
              </a:rPr>
              <a:t> </a:t>
            </a:r>
            <a:r>
              <a:rPr lang="en-US" altLang="en-US" sz="1000" dirty="0" err="1" smtClean="0">
                <a:latin typeface="Arial" pitchFamily="34" charset="0"/>
              </a:rPr>
              <a:t>Kokoo</a:t>
            </a:r>
            <a:r>
              <a:rPr lang="en-US" altLang="en-US" sz="1000" dirty="0" smtClean="0">
                <a:latin typeface="Arial" pitchFamily="34" charset="0"/>
              </a:rPr>
              <a:t> and was built with money earned from the sale of Divine chocolate. </a:t>
            </a:r>
            <a:r>
              <a:rPr lang="en-US" altLang="en-US" sz="1000" dirty="0" err="1" smtClean="0">
                <a:latin typeface="Arial" pitchFamily="34" charset="0"/>
              </a:rPr>
              <a:t>Kuapa</a:t>
            </a:r>
            <a:r>
              <a:rPr lang="en-US" altLang="en-US" sz="1000" dirty="0" smtClean="0">
                <a:latin typeface="Arial" pitchFamily="34" charset="0"/>
              </a:rPr>
              <a:t> </a:t>
            </a:r>
            <a:r>
              <a:rPr lang="en-US" altLang="en-US" sz="1000" dirty="0" err="1" smtClean="0">
                <a:latin typeface="Arial" pitchFamily="34" charset="0"/>
              </a:rPr>
              <a:t>Kokoo</a:t>
            </a:r>
            <a:r>
              <a:rPr lang="en-US" altLang="en-US" sz="1000" dirty="0" smtClean="0">
                <a:latin typeface="Arial" pitchFamily="34" charset="0"/>
              </a:rPr>
              <a:t> have been involved in the development of 8 schools across Ghana. </a:t>
            </a:r>
          </a:p>
        </p:txBody>
      </p:sp>
      <p:sp>
        <p:nvSpPr>
          <p:cNvPr id="41988" name="Slide Number Placeholder 3"/>
          <p:cNvSpPr>
            <a:spLocks noGrp="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6125" indent="-287338" defTabSz="919163" eaLnBrk="0" hangingPunct="0">
              <a:spcBef>
                <a:spcPct val="30000"/>
              </a:spcBef>
              <a:defRPr sz="1200">
                <a:solidFill>
                  <a:schemeClr val="tx1"/>
                </a:solidFill>
                <a:latin typeface="Arial" pitchFamily="34" charset="0"/>
              </a:defRPr>
            </a:lvl2pPr>
            <a:lvl3pPr marL="1147763" indent="-228600" defTabSz="919163" eaLnBrk="0" hangingPunct="0">
              <a:spcBef>
                <a:spcPct val="30000"/>
              </a:spcBef>
              <a:defRPr sz="1200">
                <a:solidFill>
                  <a:schemeClr val="tx1"/>
                </a:solidFill>
                <a:latin typeface="Arial" pitchFamily="34" charset="0"/>
              </a:defRPr>
            </a:lvl3pPr>
            <a:lvl4pPr marL="1606550" indent="-228600" defTabSz="919163" eaLnBrk="0" hangingPunct="0">
              <a:spcBef>
                <a:spcPct val="30000"/>
              </a:spcBef>
              <a:defRPr sz="1200">
                <a:solidFill>
                  <a:schemeClr val="tx1"/>
                </a:solidFill>
                <a:latin typeface="Arial" pitchFamily="34" charset="0"/>
              </a:defRPr>
            </a:lvl4pPr>
            <a:lvl5pPr marL="2066925" indent="-230188" defTabSz="919163" eaLnBrk="0" hangingPunct="0">
              <a:spcBef>
                <a:spcPct val="30000"/>
              </a:spcBef>
              <a:defRPr sz="1200">
                <a:solidFill>
                  <a:schemeClr val="tx1"/>
                </a:solidFill>
                <a:latin typeface="Arial" pitchFamily="34" charset="0"/>
              </a:defRPr>
            </a:lvl5pPr>
            <a:lvl6pPr marL="2524125" indent="-230188" defTabSz="919163" eaLnBrk="0" fontAlgn="base" hangingPunct="0">
              <a:spcBef>
                <a:spcPct val="30000"/>
              </a:spcBef>
              <a:spcAft>
                <a:spcPct val="0"/>
              </a:spcAft>
              <a:defRPr sz="1200">
                <a:solidFill>
                  <a:schemeClr val="tx1"/>
                </a:solidFill>
                <a:latin typeface="Arial" pitchFamily="34" charset="0"/>
              </a:defRPr>
            </a:lvl6pPr>
            <a:lvl7pPr marL="2981325" indent="-230188" defTabSz="919163" eaLnBrk="0" fontAlgn="base" hangingPunct="0">
              <a:spcBef>
                <a:spcPct val="30000"/>
              </a:spcBef>
              <a:spcAft>
                <a:spcPct val="0"/>
              </a:spcAft>
              <a:defRPr sz="1200">
                <a:solidFill>
                  <a:schemeClr val="tx1"/>
                </a:solidFill>
                <a:latin typeface="Arial" pitchFamily="34" charset="0"/>
              </a:defRPr>
            </a:lvl7pPr>
            <a:lvl8pPr marL="3438525" indent="-230188" defTabSz="919163" eaLnBrk="0" fontAlgn="base" hangingPunct="0">
              <a:spcBef>
                <a:spcPct val="30000"/>
              </a:spcBef>
              <a:spcAft>
                <a:spcPct val="0"/>
              </a:spcAft>
              <a:defRPr sz="1200">
                <a:solidFill>
                  <a:schemeClr val="tx1"/>
                </a:solidFill>
                <a:latin typeface="Arial" pitchFamily="34" charset="0"/>
              </a:defRPr>
            </a:lvl8pPr>
            <a:lvl9pPr marL="3895725" indent="-230188"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61690A3-2AA9-4391-8013-A5675B3EB57C}" type="slidenum">
              <a:rPr lang="en-GB" altLang="en-US" smtClean="0"/>
              <a:pPr eaLnBrk="1" hangingPunct="1">
                <a:spcBef>
                  <a:spcPct val="0"/>
                </a:spcBef>
              </a:pPr>
              <a:t>14</a:t>
            </a:fld>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GB" altLang="en-US" sz="1000" dirty="0" smtClean="0">
                <a:latin typeface="Arial" pitchFamily="34" charset="0"/>
              </a:rPr>
              <a:t>Women also benefit. </a:t>
            </a:r>
            <a:r>
              <a:rPr lang="en-GB" altLang="en-US" sz="1000" dirty="0" err="1" smtClean="0">
                <a:latin typeface="Arial" pitchFamily="34" charset="0"/>
              </a:rPr>
              <a:t>Kuapa</a:t>
            </a:r>
            <a:r>
              <a:rPr lang="en-GB" altLang="en-US" sz="1000" dirty="0" smtClean="0">
                <a:latin typeface="Arial" pitchFamily="34" charset="0"/>
              </a:rPr>
              <a:t> </a:t>
            </a:r>
            <a:r>
              <a:rPr lang="en-GB" altLang="en-US" sz="1000" dirty="0" err="1" smtClean="0">
                <a:latin typeface="Arial" pitchFamily="34" charset="0"/>
              </a:rPr>
              <a:t>Kokoo</a:t>
            </a:r>
            <a:r>
              <a:rPr lang="en-GB" altLang="en-US" sz="1000" dirty="0" smtClean="0">
                <a:latin typeface="Arial" pitchFamily="34" charset="0"/>
              </a:rPr>
              <a:t> aims to encourage the active and effective participation of women in decision making throughout the organisation. </a:t>
            </a:r>
          </a:p>
          <a:p>
            <a:r>
              <a:rPr lang="en-GB" altLang="en-US" sz="1000" dirty="0" smtClean="0">
                <a:latin typeface="Arial" pitchFamily="34" charset="0"/>
              </a:rPr>
              <a:t>The </a:t>
            </a:r>
            <a:r>
              <a:rPr lang="en-GB" altLang="en-US" sz="1000" dirty="0" err="1" smtClean="0">
                <a:latin typeface="Arial" pitchFamily="34" charset="0"/>
              </a:rPr>
              <a:t>Kuapa</a:t>
            </a:r>
            <a:r>
              <a:rPr lang="en-GB" altLang="en-US" sz="1000" dirty="0" smtClean="0">
                <a:latin typeface="Arial" pitchFamily="34" charset="0"/>
              </a:rPr>
              <a:t> </a:t>
            </a:r>
            <a:r>
              <a:rPr lang="en-GB" altLang="en-US" sz="1000" dirty="0" err="1" smtClean="0">
                <a:latin typeface="Arial" pitchFamily="34" charset="0"/>
              </a:rPr>
              <a:t>Kokoo</a:t>
            </a:r>
            <a:r>
              <a:rPr lang="en-GB" altLang="en-US" sz="1000" dirty="0" smtClean="0">
                <a:latin typeface="Arial" pitchFamily="34" charset="0"/>
              </a:rPr>
              <a:t> constitution specifies that 3 out of 7 of the elected board members of local </a:t>
            </a:r>
            <a:r>
              <a:rPr lang="en-GB" altLang="en-US" sz="1000" dirty="0" err="1" smtClean="0">
                <a:latin typeface="Arial" pitchFamily="34" charset="0"/>
              </a:rPr>
              <a:t>Kuapa</a:t>
            </a:r>
            <a:r>
              <a:rPr lang="en-GB" altLang="en-US" sz="1000" dirty="0" smtClean="0">
                <a:latin typeface="Arial" pitchFamily="34" charset="0"/>
              </a:rPr>
              <a:t> village societies must be women. At the </a:t>
            </a:r>
            <a:r>
              <a:rPr lang="en-GB" altLang="en-US" sz="1000" dirty="0" err="1" smtClean="0">
                <a:latin typeface="Arial" pitchFamily="34" charset="0"/>
              </a:rPr>
              <a:t>Kuapa</a:t>
            </a:r>
            <a:r>
              <a:rPr lang="en-GB" altLang="en-US" sz="1000" dirty="0" smtClean="0">
                <a:latin typeface="Arial" pitchFamily="34" charset="0"/>
              </a:rPr>
              <a:t> </a:t>
            </a:r>
            <a:r>
              <a:rPr lang="en-GB" altLang="en-US" sz="1000" dirty="0" err="1" smtClean="0">
                <a:latin typeface="Arial" pitchFamily="34" charset="0"/>
              </a:rPr>
              <a:t>Kokoo</a:t>
            </a:r>
            <a:r>
              <a:rPr lang="en-GB" altLang="en-US" sz="1000" dirty="0" smtClean="0">
                <a:latin typeface="Arial" pitchFamily="34" charset="0"/>
              </a:rPr>
              <a:t> Annual General Meeting, every village sends one woman and one man to the meeting.</a:t>
            </a:r>
          </a:p>
          <a:p>
            <a:endParaRPr lang="en-GB" altLang="en-US" sz="1000" dirty="0" smtClean="0">
              <a:latin typeface="Arial" pitchFamily="34" charset="0"/>
            </a:endParaRPr>
          </a:p>
          <a:p>
            <a:r>
              <a:rPr lang="en-GB" altLang="en-US" sz="1000" dirty="0" smtClean="0">
                <a:latin typeface="Arial" pitchFamily="34" charset="0"/>
              </a:rPr>
              <a:t>Over time this has ensured women have more influence and make more contributions to the organisation. In </a:t>
            </a:r>
            <a:r>
              <a:rPr lang="en-GB" altLang="en-US" sz="1000" dirty="0" smtClean="0">
                <a:latin typeface="Arial" pitchFamily="34" charset="0"/>
              </a:rPr>
              <a:t>2014, </a:t>
            </a:r>
            <a:r>
              <a:rPr lang="en-GB" altLang="en-US" sz="1000" dirty="0" smtClean="0">
                <a:latin typeface="Arial" pitchFamily="34" charset="0"/>
              </a:rPr>
              <a:t>Fatima Ali was elected as the second female president of </a:t>
            </a:r>
            <a:r>
              <a:rPr lang="en-GB" altLang="en-US" sz="1000" dirty="0" err="1" smtClean="0">
                <a:latin typeface="Arial" pitchFamily="34" charset="0"/>
              </a:rPr>
              <a:t>Kuapa</a:t>
            </a:r>
            <a:r>
              <a:rPr lang="en-GB" altLang="en-US" sz="1000" dirty="0" smtClean="0">
                <a:latin typeface="Arial" pitchFamily="34" charset="0"/>
              </a:rPr>
              <a:t> </a:t>
            </a:r>
            <a:r>
              <a:rPr lang="en-GB" altLang="en-US" sz="1000" dirty="0" err="1" smtClean="0">
                <a:latin typeface="Arial" pitchFamily="34" charset="0"/>
              </a:rPr>
              <a:t>Kokoo</a:t>
            </a:r>
            <a:r>
              <a:rPr lang="en-GB" altLang="en-US" sz="1000" dirty="0" smtClean="0">
                <a:latin typeface="Arial" pitchFamily="34" charset="0"/>
              </a:rPr>
              <a:t>. This means she is leading </a:t>
            </a:r>
            <a:r>
              <a:rPr lang="en-US" altLang="en-US" sz="1000" dirty="0" smtClean="0">
                <a:latin typeface="Arial" pitchFamily="34" charset="0"/>
              </a:rPr>
              <a:t>a farmers’ cooperative in Africa with </a:t>
            </a:r>
            <a:r>
              <a:rPr lang="en-US" altLang="en-US" sz="1000" dirty="0" smtClean="0">
                <a:latin typeface="Arial" pitchFamily="34" charset="0"/>
              </a:rPr>
              <a:t>100,000 </a:t>
            </a:r>
            <a:r>
              <a:rPr lang="en-US" altLang="en-US" sz="1000" dirty="0" smtClean="0">
                <a:latin typeface="Arial" pitchFamily="34" charset="0"/>
              </a:rPr>
              <a:t>members in </a:t>
            </a:r>
            <a:r>
              <a:rPr lang="en-US" altLang="en-US" sz="1000" dirty="0" smtClean="0">
                <a:latin typeface="Arial" pitchFamily="34" charset="0"/>
              </a:rPr>
              <a:t>1,300 </a:t>
            </a:r>
            <a:r>
              <a:rPr lang="en-US" altLang="en-US" sz="1000" dirty="0" smtClean="0">
                <a:latin typeface="Arial" pitchFamily="34" charset="0"/>
              </a:rPr>
              <a:t>village societies, buying </a:t>
            </a:r>
            <a:r>
              <a:rPr lang="en-US" altLang="en-US" sz="1000" dirty="0" smtClean="0">
                <a:latin typeface="Arial" pitchFamily="34" charset="0"/>
              </a:rPr>
              <a:t>over 30,000 </a:t>
            </a:r>
            <a:r>
              <a:rPr lang="en-US" altLang="en-US" sz="1000" dirty="0" err="1" smtClean="0">
                <a:latin typeface="Arial" pitchFamily="34" charset="0"/>
              </a:rPr>
              <a:t>tonnes</a:t>
            </a:r>
            <a:r>
              <a:rPr lang="en-US" altLang="en-US" sz="1000" dirty="0" smtClean="0">
                <a:latin typeface="Arial" pitchFamily="34" charset="0"/>
              </a:rPr>
              <a:t> of cocoa and turning over just under $50 million a year. </a:t>
            </a:r>
          </a:p>
          <a:p>
            <a:endParaRPr lang="en-US" altLang="en-US" sz="1000" dirty="0" smtClean="0">
              <a:latin typeface="Arial" pitchFamily="34" charset="0"/>
            </a:endParaRPr>
          </a:p>
          <a:p>
            <a:r>
              <a:rPr lang="en-GB" altLang="en-US" sz="1000" dirty="0" smtClean="0">
                <a:latin typeface="Arial" pitchFamily="34" charset="0"/>
              </a:rPr>
              <a:t>As Christiana </a:t>
            </a:r>
            <a:r>
              <a:rPr lang="en-GB" altLang="en-US" sz="1000" dirty="0" err="1" smtClean="0">
                <a:latin typeface="Arial" pitchFamily="34" charset="0"/>
              </a:rPr>
              <a:t>Ohene</a:t>
            </a:r>
            <a:r>
              <a:rPr lang="en-GB" altLang="en-US" sz="1000" dirty="0" smtClean="0">
                <a:latin typeface="Arial" pitchFamily="34" charset="0"/>
              </a:rPr>
              <a:t> </a:t>
            </a:r>
            <a:r>
              <a:rPr lang="en-GB" altLang="en-US" sz="1000" dirty="0" err="1" smtClean="0">
                <a:latin typeface="Arial" pitchFamily="34" charset="0"/>
              </a:rPr>
              <a:t>Agyare</a:t>
            </a:r>
            <a:r>
              <a:rPr lang="en-GB" altLang="en-US" sz="1000" dirty="0" smtClean="0">
                <a:latin typeface="Arial" pitchFamily="34" charset="0"/>
              </a:rPr>
              <a:t>, the former president, said: “</a:t>
            </a:r>
            <a:r>
              <a:rPr lang="en-US" altLang="en-US" sz="1000" dirty="0" smtClean="0">
                <a:latin typeface="Arial" pitchFamily="34" charset="0"/>
              </a:rPr>
              <a:t>Being a member of </a:t>
            </a:r>
            <a:r>
              <a:rPr lang="en-US" altLang="en-US" sz="1000" dirty="0" err="1" smtClean="0">
                <a:latin typeface="Arial" pitchFamily="34" charset="0"/>
              </a:rPr>
              <a:t>Kuapa</a:t>
            </a:r>
            <a:r>
              <a:rPr lang="en-US" altLang="en-US" sz="1000" dirty="0" smtClean="0">
                <a:latin typeface="Arial" pitchFamily="34" charset="0"/>
              </a:rPr>
              <a:t> </a:t>
            </a:r>
            <a:r>
              <a:rPr lang="en-US" altLang="en-US" sz="1000" dirty="0" err="1" smtClean="0">
                <a:latin typeface="Arial" pitchFamily="34" charset="0"/>
              </a:rPr>
              <a:t>Kokoo</a:t>
            </a:r>
            <a:r>
              <a:rPr lang="en-US" altLang="en-US" sz="1000" dirty="0" smtClean="0">
                <a:latin typeface="Arial" pitchFamily="34" charset="0"/>
              </a:rPr>
              <a:t> has taught me that whatever a man can do, a woman can also do and even better.</a:t>
            </a:r>
            <a:r>
              <a:rPr lang="en-GB" altLang="en-US" sz="1000" dirty="0" smtClean="0">
                <a:latin typeface="Arial" pitchFamily="34" charset="0"/>
              </a:rPr>
              <a:t>”</a:t>
            </a:r>
          </a:p>
          <a:p>
            <a:endParaRPr lang="en-GB" altLang="en-US" sz="1000" dirty="0" smtClean="0">
              <a:latin typeface="Arial" pitchFamily="34" charset="0"/>
            </a:endParaRPr>
          </a:p>
          <a:p>
            <a:r>
              <a:rPr lang="en-GB" altLang="en-US" sz="1000" dirty="0" smtClean="0">
                <a:latin typeface="Arial" pitchFamily="34" charset="0"/>
              </a:rPr>
              <a:t>In addition, the co-operative has encouraged education about nutrition, child care, health and credit facilities and supported other income generating activities for women to supplement their incomes and to make them less dependent on the men as well as provide money for the family during the off season whilst the cocoa is growing. </a:t>
            </a:r>
          </a:p>
        </p:txBody>
      </p:sp>
      <p:sp>
        <p:nvSpPr>
          <p:cNvPr id="43012" name="Slide Number Placeholder 3"/>
          <p:cNvSpPr>
            <a:spLocks noGrp="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6125" indent="-287338" defTabSz="919163" eaLnBrk="0" hangingPunct="0">
              <a:spcBef>
                <a:spcPct val="30000"/>
              </a:spcBef>
              <a:defRPr sz="1200">
                <a:solidFill>
                  <a:schemeClr val="tx1"/>
                </a:solidFill>
                <a:latin typeface="Arial" pitchFamily="34" charset="0"/>
              </a:defRPr>
            </a:lvl2pPr>
            <a:lvl3pPr marL="1147763" indent="-228600" defTabSz="919163" eaLnBrk="0" hangingPunct="0">
              <a:spcBef>
                <a:spcPct val="30000"/>
              </a:spcBef>
              <a:defRPr sz="1200">
                <a:solidFill>
                  <a:schemeClr val="tx1"/>
                </a:solidFill>
                <a:latin typeface="Arial" pitchFamily="34" charset="0"/>
              </a:defRPr>
            </a:lvl3pPr>
            <a:lvl4pPr marL="1606550" indent="-228600" defTabSz="919163" eaLnBrk="0" hangingPunct="0">
              <a:spcBef>
                <a:spcPct val="30000"/>
              </a:spcBef>
              <a:defRPr sz="1200">
                <a:solidFill>
                  <a:schemeClr val="tx1"/>
                </a:solidFill>
                <a:latin typeface="Arial" pitchFamily="34" charset="0"/>
              </a:defRPr>
            </a:lvl4pPr>
            <a:lvl5pPr marL="2066925" indent="-230188" defTabSz="919163" eaLnBrk="0" hangingPunct="0">
              <a:spcBef>
                <a:spcPct val="30000"/>
              </a:spcBef>
              <a:defRPr sz="1200">
                <a:solidFill>
                  <a:schemeClr val="tx1"/>
                </a:solidFill>
                <a:latin typeface="Arial" pitchFamily="34" charset="0"/>
              </a:defRPr>
            </a:lvl5pPr>
            <a:lvl6pPr marL="2524125" indent="-230188" defTabSz="919163" eaLnBrk="0" fontAlgn="base" hangingPunct="0">
              <a:spcBef>
                <a:spcPct val="30000"/>
              </a:spcBef>
              <a:spcAft>
                <a:spcPct val="0"/>
              </a:spcAft>
              <a:defRPr sz="1200">
                <a:solidFill>
                  <a:schemeClr val="tx1"/>
                </a:solidFill>
                <a:latin typeface="Arial" pitchFamily="34" charset="0"/>
              </a:defRPr>
            </a:lvl6pPr>
            <a:lvl7pPr marL="2981325" indent="-230188" defTabSz="919163" eaLnBrk="0" fontAlgn="base" hangingPunct="0">
              <a:spcBef>
                <a:spcPct val="30000"/>
              </a:spcBef>
              <a:spcAft>
                <a:spcPct val="0"/>
              </a:spcAft>
              <a:defRPr sz="1200">
                <a:solidFill>
                  <a:schemeClr val="tx1"/>
                </a:solidFill>
                <a:latin typeface="Arial" pitchFamily="34" charset="0"/>
              </a:defRPr>
            </a:lvl7pPr>
            <a:lvl8pPr marL="3438525" indent="-230188" defTabSz="919163" eaLnBrk="0" fontAlgn="base" hangingPunct="0">
              <a:spcBef>
                <a:spcPct val="30000"/>
              </a:spcBef>
              <a:spcAft>
                <a:spcPct val="0"/>
              </a:spcAft>
              <a:defRPr sz="1200">
                <a:solidFill>
                  <a:schemeClr val="tx1"/>
                </a:solidFill>
                <a:latin typeface="Arial" pitchFamily="34" charset="0"/>
              </a:defRPr>
            </a:lvl8pPr>
            <a:lvl9pPr marL="3895725" indent="-230188"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2B338D9-E14D-4159-A194-D49CAD13DAE3}" type="slidenum">
              <a:rPr lang="en-GB" altLang="en-US" smtClean="0"/>
              <a:pPr eaLnBrk="1" hangingPunct="1">
                <a:spcBef>
                  <a:spcPct val="0"/>
                </a:spcBef>
              </a:pPr>
              <a:t>15</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en-US" altLang="en-US" sz="1000" dirty="0" smtClean="0">
                <a:latin typeface="Arial" pitchFamily="34" charset="0"/>
              </a:rPr>
              <a:t>One of the main ways in which Divine is different from other companies, and even other social enterprises, is that the farmers are part owners of the company. The </a:t>
            </a:r>
            <a:r>
              <a:rPr lang="en-US" altLang="en-US" sz="1000" dirty="0" err="1" smtClean="0">
                <a:latin typeface="Arial" pitchFamily="34" charset="0"/>
              </a:rPr>
              <a:t>Kuapa</a:t>
            </a:r>
            <a:r>
              <a:rPr lang="en-US" altLang="en-US" sz="1000" dirty="0" smtClean="0">
                <a:latin typeface="Arial" pitchFamily="34" charset="0"/>
              </a:rPr>
              <a:t> </a:t>
            </a:r>
            <a:r>
              <a:rPr lang="en-US" altLang="en-US" sz="1000" dirty="0" err="1" smtClean="0">
                <a:latin typeface="Arial" pitchFamily="34" charset="0"/>
              </a:rPr>
              <a:t>Kokoo</a:t>
            </a:r>
            <a:r>
              <a:rPr lang="en-US" altLang="en-US" sz="1000" dirty="0" smtClean="0">
                <a:latin typeface="Arial" pitchFamily="34" charset="0"/>
              </a:rPr>
              <a:t> cooperative owns 44% of the shares of the company.</a:t>
            </a:r>
          </a:p>
          <a:p>
            <a:endParaRPr lang="en-US" altLang="en-US" sz="1000" dirty="0" smtClean="0">
              <a:latin typeface="Arial" pitchFamily="34" charset="0"/>
            </a:endParaRPr>
          </a:p>
          <a:p>
            <a:r>
              <a:rPr lang="en-US" altLang="en-US" sz="1000" dirty="0" smtClean="0">
                <a:latin typeface="Arial" pitchFamily="34" charset="0"/>
              </a:rPr>
              <a:t>This provides benefits for the farmers in many ways; some are tangible while others are less so. </a:t>
            </a:r>
          </a:p>
          <a:p>
            <a:endParaRPr lang="en-US" altLang="en-US" sz="1000" dirty="0" smtClean="0">
              <a:latin typeface="Arial" pitchFamily="34" charset="0"/>
            </a:endParaRPr>
          </a:p>
          <a:p>
            <a:r>
              <a:rPr lang="en-US" altLang="en-US" sz="1000" dirty="0" smtClean="0">
                <a:latin typeface="Arial" pitchFamily="34" charset="0"/>
              </a:rPr>
              <a:t>Among the tangible benefits is the way that ownership in Divine Chocolate allows them to move higher up the value chain, to use the industry jargon. This means they get a greater share of the money generated from chocolate production and sales than they would ever get from just selling the cocoa beans.</a:t>
            </a:r>
          </a:p>
          <a:p>
            <a:endParaRPr lang="en-US" altLang="en-US" sz="1000" dirty="0" smtClean="0">
              <a:latin typeface="Arial" pitchFamily="34" charset="0"/>
            </a:endParaRPr>
          </a:p>
          <a:p>
            <a:r>
              <a:rPr lang="en-US" altLang="en-US" sz="1000" dirty="0" smtClean="0">
                <a:latin typeface="Arial" pitchFamily="34" charset="0"/>
              </a:rPr>
              <a:t>It also allows them to contribute to decisions made about Divine and, in the process, learn more about  the chocolate market.</a:t>
            </a:r>
          </a:p>
          <a:p>
            <a:endParaRPr lang="en-US" altLang="en-US" sz="1000" dirty="0" smtClean="0">
              <a:latin typeface="Arial" pitchFamily="34" charset="0"/>
            </a:endParaRPr>
          </a:p>
          <a:p>
            <a:r>
              <a:rPr lang="en-US" altLang="en-US" sz="1000" dirty="0" smtClean="0">
                <a:latin typeface="Arial" pitchFamily="34" charset="0"/>
              </a:rPr>
              <a:t>As </a:t>
            </a:r>
            <a:r>
              <a:rPr lang="en-US" altLang="en-US" sz="1000" dirty="0" err="1" smtClean="0">
                <a:latin typeface="Arial" pitchFamily="34" charset="0"/>
              </a:rPr>
              <a:t>Kuapa</a:t>
            </a:r>
            <a:r>
              <a:rPr lang="en-US" altLang="en-US" sz="1000" dirty="0" smtClean="0">
                <a:latin typeface="Arial" pitchFamily="34" charset="0"/>
              </a:rPr>
              <a:t> </a:t>
            </a:r>
            <a:r>
              <a:rPr lang="en-US" altLang="en-US" sz="1000" dirty="0" err="1" smtClean="0">
                <a:latin typeface="Arial" pitchFamily="34" charset="0"/>
              </a:rPr>
              <a:t>Kokoo</a:t>
            </a:r>
            <a:r>
              <a:rPr lang="en-US" altLang="en-US" sz="1000" dirty="0" smtClean="0">
                <a:latin typeface="Arial" pitchFamily="34" charset="0"/>
              </a:rPr>
              <a:t> earns ‘hard’ currency (i.e. dollars and pounds) they now have access to other sources of funds (i.e. capital) which allows them to expand and invest. Most smallholder farmers in countries such as Ghana own almost nothing and only earn money in their local currency and this means they have almost no access to capital.</a:t>
            </a:r>
          </a:p>
          <a:p>
            <a:endParaRPr lang="en-US" altLang="en-US" sz="1000" dirty="0" smtClean="0">
              <a:latin typeface="Arial" pitchFamily="34" charset="0"/>
            </a:endParaRPr>
          </a:p>
          <a:p>
            <a:r>
              <a:rPr lang="en-GB" altLang="en-US" sz="1000" dirty="0" smtClean="0">
                <a:latin typeface="Arial" pitchFamily="34" charset="0"/>
              </a:rPr>
              <a:t>Aside from the tangible benefits of co-ownership, the farmers have been empowered and have grown in pride and reputation. </a:t>
            </a:r>
            <a:endParaRPr lang="en-US" altLang="en-US" sz="1000" dirty="0" smtClean="0">
              <a:latin typeface="Arial" pitchFamily="34" charset="0"/>
            </a:endParaRPr>
          </a:p>
        </p:txBody>
      </p:sp>
      <p:sp>
        <p:nvSpPr>
          <p:cNvPr id="44036" name="Slide Number Placeholder 3"/>
          <p:cNvSpPr>
            <a:spLocks noGrp="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6125" indent="-287338" defTabSz="919163" eaLnBrk="0" hangingPunct="0">
              <a:spcBef>
                <a:spcPct val="30000"/>
              </a:spcBef>
              <a:defRPr sz="1200">
                <a:solidFill>
                  <a:schemeClr val="tx1"/>
                </a:solidFill>
                <a:latin typeface="Arial" pitchFamily="34" charset="0"/>
              </a:defRPr>
            </a:lvl2pPr>
            <a:lvl3pPr marL="1147763" indent="-228600" defTabSz="919163" eaLnBrk="0" hangingPunct="0">
              <a:spcBef>
                <a:spcPct val="30000"/>
              </a:spcBef>
              <a:defRPr sz="1200">
                <a:solidFill>
                  <a:schemeClr val="tx1"/>
                </a:solidFill>
                <a:latin typeface="Arial" pitchFamily="34" charset="0"/>
              </a:defRPr>
            </a:lvl3pPr>
            <a:lvl4pPr marL="1606550" indent="-228600" defTabSz="919163" eaLnBrk="0" hangingPunct="0">
              <a:spcBef>
                <a:spcPct val="30000"/>
              </a:spcBef>
              <a:defRPr sz="1200">
                <a:solidFill>
                  <a:schemeClr val="tx1"/>
                </a:solidFill>
                <a:latin typeface="Arial" pitchFamily="34" charset="0"/>
              </a:defRPr>
            </a:lvl4pPr>
            <a:lvl5pPr marL="2066925" indent="-230188" defTabSz="919163" eaLnBrk="0" hangingPunct="0">
              <a:spcBef>
                <a:spcPct val="30000"/>
              </a:spcBef>
              <a:defRPr sz="1200">
                <a:solidFill>
                  <a:schemeClr val="tx1"/>
                </a:solidFill>
                <a:latin typeface="Arial" pitchFamily="34" charset="0"/>
              </a:defRPr>
            </a:lvl5pPr>
            <a:lvl6pPr marL="2524125" indent="-230188" defTabSz="919163" eaLnBrk="0" fontAlgn="base" hangingPunct="0">
              <a:spcBef>
                <a:spcPct val="30000"/>
              </a:spcBef>
              <a:spcAft>
                <a:spcPct val="0"/>
              </a:spcAft>
              <a:defRPr sz="1200">
                <a:solidFill>
                  <a:schemeClr val="tx1"/>
                </a:solidFill>
                <a:latin typeface="Arial" pitchFamily="34" charset="0"/>
              </a:defRPr>
            </a:lvl6pPr>
            <a:lvl7pPr marL="2981325" indent="-230188" defTabSz="919163" eaLnBrk="0" fontAlgn="base" hangingPunct="0">
              <a:spcBef>
                <a:spcPct val="30000"/>
              </a:spcBef>
              <a:spcAft>
                <a:spcPct val="0"/>
              </a:spcAft>
              <a:defRPr sz="1200">
                <a:solidFill>
                  <a:schemeClr val="tx1"/>
                </a:solidFill>
                <a:latin typeface="Arial" pitchFamily="34" charset="0"/>
              </a:defRPr>
            </a:lvl7pPr>
            <a:lvl8pPr marL="3438525" indent="-230188" defTabSz="919163" eaLnBrk="0" fontAlgn="base" hangingPunct="0">
              <a:spcBef>
                <a:spcPct val="30000"/>
              </a:spcBef>
              <a:spcAft>
                <a:spcPct val="0"/>
              </a:spcAft>
              <a:defRPr sz="1200">
                <a:solidFill>
                  <a:schemeClr val="tx1"/>
                </a:solidFill>
                <a:latin typeface="Arial" pitchFamily="34" charset="0"/>
              </a:defRPr>
            </a:lvl8pPr>
            <a:lvl9pPr marL="3895725" indent="-230188"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829B19D-AA7F-4BC1-8124-E133B95316B6}" type="slidenum">
              <a:rPr lang="en-GB" altLang="en-US" smtClean="0"/>
              <a:pPr eaLnBrk="1" hangingPunct="1">
                <a:spcBef>
                  <a:spcPct val="0"/>
                </a:spcBef>
              </a:pPr>
              <a:t>16</a:t>
            </a:fld>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GB" altLang="en-US" sz="1000" smtClean="0">
                <a:latin typeface="Arial" pitchFamily="34" charset="0"/>
              </a:rPr>
              <a:t>When Divine Chocolate was launched in 1998, no one thought it would be possible to start a social enterprise like this in the highly competitive UK chocolate market. But Divine has shown that it is possible for smallholder farmers from Africa to co-own a successful company in one of the most competitive and mature markets in the world. </a:t>
            </a:r>
          </a:p>
          <a:p>
            <a:endParaRPr lang="en-GB" altLang="en-US" sz="1000" smtClean="0">
              <a:latin typeface="Arial" pitchFamily="34" charset="0"/>
            </a:endParaRPr>
          </a:p>
          <a:p>
            <a:r>
              <a:rPr lang="en-GB" altLang="en-US" sz="1000" smtClean="0">
                <a:latin typeface="Arial" pitchFamily="34" charset="0"/>
              </a:rPr>
              <a:t>It’s taken partnership, a lot of passion, and even more persistence, but Divine Chocolate is now a multi-million pound company with cocoa farmers sharing the profits. </a:t>
            </a:r>
            <a:endParaRPr lang="en-US" altLang="en-US" sz="1000" smtClean="0">
              <a:latin typeface="Arial" pitchFamily="34" charset="0"/>
            </a:endParaRPr>
          </a:p>
        </p:txBody>
      </p:sp>
      <p:sp>
        <p:nvSpPr>
          <p:cNvPr id="45060" name="Slide Number Placeholder 3"/>
          <p:cNvSpPr>
            <a:spLocks noGrp="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6125" indent="-287338" defTabSz="919163" eaLnBrk="0" hangingPunct="0">
              <a:spcBef>
                <a:spcPct val="30000"/>
              </a:spcBef>
              <a:defRPr sz="1200">
                <a:solidFill>
                  <a:schemeClr val="tx1"/>
                </a:solidFill>
                <a:latin typeface="Arial" pitchFamily="34" charset="0"/>
              </a:defRPr>
            </a:lvl2pPr>
            <a:lvl3pPr marL="1147763" indent="-228600" defTabSz="919163" eaLnBrk="0" hangingPunct="0">
              <a:spcBef>
                <a:spcPct val="30000"/>
              </a:spcBef>
              <a:defRPr sz="1200">
                <a:solidFill>
                  <a:schemeClr val="tx1"/>
                </a:solidFill>
                <a:latin typeface="Arial" pitchFamily="34" charset="0"/>
              </a:defRPr>
            </a:lvl3pPr>
            <a:lvl4pPr marL="1606550" indent="-228600" defTabSz="919163" eaLnBrk="0" hangingPunct="0">
              <a:spcBef>
                <a:spcPct val="30000"/>
              </a:spcBef>
              <a:defRPr sz="1200">
                <a:solidFill>
                  <a:schemeClr val="tx1"/>
                </a:solidFill>
                <a:latin typeface="Arial" pitchFamily="34" charset="0"/>
              </a:defRPr>
            </a:lvl4pPr>
            <a:lvl5pPr marL="2066925" indent="-230188" defTabSz="919163" eaLnBrk="0" hangingPunct="0">
              <a:spcBef>
                <a:spcPct val="30000"/>
              </a:spcBef>
              <a:defRPr sz="1200">
                <a:solidFill>
                  <a:schemeClr val="tx1"/>
                </a:solidFill>
                <a:latin typeface="Arial" pitchFamily="34" charset="0"/>
              </a:defRPr>
            </a:lvl5pPr>
            <a:lvl6pPr marL="2524125" indent="-230188" defTabSz="919163" eaLnBrk="0" fontAlgn="base" hangingPunct="0">
              <a:spcBef>
                <a:spcPct val="30000"/>
              </a:spcBef>
              <a:spcAft>
                <a:spcPct val="0"/>
              </a:spcAft>
              <a:defRPr sz="1200">
                <a:solidFill>
                  <a:schemeClr val="tx1"/>
                </a:solidFill>
                <a:latin typeface="Arial" pitchFamily="34" charset="0"/>
              </a:defRPr>
            </a:lvl6pPr>
            <a:lvl7pPr marL="2981325" indent="-230188" defTabSz="919163" eaLnBrk="0" fontAlgn="base" hangingPunct="0">
              <a:spcBef>
                <a:spcPct val="30000"/>
              </a:spcBef>
              <a:spcAft>
                <a:spcPct val="0"/>
              </a:spcAft>
              <a:defRPr sz="1200">
                <a:solidFill>
                  <a:schemeClr val="tx1"/>
                </a:solidFill>
                <a:latin typeface="Arial" pitchFamily="34" charset="0"/>
              </a:defRPr>
            </a:lvl7pPr>
            <a:lvl8pPr marL="3438525" indent="-230188" defTabSz="919163" eaLnBrk="0" fontAlgn="base" hangingPunct="0">
              <a:spcBef>
                <a:spcPct val="30000"/>
              </a:spcBef>
              <a:spcAft>
                <a:spcPct val="0"/>
              </a:spcAft>
              <a:defRPr sz="1200">
                <a:solidFill>
                  <a:schemeClr val="tx1"/>
                </a:solidFill>
                <a:latin typeface="Arial" pitchFamily="34" charset="0"/>
              </a:defRPr>
            </a:lvl8pPr>
            <a:lvl9pPr marL="3895725" indent="-230188"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F8EF934-3FB9-48C2-B817-AFE119720182}" type="slidenum">
              <a:rPr lang="en-GB" altLang="en-US" smtClean="0"/>
              <a:pPr eaLnBrk="1" hangingPunct="1">
                <a:spcBef>
                  <a:spcPct val="0"/>
                </a:spcBef>
              </a:pPr>
              <a:t>17</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GB" altLang="en-US" sz="1000" smtClean="0">
                <a:latin typeface="Arial" pitchFamily="34" charset="0"/>
              </a:rPr>
              <a:t>So what is Divine Chocolate’s social mission?</a:t>
            </a:r>
          </a:p>
          <a:p>
            <a:endParaRPr lang="en-GB" altLang="en-US" sz="1000" smtClean="0">
              <a:latin typeface="Arial" pitchFamily="34" charset="0"/>
            </a:endParaRPr>
          </a:p>
          <a:p>
            <a:r>
              <a:rPr lang="en-GB" altLang="en-US" smtClean="0">
                <a:latin typeface="Arial" pitchFamily="34" charset="0"/>
              </a:rPr>
              <a:t>“To grow a successful, global, farmer-owned chocolate company, using the amazing power of chocolate to delight and engage, and bring people together to create dignified trading relations, thereby empowering producers and consumers.”</a:t>
            </a:r>
            <a:endParaRPr lang="en-GB" altLang="en-US" sz="1000" smtClean="0">
              <a:latin typeface="Arial" pitchFamily="34" charset="0"/>
            </a:endParaRPr>
          </a:p>
        </p:txBody>
      </p:sp>
      <p:sp>
        <p:nvSpPr>
          <p:cNvPr id="29700" name="Slide Number Placeholder 3"/>
          <p:cNvSpPr>
            <a:spLocks noGrp="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6125" indent="-287338" defTabSz="919163" eaLnBrk="0" hangingPunct="0">
              <a:spcBef>
                <a:spcPct val="30000"/>
              </a:spcBef>
              <a:defRPr sz="1200">
                <a:solidFill>
                  <a:schemeClr val="tx1"/>
                </a:solidFill>
                <a:latin typeface="Arial" pitchFamily="34" charset="0"/>
              </a:defRPr>
            </a:lvl2pPr>
            <a:lvl3pPr marL="1147763" indent="-228600" defTabSz="919163" eaLnBrk="0" hangingPunct="0">
              <a:spcBef>
                <a:spcPct val="30000"/>
              </a:spcBef>
              <a:defRPr sz="1200">
                <a:solidFill>
                  <a:schemeClr val="tx1"/>
                </a:solidFill>
                <a:latin typeface="Arial" pitchFamily="34" charset="0"/>
              </a:defRPr>
            </a:lvl3pPr>
            <a:lvl4pPr marL="1606550" indent="-228600" defTabSz="919163" eaLnBrk="0" hangingPunct="0">
              <a:spcBef>
                <a:spcPct val="30000"/>
              </a:spcBef>
              <a:defRPr sz="1200">
                <a:solidFill>
                  <a:schemeClr val="tx1"/>
                </a:solidFill>
                <a:latin typeface="Arial" pitchFamily="34" charset="0"/>
              </a:defRPr>
            </a:lvl4pPr>
            <a:lvl5pPr marL="2066925" indent="-230188" defTabSz="919163" eaLnBrk="0" hangingPunct="0">
              <a:spcBef>
                <a:spcPct val="30000"/>
              </a:spcBef>
              <a:defRPr sz="1200">
                <a:solidFill>
                  <a:schemeClr val="tx1"/>
                </a:solidFill>
                <a:latin typeface="Arial" pitchFamily="34" charset="0"/>
              </a:defRPr>
            </a:lvl5pPr>
            <a:lvl6pPr marL="2524125" indent="-230188" defTabSz="919163" eaLnBrk="0" fontAlgn="base" hangingPunct="0">
              <a:spcBef>
                <a:spcPct val="30000"/>
              </a:spcBef>
              <a:spcAft>
                <a:spcPct val="0"/>
              </a:spcAft>
              <a:defRPr sz="1200">
                <a:solidFill>
                  <a:schemeClr val="tx1"/>
                </a:solidFill>
                <a:latin typeface="Arial" pitchFamily="34" charset="0"/>
              </a:defRPr>
            </a:lvl6pPr>
            <a:lvl7pPr marL="2981325" indent="-230188" defTabSz="919163" eaLnBrk="0" fontAlgn="base" hangingPunct="0">
              <a:spcBef>
                <a:spcPct val="30000"/>
              </a:spcBef>
              <a:spcAft>
                <a:spcPct val="0"/>
              </a:spcAft>
              <a:defRPr sz="1200">
                <a:solidFill>
                  <a:schemeClr val="tx1"/>
                </a:solidFill>
                <a:latin typeface="Arial" pitchFamily="34" charset="0"/>
              </a:defRPr>
            </a:lvl7pPr>
            <a:lvl8pPr marL="3438525" indent="-230188" defTabSz="919163" eaLnBrk="0" fontAlgn="base" hangingPunct="0">
              <a:spcBef>
                <a:spcPct val="30000"/>
              </a:spcBef>
              <a:spcAft>
                <a:spcPct val="0"/>
              </a:spcAft>
              <a:defRPr sz="1200">
                <a:solidFill>
                  <a:schemeClr val="tx1"/>
                </a:solidFill>
                <a:latin typeface="Arial" pitchFamily="34" charset="0"/>
              </a:defRPr>
            </a:lvl8pPr>
            <a:lvl9pPr marL="3895725" indent="-230188"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7A7925F-93E1-48DE-9EB9-DE5F1AB8801F}" type="slidenum">
              <a:rPr lang="en-GB" altLang="en-US" smtClean="0"/>
              <a:pPr eaLnBrk="1" hangingPunct="1">
                <a:spcBef>
                  <a:spcPct val="0"/>
                </a:spcBef>
              </a:pPr>
              <a:t>2</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eaLnBrk="1" hangingPunct="1">
              <a:spcBef>
                <a:spcPct val="20000"/>
              </a:spcBef>
            </a:pPr>
            <a:r>
              <a:rPr lang="en-GB" altLang="en-US" sz="1000" dirty="0" smtClean="0">
                <a:latin typeface="Arial" pitchFamily="34" charset="0"/>
              </a:rPr>
              <a:t>As well as being a social enterprise, Divine is 100% committed to the fair trade </a:t>
            </a:r>
            <a:r>
              <a:rPr lang="en-GB" altLang="en-US" sz="1000" dirty="0" smtClean="0">
                <a:solidFill>
                  <a:srgbClr val="FF0066"/>
                </a:solidFill>
                <a:latin typeface="Arial" pitchFamily="34" charset="0"/>
              </a:rPr>
              <a:t>movement.</a:t>
            </a:r>
          </a:p>
          <a:p>
            <a:pPr eaLnBrk="1" hangingPunct="1">
              <a:spcBef>
                <a:spcPct val="20000"/>
              </a:spcBef>
            </a:pPr>
            <a:endParaRPr lang="en-GB" altLang="en-US" sz="1000" dirty="0" smtClean="0">
              <a:latin typeface="Arial" pitchFamily="34" charset="0"/>
            </a:endParaRPr>
          </a:p>
          <a:p>
            <a:r>
              <a:rPr lang="en-GB" altLang="en-US" sz="1000" dirty="0" smtClean="0">
                <a:latin typeface="Arial" pitchFamily="34" charset="0"/>
              </a:rPr>
              <a:t>All Divine’s chocolate products carry the Fairtrade Mark which is an independent guarantee that producers in developing countries get a fair deal. This means the farmers earn enough to cover their costs and provide for their families. There is a well defined audit process so that consumers can have confidence that the claims made by Fairtrade are true. </a:t>
            </a:r>
          </a:p>
          <a:p>
            <a:endParaRPr lang="en-GB" altLang="en-US" sz="1000" dirty="0" smtClean="0">
              <a:latin typeface="Arial" pitchFamily="34" charset="0"/>
            </a:endParaRPr>
          </a:p>
          <a:p>
            <a:r>
              <a:rPr lang="en-GB" altLang="en-US" sz="1000" dirty="0" smtClean="0">
                <a:latin typeface="Arial" pitchFamily="34" charset="0"/>
              </a:rPr>
              <a:t>Most cocoa farmers grow their cocoa beans without knowing whether they will earn enough to cover their costs because the price for beans is always going up and down, and have little reliability of being paid at all.</a:t>
            </a:r>
          </a:p>
          <a:p>
            <a:endParaRPr lang="en-GB" altLang="en-US" sz="1000" dirty="0" smtClean="0">
              <a:latin typeface="Arial" pitchFamily="34" charset="0"/>
            </a:endParaRPr>
          </a:p>
          <a:p>
            <a:r>
              <a:rPr lang="en-GB" altLang="en-US" sz="1000" dirty="0" smtClean="0">
                <a:latin typeface="Arial" pitchFamily="34" charset="0"/>
              </a:rPr>
              <a:t>By selling cocoa beans as Fairtrade, the co-operative of cocoa farmers is g</a:t>
            </a:r>
            <a:r>
              <a:rPr lang="en-GB" altLang="en-US" sz="1000" dirty="0" smtClean="0">
                <a:solidFill>
                  <a:srgbClr val="FF0066"/>
                </a:solidFill>
                <a:latin typeface="Arial" pitchFamily="34" charset="0"/>
              </a:rPr>
              <a:t>u</a:t>
            </a:r>
            <a:r>
              <a:rPr lang="en-GB" altLang="en-US" sz="1000" dirty="0" smtClean="0">
                <a:latin typeface="Arial" pitchFamily="34" charset="0"/>
              </a:rPr>
              <a:t>aranteed a minimum price and long term contracts. This means the co-operative can plan ahead and invest in its business. </a:t>
            </a:r>
          </a:p>
          <a:p>
            <a:endParaRPr lang="en-GB" altLang="en-US" sz="1000" dirty="0" smtClean="0">
              <a:latin typeface="Arial" pitchFamily="34" charset="0"/>
            </a:endParaRPr>
          </a:p>
          <a:p>
            <a:r>
              <a:rPr lang="en-GB" altLang="en-US" sz="1000" dirty="0" smtClean="0">
                <a:latin typeface="Arial" pitchFamily="34" charset="0"/>
              </a:rPr>
              <a:t>Fairtrade cocoa beans also earn the co-operative a ‘Fairtrade premium’ to be used on something which the community decides it wants or needs. For example, this may be a well for clean water, educational facilities for the children, farming equipment like machetes, training to improve the quality of production, or diversifying into another product to supplement incomes.</a:t>
            </a:r>
            <a:endParaRPr lang="en-US" altLang="en-US" sz="1000" dirty="0" smtClean="0">
              <a:latin typeface="Arial" pitchFamily="34" charset="0"/>
            </a:endParaRPr>
          </a:p>
          <a:p>
            <a:endParaRPr lang="en-US" altLang="en-US" sz="1000" dirty="0" smtClean="0">
              <a:latin typeface="Arial" pitchFamily="34" charset="0"/>
            </a:endParaRPr>
          </a:p>
        </p:txBody>
      </p:sp>
      <p:sp>
        <p:nvSpPr>
          <p:cNvPr id="30724" name="Slide Number Placeholder 3"/>
          <p:cNvSpPr txBox="1">
            <a:spLocks noGrp="1"/>
          </p:cNvSpPr>
          <p:nvPr/>
        </p:nvSpPr>
        <p:spPr bwMode="auto">
          <a:xfrm>
            <a:off x="5588000" y="6397625"/>
            <a:ext cx="427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37" tIns="45918" rIns="91837" bIns="45918" anchor="b"/>
          <a:lstStyle>
            <a:lvl1pPr defTabSz="919163" eaLnBrk="0" hangingPunct="0">
              <a:spcBef>
                <a:spcPct val="30000"/>
              </a:spcBef>
              <a:defRPr sz="1200">
                <a:solidFill>
                  <a:schemeClr val="tx1"/>
                </a:solidFill>
                <a:latin typeface="Arial" pitchFamily="34" charset="0"/>
              </a:defRPr>
            </a:lvl1pPr>
            <a:lvl2pPr marL="746125" indent="-287338" defTabSz="919163" eaLnBrk="0" hangingPunct="0">
              <a:spcBef>
                <a:spcPct val="30000"/>
              </a:spcBef>
              <a:defRPr sz="1200">
                <a:solidFill>
                  <a:schemeClr val="tx1"/>
                </a:solidFill>
                <a:latin typeface="Arial" pitchFamily="34" charset="0"/>
              </a:defRPr>
            </a:lvl2pPr>
            <a:lvl3pPr marL="1147763" indent="-228600" defTabSz="919163" eaLnBrk="0" hangingPunct="0">
              <a:spcBef>
                <a:spcPct val="30000"/>
              </a:spcBef>
              <a:defRPr sz="1200">
                <a:solidFill>
                  <a:schemeClr val="tx1"/>
                </a:solidFill>
                <a:latin typeface="Arial" pitchFamily="34" charset="0"/>
              </a:defRPr>
            </a:lvl3pPr>
            <a:lvl4pPr marL="1606550" indent="-228600" defTabSz="919163" eaLnBrk="0" hangingPunct="0">
              <a:spcBef>
                <a:spcPct val="30000"/>
              </a:spcBef>
              <a:defRPr sz="1200">
                <a:solidFill>
                  <a:schemeClr val="tx1"/>
                </a:solidFill>
                <a:latin typeface="Arial" pitchFamily="34" charset="0"/>
              </a:defRPr>
            </a:lvl4pPr>
            <a:lvl5pPr marL="2066925" indent="-230188" defTabSz="919163" eaLnBrk="0" hangingPunct="0">
              <a:spcBef>
                <a:spcPct val="30000"/>
              </a:spcBef>
              <a:defRPr sz="1200">
                <a:solidFill>
                  <a:schemeClr val="tx1"/>
                </a:solidFill>
                <a:latin typeface="Arial" pitchFamily="34" charset="0"/>
              </a:defRPr>
            </a:lvl5pPr>
            <a:lvl6pPr marL="2524125" indent="-230188" defTabSz="919163" eaLnBrk="0" fontAlgn="base" hangingPunct="0">
              <a:spcBef>
                <a:spcPct val="30000"/>
              </a:spcBef>
              <a:spcAft>
                <a:spcPct val="0"/>
              </a:spcAft>
              <a:defRPr sz="1200">
                <a:solidFill>
                  <a:schemeClr val="tx1"/>
                </a:solidFill>
                <a:latin typeface="Arial" pitchFamily="34" charset="0"/>
              </a:defRPr>
            </a:lvl6pPr>
            <a:lvl7pPr marL="2981325" indent="-230188" defTabSz="919163" eaLnBrk="0" fontAlgn="base" hangingPunct="0">
              <a:spcBef>
                <a:spcPct val="30000"/>
              </a:spcBef>
              <a:spcAft>
                <a:spcPct val="0"/>
              </a:spcAft>
              <a:defRPr sz="1200">
                <a:solidFill>
                  <a:schemeClr val="tx1"/>
                </a:solidFill>
                <a:latin typeface="Arial" pitchFamily="34" charset="0"/>
              </a:defRPr>
            </a:lvl7pPr>
            <a:lvl8pPr marL="3438525" indent="-230188" defTabSz="919163" eaLnBrk="0" fontAlgn="base" hangingPunct="0">
              <a:spcBef>
                <a:spcPct val="30000"/>
              </a:spcBef>
              <a:spcAft>
                <a:spcPct val="0"/>
              </a:spcAft>
              <a:defRPr sz="1200">
                <a:solidFill>
                  <a:schemeClr val="tx1"/>
                </a:solidFill>
                <a:latin typeface="Arial" pitchFamily="34" charset="0"/>
              </a:defRPr>
            </a:lvl8pPr>
            <a:lvl9pPr marL="3895725" indent="-230188" defTabSz="9191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6555D2E-E5A9-4513-9337-C3DA4A38D530}" type="slidenum">
              <a:rPr lang="en-GB" altLang="en-US" b="0"/>
              <a:pPr algn="r" eaLnBrk="1" hangingPunct="1">
                <a:spcBef>
                  <a:spcPct val="0"/>
                </a:spcBef>
              </a:pPr>
              <a:t>3</a:t>
            </a:fld>
            <a:endParaRPr lang="en-GB" altLang="en-US"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p:txBody>
          <a:bodyPr/>
          <a:lstStyle/>
          <a:p>
            <a:pPr>
              <a:defRPr/>
            </a:pPr>
            <a:r>
              <a:rPr lang="en-GB" altLang="en-US" sz="1000" dirty="0" smtClean="0"/>
              <a:t>The story of Divine begins with the cocoa farmers in Ghana. Cocoa farmers in Ghana have always been vulnerable to being cheated by unscrupulous government or private company cocoa buying agents.</a:t>
            </a:r>
          </a:p>
          <a:p>
            <a:pPr>
              <a:defRPr/>
            </a:pPr>
            <a:endParaRPr lang="en-GB" altLang="en-US" sz="1000" dirty="0" smtClean="0"/>
          </a:p>
          <a:p>
            <a:pPr>
              <a:defRPr/>
            </a:pPr>
            <a:r>
              <a:rPr lang="en-GB" altLang="en-US" sz="1000" dirty="0" smtClean="0"/>
              <a:t>Farmers grew tired of unethical bean weighing practices and wanted more control over the price they got for the beans. Ghanaian cocoa farmers typically earn </a:t>
            </a:r>
            <a:r>
              <a:rPr lang="en-GB" altLang="en-US" sz="1000" dirty="0" smtClean="0"/>
              <a:t>£1 </a:t>
            </a:r>
            <a:r>
              <a:rPr lang="en-GB" altLang="en-US" sz="1000" dirty="0" smtClean="0"/>
              <a:t>a </a:t>
            </a:r>
            <a:r>
              <a:rPr lang="en-GB" altLang="en-US" sz="1000" dirty="0" smtClean="0"/>
              <a:t>day</a:t>
            </a:r>
            <a:r>
              <a:rPr lang="en-GB" altLang="en-US" sz="1000" baseline="30000" dirty="0" smtClean="0"/>
              <a:t>1</a:t>
            </a:r>
            <a:r>
              <a:rPr lang="en-GB" altLang="en-US" sz="1000" dirty="0" smtClean="0"/>
              <a:t> </a:t>
            </a:r>
            <a:r>
              <a:rPr lang="en-GB" altLang="en-US" sz="1000" dirty="0" smtClean="0"/>
              <a:t>and they have little control over the price they receive for their cocoa beans.</a:t>
            </a:r>
          </a:p>
          <a:p>
            <a:pPr>
              <a:defRPr/>
            </a:pPr>
            <a:endParaRPr lang="en-GB" altLang="en-US" sz="1000" dirty="0" smtClean="0"/>
          </a:p>
          <a:p>
            <a:pPr eaLnBrk="1" hangingPunct="1">
              <a:spcBef>
                <a:spcPts val="300"/>
              </a:spcBef>
              <a:spcAft>
                <a:spcPts val="300"/>
              </a:spcAft>
              <a:defRPr/>
            </a:pPr>
            <a:r>
              <a:rPr lang="en-GB" altLang="en-US" sz="1000" dirty="0" smtClean="0"/>
              <a:t>So the farmers pooled resources to create a co-operative of cocoa farmers, known as the </a:t>
            </a:r>
            <a:r>
              <a:rPr lang="en-GB" altLang="en-US" sz="1000" dirty="0" err="1" smtClean="0"/>
              <a:t>Kuapa</a:t>
            </a:r>
            <a:r>
              <a:rPr lang="en-GB" altLang="en-US" sz="1000" dirty="0" smtClean="0"/>
              <a:t> </a:t>
            </a:r>
            <a:r>
              <a:rPr lang="en-GB" altLang="en-US" sz="1000" dirty="0" err="1" smtClean="0"/>
              <a:t>Kokoo</a:t>
            </a:r>
            <a:r>
              <a:rPr lang="en-GB" altLang="en-US" sz="1000" dirty="0" smtClean="0"/>
              <a:t> Farmers Union. Together they found they had a stronger negotiating position with the big chocolate companies. </a:t>
            </a:r>
          </a:p>
          <a:p>
            <a:pPr eaLnBrk="1" hangingPunct="1">
              <a:spcBef>
                <a:spcPts val="300"/>
              </a:spcBef>
              <a:spcAft>
                <a:spcPts val="300"/>
              </a:spcAft>
              <a:defRPr/>
            </a:pPr>
            <a:endParaRPr lang="en-GB" altLang="en-US" sz="1000" dirty="0" smtClean="0"/>
          </a:p>
          <a:p>
            <a:pPr eaLnBrk="1" hangingPunct="1">
              <a:spcBef>
                <a:spcPts val="300"/>
              </a:spcBef>
              <a:spcAft>
                <a:spcPts val="300"/>
              </a:spcAft>
              <a:defRPr/>
            </a:pPr>
            <a:r>
              <a:rPr lang="en-GB" altLang="en-US" sz="1000" i="1" dirty="0" err="1" smtClean="0"/>
              <a:t>Kuapa</a:t>
            </a:r>
            <a:r>
              <a:rPr lang="en-GB" altLang="en-US" sz="1000" i="1" dirty="0" smtClean="0"/>
              <a:t> </a:t>
            </a:r>
            <a:r>
              <a:rPr lang="en-GB" altLang="en-US" sz="1000" i="1" dirty="0" err="1" smtClean="0"/>
              <a:t>Kokoo</a:t>
            </a:r>
            <a:r>
              <a:rPr lang="en-GB" altLang="en-US" sz="1000" i="1" dirty="0" smtClean="0"/>
              <a:t> means ‘good cocoa farmer’ in Twi, the language of the cocoa farmers.</a:t>
            </a:r>
          </a:p>
          <a:p>
            <a:pPr eaLnBrk="1" hangingPunct="1">
              <a:spcBef>
                <a:spcPts val="300"/>
              </a:spcBef>
              <a:spcAft>
                <a:spcPts val="300"/>
              </a:spcAft>
              <a:defRPr/>
            </a:pPr>
            <a:endParaRPr lang="en-GB" altLang="en-US" sz="1000" i="1" dirty="0" smtClean="0"/>
          </a:p>
          <a:p>
            <a:pPr eaLnBrk="1" hangingPunct="1">
              <a:spcBef>
                <a:spcPts val="300"/>
              </a:spcBef>
              <a:spcAft>
                <a:spcPts val="300"/>
              </a:spcAft>
              <a:defRPr/>
            </a:pPr>
            <a:r>
              <a:rPr lang="en-GB" altLang="en-US" sz="1000" dirty="0" smtClean="0"/>
              <a:t>The picture shows the </a:t>
            </a:r>
            <a:r>
              <a:rPr lang="en-GB" altLang="en-US" sz="1000" dirty="0" err="1" smtClean="0"/>
              <a:t>Kuapa</a:t>
            </a:r>
            <a:r>
              <a:rPr lang="en-GB" altLang="en-US" sz="1000" dirty="0" smtClean="0"/>
              <a:t> </a:t>
            </a:r>
            <a:r>
              <a:rPr lang="en-GB" altLang="en-US" sz="1000" dirty="0" err="1" smtClean="0"/>
              <a:t>Kokoo</a:t>
            </a:r>
            <a:r>
              <a:rPr lang="en-GB" altLang="en-US" sz="1000" dirty="0" smtClean="0"/>
              <a:t> co-operative scales for weighing sacks of cocoa beans. One of the first things that </a:t>
            </a:r>
            <a:r>
              <a:rPr lang="en-GB" altLang="en-US" sz="1000" dirty="0" err="1" smtClean="0"/>
              <a:t>Kuapa</a:t>
            </a:r>
            <a:r>
              <a:rPr lang="en-GB" altLang="en-US" sz="1000" dirty="0" smtClean="0"/>
              <a:t> </a:t>
            </a:r>
            <a:r>
              <a:rPr lang="en-GB" altLang="en-US" sz="1000" dirty="0" err="1" smtClean="0"/>
              <a:t>Kokoo</a:t>
            </a:r>
            <a:r>
              <a:rPr lang="en-GB" altLang="en-US" sz="1000" dirty="0" smtClean="0"/>
              <a:t> did to establish their good reputation with farmers was to invest in good scales. A local member of the co-operative is appointed in every village to do the weighing and the farmers know these scales are accurate because they have the right to check them with a 25kg weighing stone. This way they can be sure they not being cheated of their income</a:t>
            </a:r>
            <a:r>
              <a:rPr lang="en-GB" altLang="en-US" sz="1000" dirty="0" smtClean="0"/>
              <a:t>.</a:t>
            </a:r>
          </a:p>
          <a:p>
            <a:pPr eaLnBrk="1" hangingPunct="1">
              <a:spcBef>
                <a:spcPts val="300"/>
              </a:spcBef>
              <a:spcAft>
                <a:spcPts val="300"/>
              </a:spcAft>
              <a:defRPr/>
            </a:pPr>
            <a:endParaRPr lang="en-GB" altLang="en-US" sz="1000" dirty="0" smtClean="0"/>
          </a:p>
          <a:p>
            <a:pPr eaLnBrk="1" hangingPunct="1">
              <a:spcBef>
                <a:spcPts val="300"/>
              </a:spcBef>
              <a:spcAft>
                <a:spcPts val="300"/>
              </a:spcAft>
              <a:defRPr/>
            </a:pPr>
            <a:r>
              <a:rPr lang="en-GB" altLang="en-US" sz="1000" dirty="0" smtClean="0"/>
              <a:t>1. </a:t>
            </a:r>
            <a:r>
              <a:rPr lang="en-GB" sz="1000" dirty="0" smtClean="0"/>
              <a:t>This figure is based on: the average smallholder farmer producing 5 sacks of cocoa a year at £76 per sack. (Farm gate price of cocoa in Ghana = 475 </a:t>
            </a:r>
            <a:r>
              <a:rPr lang="en-GB" sz="1000" dirty="0" err="1" smtClean="0"/>
              <a:t>cedis</a:t>
            </a:r>
            <a:r>
              <a:rPr lang="en-GB" sz="1000" dirty="0" smtClean="0"/>
              <a:t> per sack in 2017/2018. Average exchange rate for year to 31/12/18 = 0.1599) </a:t>
            </a:r>
            <a:endParaRPr lang="en-GB" altLang="en-US" sz="1000" dirty="0" smtClean="0"/>
          </a:p>
        </p:txBody>
      </p:sp>
      <p:sp>
        <p:nvSpPr>
          <p:cNvPr id="31748" name="Slide Number Placeholder 3"/>
          <p:cNvSpPr>
            <a:spLocks noGrp="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6125" indent="-287338" defTabSz="919163" eaLnBrk="0" hangingPunct="0">
              <a:spcBef>
                <a:spcPct val="30000"/>
              </a:spcBef>
              <a:defRPr sz="1200">
                <a:solidFill>
                  <a:schemeClr val="tx1"/>
                </a:solidFill>
                <a:latin typeface="Arial" pitchFamily="34" charset="0"/>
              </a:defRPr>
            </a:lvl2pPr>
            <a:lvl3pPr marL="1147763" indent="-228600" defTabSz="919163" eaLnBrk="0" hangingPunct="0">
              <a:spcBef>
                <a:spcPct val="30000"/>
              </a:spcBef>
              <a:defRPr sz="1200">
                <a:solidFill>
                  <a:schemeClr val="tx1"/>
                </a:solidFill>
                <a:latin typeface="Arial" pitchFamily="34" charset="0"/>
              </a:defRPr>
            </a:lvl3pPr>
            <a:lvl4pPr marL="1606550" indent="-228600" defTabSz="919163" eaLnBrk="0" hangingPunct="0">
              <a:spcBef>
                <a:spcPct val="30000"/>
              </a:spcBef>
              <a:defRPr sz="1200">
                <a:solidFill>
                  <a:schemeClr val="tx1"/>
                </a:solidFill>
                <a:latin typeface="Arial" pitchFamily="34" charset="0"/>
              </a:defRPr>
            </a:lvl4pPr>
            <a:lvl5pPr marL="2066925" indent="-230188" defTabSz="919163" eaLnBrk="0" hangingPunct="0">
              <a:spcBef>
                <a:spcPct val="30000"/>
              </a:spcBef>
              <a:defRPr sz="1200">
                <a:solidFill>
                  <a:schemeClr val="tx1"/>
                </a:solidFill>
                <a:latin typeface="Arial" pitchFamily="34" charset="0"/>
              </a:defRPr>
            </a:lvl5pPr>
            <a:lvl6pPr marL="2524125" indent="-230188" defTabSz="919163" eaLnBrk="0" fontAlgn="base" hangingPunct="0">
              <a:spcBef>
                <a:spcPct val="30000"/>
              </a:spcBef>
              <a:spcAft>
                <a:spcPct val="0"/>
              </a:spcAft>
              <a:defRPr sz="1200">
                <a:solidFill>
                  <a:schemeClr val="tx1"/>
                </a:solidFill>
                <a:latin typeface="Arial" pitchFamily="34" charset="0"/>
              </a:defRPr>
            </a:lvl6pPr>
            <a:lvl7pPr marL="2981325" indent="-230188" defTabSz="919163" eaLnBrk="0" fontAlgn="base" hangingPunct="0">
              <a:spcBef>
                <a:spcPct val="30000"/>
              </a:spcBef>
              <a:spcAft>
                <a:spcPct val="0"/>
              </a:spcAft>
              <a:defRPr sz="1200">
                <a:solidFill>
                  <a:schemeClr val="tx1"/>
                </a:solidFill>
                <a:latin typeface="Arial" pitchFamily="34" charset="0"/>
              </a:defRPr>
            </a:lvl7pPr>
            <a:lvl8pPr marL="3438525" indent="-230188" defTabSz="919163" eaLnBrk="0" fontAlgn="base" hangingPunct="0">
              <a:spcBef>
                <a:spcPct val="30000"/>
              </a:spcBef>
              <a:spcAft>
                <a:spcPct val="0"/>
              </a:spcAft>
              <a:defRPr sz="1200">
                <a:solidFill>
                  <a:schemeClr val="tx1"/>
                </a:solidFill>
                <a:latin typeface="Arial" pitchFamily="34" charset="0"/>
              </a:defRPr>
            </a:lvl8pPr>
            <a:lvl9pPr marL="3895725" indent="-230188"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AF8EF82-7137-40C9-9559-2CA0FB190ED8}" type="slidenum">
              <a:rPr lang="en-GB" altLang="en-US" smtClean="0"/>
              <a:pPr eaLnBrk="1" hangingPunct="1">
                <a:spcBef>
                  <a:spcPct val="0"/>
                </a:spcBef>
              </a:pPr>
              <a:t>4</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eaLnBrk="1" hangingPunct="1">
              <a:spcBef>
                <a:spcPts val="300"/>
              </a:spcBef>
              <a:spcAft>
                <a:spcPts val="300"/>
              </a:spcAft>
            </a:pPr>
            <a:r>
              <a:rPr lang="en-GB" altLang="en-US" sz="1000" dirty="0" err="1" smtClean="0">
                <a:latin typeface="Arial" pitchFamily="34" charset="0"/>
              </a:rPr>
              <a:t>Kuapa</a:t>
            </a:r>
            <a:r>
              <a:rPr lang="en-GB" altLang="en-US" sz="1000" dirty="0" smtClean="0">
                <a:latin typeface="Arial" pitchFamily="34" charset="0"/>
              </a:rPr>
              <a:t> </a:t>
            </a:r>
            <a:r>
              <a:rPr lang="en-GB" altLang="en-US" sz="1000" dirty="0" err="1" smtClean="0">
                <a:latin typeface="Arial" pitchFamily="34" charset="0"/>
              </a:rPr>
              <a:t>Kokoo</a:t>
            </a:r>
            <a:r>
              <a:rPr lang="en-GB" altLang="en-US" sz="1000" dirty="0" smtClean="0">
                <a:latin typeface="Arial" pitchFamily="34" charset="0"/>
              </a:rPr>
              <a:t> produces over 1% of world cocoa </a:t>
            </a:r>
            <a:r>
              <a:rPr lang="en-GB" altLang="en-US" sz="1000" dirty="0" smtClean="0">
                <a:latin typeface="Arial" pitchFamily="34" charset="0"/>
              </a:rPr>
              <a:t>output and sell around 2% of that on</a:t>
            </a:r>
            <a:r>
              <a:rPr lang="en-GB" altLang="en-US" sz="1000" baseline="0" dirty="0" smtClean="0">
                <a:latin typeface="Arial" pitchFamily="34" charset="0"/>
              </a:rPr>
              <a:t> Fairtrade terms</a:t>
            </a:r>
            <a:r>
              <a:rPr lang="en-GB" altLang="en-US" sz="1000" dirty="0" smtClean="0">
                <a:latin typeface="Arial" pitchFamily="34" charset="0"/>
              </a:rPr>
              <a:t>.</a:t>
            </a:r>
            <a:r>
              <a:rPr lang="en-GB" altLang="en-US" sz="1000" baseline="30000" dirty="0" smtClean="0">
                <a:latin typeface="Arial" pitchFamily="34" charset="0"/>
              </a:rPr>
              <a:t>1</a:t>
            </a:r>
            <a:r>
              <a:rPr lang="en-GB" altLang="en-US" sz="1000" dirty="0" smtClean="0">
                <a:latin typeface="Arial" pitchFamily="34" charset="0"/>
              </a:rPr>
              <a:t> The </a:t>
            </a:r>
            <a:r>
              <a:rPr lang="en-GB" altLang="en-US" sz="1000" dirty="0" smtClean="0">
                <a:latin typeface="Arial" pitchFamily="34" charset="0"/>
              </a:rPr>
              <a:t>Fairtrade chocolate market is not yet large enough for them to be able to sell all their beans </a:t>
            </a:r>
            <a:r>
              <a:rPr lang="en-GB" altLang="en-US" sz="1000" dirty="0" smtClean="0">
                <a:latin typeface="Arial" pitchFamily="34" charset="0"/>
              </a:rPr>
              <a:t>on Fairtrade terms.</a:t>
            </a:r>
            <a:endParaRPr lang="en-GB" altLang="en-US" sz="1000" dirty="0" smtClean="0">
              <a:latin typeface="Arial" pitchFamily="34" charset="0"/>
            </a:endParaRPr>
          </a:p>
          <a:p>
            <a:pPr eaLnBrk="1" hangingPunct="1">
              <a:spcBef>
                <a:spcPts val="300"/>
              </a:spcBef>
              <a:spcAft>
                <a:spcPts val="300"/>
              </a:spcAft>
            </a:pPr>
            <a:endParaRPr lang="en-GB" altLang="en-US" sz="1000" dirty="0" smtClean="0">
              <a:latin typeface="Arial" pitchFamily="34" charset="0"/>
            </a:endParaRPr>
          </a:p>
          <a:p>
            <a:pPr eaLnBrk="1" hangingPunct="1">
              <a:spcBef>
                <a:spcPts val="300"/>
              </a:spcBef>
              <a:spcAft>
                <a:spcPts val="300"/>
              </a:spcAft>
            </a:pPr>
            <a:r>
              <a:rPr lang="en-GB" altLang="en-US" sz="1000" dirty="0" smtClean="0">
                <a:latin typeface="Arial" pitchFamily="34" charset="0"/>
              </a:rPr>
              <a:t>As demand for Fairtrade products rises, farmers are able to sell more of their crop through Fairtrade channels.</a:t>
            </a:r>
          </a:p>
          <a:p>
            <a:pPr eaLnBrk="1" hangingPunct="1">
              <a:spcBef>
                <a:spcPts val="300"/>
              </a:spcBef>
              <a:spcAft>
                <a:spcPts val="300"/>
              </a:spcAft>
            </a:pPr>
            <a:endParaRPr lang="en-GB" altLang="en-US" sz="1000" dirty="0" smtClean="0">
              <a:latin typeface="Arial" pitchFamily="34" charset="0"/>
            </a:endParaRPr>
          </a:p>
          <a:p>
            <a:pPr eaLnBrk="1" hangingPunct="1">
              <a:spcBef>
                <a:spcPts val="300"/>
              </a:spcBef>
              <a:spcAft>
                <a:spcPts val="300"/>
              </a:spcAft>
            </a:pPr>
            <a:r>
              <a:rPr lang="en-GB" altLang="en-US" sz="1000" dirty="0" err="1" smtClean="0">
                <a:latin typeface="Arial" pitchFamily="34" charset="0"/>
              </a:rPr>
              <a:t>Kuapa</a:t>
            </a:r>
            <a:r>
              <a:rPr lang="en-GB" altLang="en-US" sz="1000" dirty="0" smtClean="0">
                <a:latin typeface="Arial" pitchFamily="34" charset="0"/>
              </a:rPr>
              <a:t> </a:t>
            </a:r>
            <a:r>
              <a:rPr lang="en-GB" altLang="en-US" sz="1000" dirty="0" err="1" smtClean="0">
                <a:latin typeface="Arial" pitchFamily="34" charset="0"/>
              </a:rPr>
              <a:t>Kokoo</a:t>
            </a:r>
            <a:r>
              <a:rPr lang="en-GB" altLang="en-US" sz="1000" dirty="0" smtClean="0">
                <a:latin typeface="Arial" pitchFamily="34" charset="0"/>
              </a:rPr>
              <a:t> is democratically organised with elected representatives from village to national level. Initially there were 2,000 members in 22 </a:t>
            </a:r>
            <a:r>
              <a:rPr lang="en-GB" altLang="en-US" sz="1000" dirty="0" smtClean="0">
                <a:latin typeface="Arial" pitchFamily="34" charset="0"/>
              </a:rPr>
              <a:t>communities, </a:t>
            </a:r>
            <a:r>
              <a:rPr lang="en-GB" altLang="en-US" sz="1000" dirty="0" smtClean="0">
                <a:latin typeface="Arial" pitchFamily="34" charset="0"/>
              </a:rPr>
              <a:t>but this has now grown to </a:t>
            </a:r>
            <a:r>
              <a:rPr lang="en-GB" altLang="en-US" sz="1000" dirty="0" smtClean="0">
                <a:latin typeface="Arial" pitchFamily="34" charset="0"/>
              </a:rPr>
              <a:t>100,000 </a:t>
            </a:r>
            <a:r>
              <a:rPr lang="en-GB" altLang="en-US" sz="1000" dirty="0" smtClean="0">
                <a:latin typeface="Arial" pitchFamily="34" charset="0"/>
              </a:rPr>
              <a:t>members in </a:t>
            </a:r>
            <a:r>
              <a:rPr lang="en-GB" altLang="en-US" sz="1000" dirty="0" smtClean="0">
                <a:latin typeface="Arial" pitchFamily="34" charset="0"/>
              </a:rPr>
              <a:t>1,300 communities</a:t>
            </a:r>
            <a:r>
              <a:rPr lang="en-GB" altLang="en-US" sz="1000" dirty="0" smtClean="0">
                <a:latin typeface="Arial" pitchFamily="34" charset="0"/>
              </a:rPr>
              <a:t>.</a:t>
            </a:r>
          </a:p>
          <a:p>
            <a:pPr eaLnBrk="1" hangingPunct="1">
              <a:spcBef>
                <a:spcPts val="300"/>
              </a:spcBef>
              <a:spcAft>
                <a:spcPts val="300"/>
              </a:spcAft>
            </a:pPr>
            <a:endParaRPr lang="en-GB" altLang="en-US" sz="1000" dirty="0" smtClean="0">
              <a:latin typeface="Arial" pitchFamily="34" charset="0"/>
            </a:endParaRPr>
          </a:p>
          <a:p>
            <a:pPr eaLnBrk="1" hangingPunct="1">
              <a:spcBef>
                <a:spcPts val="300"/>
              </a:spcBef>
              <a:spcAft>
                <a:spcPts val="300"/>
              </a:spcAft>
            </a:pPr>
            <a:r>
              <a:rPr lang="en-GB" altLang="en-US" sz="1000" dirty="0" smtClean="0">
                <a:latin typeface="Arial" pitchFamily="34" charset="0"/>
              </a:rPr>
              <a:t>In 1997, </a:t>
            </a:r>
            <a:r>
              <a:rPr lang="en-GB" altLang="en-US" sz="1000" dirty="0" err="1" smtClean="0">
                <a:latin typeface="Arial" pitchFamily="34" charset="0"/>
              </a:rPr>
              <a:t>Kuapa</a:t>
            </a:r>
            <a:r>
              <a:rPr lang="en-GB" altLang="en-US" sz="1000" dirty="0" smtClean="0">
                <a:latin typeface="Arial" pitchFamily="34" charset="0"/>
              </a:rPr>
              <a:t> </a:t>
            </a:r>
            <a:r>
              <a:rPr lang="en-GB" altLang="en-US" sz="1000" dirty="0" err="1" smtClean="0">
                <a:latin typeface="Arial" pitchFamily="34" charset="0"/>
              </a:rPr>
              <a:t>Kokoo</a:t>
            </a:r>
            <a:r>
              <a:rPr lang="en-GB" altLang="en-US" sz="1000" dirty="0" smtClean="0">
                <a:latin typeface="Arial" pitchFamily="34" charset="0"/>
              </a:rPr>
              <a:t> took the major – and innovative – decision to create a chocolate company in the UK so that they would get a proportion of the money earned from a chocolate bar. </a:t>
            </a:r>
          </a:p>
          <a:p>
            <a:pPr eaLnBrk="1" hangingPunct="1">
              <a:spcBef>
                <a:spcPts val="300"/>
              </a:spcBef>
              <a:spcAft>
                <a:spcPts val="300"/>
              </a:spcAft>
            </a:pPr>
            <a:endParaRPr lang="en-GB" altLang="en-US" sz="1000" dirty="0" smtClean="0">
              <a:latin typeface="Arial" pitchFamily="34" charset="0"/>
            </a:endParaRPr>
          </a:p>
          <a:p>
            <a:r>
              <a:rPr lang="en-US" altLang="en-US" sz="1000" dirty="0" smtClean="0">
                <a:latin typeface="Arial" pitchFamily="34" charset="0"/>
              </a:rPr>
              <a:t>This means they get a greater share of the money generated from chocolate production and sales than they would ever get from just selling the cocoa beans. For cocoa farmers, selling cocoa is not particularly profitable. It is at the other end of the supply chain where all the money is to be made: manufacturing the branded chocolate products that we see on the shelves. Because the cocoa farmers in Ghana co-own the company, Divine Chocolate benefits them by moving them up the value chain.</a:t>
            </a:r>
          </a:p>
          <a:p>
            <a:pPr eaLnBrk="1" hangingPunct="1">
              <a:spcBef>
                <a:spcPts val="300"/>
              </a:spcBef>
              <a:spcAft>
                <a:spcPts val="300"/>
              </a:spcAft>
            </a:pPr>
            <a:endParaRPr lang="en-GB" altLang="en-US" sz="1000" dirty="0" smtClean="0">
              <a:latin typeface="Arial" pitchFamily="34" charset="0"/>
            </a:endParaRPr>
          </a:p>
          <a:p>
            <a:pPr marL="228600" indent="-228600" eaLnBrk="1" hangingPunct="1">
              <a:spcBef>
                <a:spcPts val="300"/>
              </a:spcBef>
              <a:spcAft>
                <a:spcPts val="300"/>
              </a:spcAft>
              <a:buAutoNum type="arabicPeriod"/>
            </a:pPr>
            <a:r>
              <a:rPr lang="en-US" altLang="en-US" sz="1000" dirty="0" smtClean="0">
                <a:latin typeface="Arial" pitchFamily="34" charset="0"/>
              </a:rPr>
              <a:t>In </a:t>
            </a:r>
            <a:r>
              <a:rPr lang="en-US" altLang="en-US" sz="1000" dirty="0" smtClean="0">
                <a:latin typeface="Arial" pitchFamily="34" charset="0"/>
              </a:rPr>
              <a:t>2012/13, 3.93m </a:t>
            </a:r>
            <a:r>
              <a:rPr lang="en-US" altLang="en-US" sz="1000" dirty="0" err="1" smtClean="0">
                <a:latin typeface="Arial" pitchFamily="34" charset="0"/>
              </a:rPr>
              <a:t>tonnes</a:t>
            </a:r>
            <a:r>
              <a:rPr lang="en-US" altLang="en-US" sz="1000" dirty="0" smtClean="0">
                <a:latin typeface="Arial" pitchFamily="34" charset="0"/>
              </a:rPr>
              <a:t> of cocoa produced globally and </a:t>
            </a:r>
            <a:r>
              <a:rPr lang="en-GB" altLang="en-US" sz="1000" dirty="0" smtClean="0">
                <a:latin typeface="Arial" pitchFamily="34" charset="0"/>
              </a:rPr>
              <a:t>48,283 </a:t>
            </a:r>
            <a:r>
              <a:rPr lang="en-US" altLang="en-US" sz="1000" dirty="0" err="1" smtClean="0">
                <a:latin typeface="Arial" pitchFamily="34" charset="0"/>
              </a:rPr>
              <a:t>tonnes</a:t>
            </a:r>
            <a:r>
              <a:rPr lang="en-US" altLang="en-US" sz="1000" dirty="0" smtClean="0">
                <a:latin typeface="Arial" pitchFamily="34" charset="0"/>
              </a:rPr>
              <a:t> produced by </a:t>
            </a:r>
            <a:r>
              <a:rPr lang="en-US" altLang="en-US" sz="1000" dirty="0" err="1" smtClean="0">
                <a:latin typeface="Arial" pitchFamily="34" charset="0"/>
              </a:rPr>
              <a:t>Kuapa</a:t>
            </a:r>
            <a:r>
              <a:rPr lang="en-US" altLang="en-US" sz="1000" dirty="0" smtClean="0">
                <a:latin typeface="Arial" pitchFamily="34" charset="0"/>
              </a:rPr>
              <a:t> </a:t>
            </a:r>
            <a:r>
              <a:rPr lang="en-US" altLang="en-US" sz="1000" dirty="0" err="1" smtClean="0">
                <a:latin typeface="Arial" pitchFamily="34" charset="0"/>
              </a:rPr>
              <a:t>Kokoo</a:t>
            </a:r>
            <a:r>
              <a:rPr lang="en-US" altLang="en-US" sz="1000" dirty="0" smtClean="0">
                <a:latin typeface="Arial" pitchFamily="34" charset="0"/>
              </a:rPr>
              <a:t>. </a:t>
            </a:r>
            <a:r>
              <a:rPr lang="en-US" altLang="en-US" sz="1000" dirty="0" err="1" smtClean="0">
                <a:latin typeface="Arial" pitchFamily="34" charset="0"/>
              </a:rPr>
              <a:t>Kuapa</a:t>
            </a:r>
            <a:r>
              <a:rPr lang="en-US" altLang="en-US" sz="1000" baseline="0" dirty="0" smtClean="0">
                <a:latin typeface="Arial" pitchFamily="34" charset="0"/>
              </a:rPr>
              <a:t> </a:t>
            </a:r>
            <a:r>
              <a:rPr lang="en-US" altLang="en-US" sz="1000" baseline="0" dirty="0" err="1" smtClean="0">
                <a:latin typeface="Arial" pitchFamily="34" charset="0"/>
              </a:rPr>
              <a:t>Kokoo</a:t>
            </a:r>
            <a:r>
              <a:rPr lang="en-US" altLang="en-US" sz="1000" baseline="0" dirty="0" smtClean="0">
                <a:latin typeface="Arial" pitchFamily="34" charset="0"/>
              </a:rPr>
              <a:t> sell around 1,000 </a:t>
            </a:r>
            <a:r>
              <a:rPr lang="en-US" altLang="en-US" sz="1000" baseline="0" dirty="0" err="1" smtClean="0">
                <a:latin typeface="Arial" pitchFamily="34" charset="0"/>
              </a:rPr>
              <a:t>tonnes</a:t>
            </a:r>
            <a:r>
              <a:rPr lang="en-US" altLang="en-US" sz="1000" baseline="0" dirty="0" smtClean="0">
                <a:latin typeface="Arial" pitchFamily="34" charset="0"/>
              </a:rPr>
              <a:t> annually on Fairtrade terms.</a:t>
            </a:r>
            <a:endParaRPr lang="en-US" altLang="en-US" sz="1000" dirty="0" smtClean="0">
              <a:latin typeface="Arial" pitchFamily="34" charset="0"/>
            </a:endParaRPr>
          </a:p>
        </p:txBody>
      </p:sp>
      <p:sp>
        <p:nvSpPr>
          <p:cNvPr id="32772" name="Slide Number Placeholder 3"/>
          <p:cNvSpPr>
            <a:spLocks noGrp="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6125" indent="-287338" defTabSz="919163" eaLnBrk="0" hangingPunct="0">
              <a:spcBef>
                <a:spcPct val="30000"/>
              </a:spcBef>
              <a:defRPr sz="1200">
                <a:solidFill>
                  <a:schemeClr val="tx1"/>
                </a:solidFill>
                <a:latin typeface="Arial" pitchFamily="34" charset="0"/>
              </a:defRPr>
            </a:lvl2pPr>
            <a:lvl3pPr marL="1147763" indent="-228600" defTabSz="919163" eaLnBrk="0" hangingPunct="0">
              <a:spcBef>
                <a:spcPct val="30000"/>
              </a:spcBef>
              <a:defRPr sz="1200">
                <a:solidFill>
                  <a:schemeClr val="tx1"/>
                </a:solidFill>
                <a:latin typeface="Arial" pitchFamily="34" charset="0"/>
              </a:defRPr>
            </a:lvl3pPr>
            <a:lvl4pPr marL="1606550" indent="-228600" defTabSz="919163" eaLnBrk="0" hangingPunct="0">
              <a:spcBef>
                <a:spcPct val="30000"/>
              </a:spcBef>
              <a:defRPr sz="1200">
                <a:solidFill>
                  <a:schemeClr val="tx1"/>
                </a:solidFill>
                <a:latin typeface="Arial" pitchFamily="34" charset="0"/>
              </a:defRPr>
            </a:lvl4pPr>
            <a:lvl5pPr marL="2066925" indent="-230188" defTabSz="919163" eaLnBrk="0" hangingPunct="0">
              <a:spcBef>
                <a:spcPct val="30000"/>
              </a:spcBef>
              <a:defRPr sz="1200">
                <a:solidFill>
                  <a:schemeClr val="tx1"/>
                </a:solidFill>
                <a:latin typeface="Arial" pitchFamily="34" charset="0"/>
              </a:defRPr>
            </a:lvl5pPr>
            <a:lvl6pPr marL="2524125" indent="-230188" defTabSz="919163" eaLnBrk="0" fontAlgn="base" hangingPunct="0">
              <a:spcBef>
                <a:spcPct val="30000"/>
              </a:spcBef>
              <a:spcAft>
                <a:spcPct val="0"/>
              </a:spcAft>
              <a:defRPr sz="1200">
                <a:solidFill>
                  <a:schemeClr val="tx1"/>
                </a:solidFill>
                <a:latin typeface="Arial" pitchFamily="34" charset="0"/>
              </a:defRPr>
            </a:lvl6pPr>
            <a:lvl7pPr marL="2981325" indent="-230188" defTabSz="919163" eaLnBrk="0" fontAlgn="base" hangingPunct="0">
              <a:spcBef>
                <a:spcPct val="30000"/>
              </a:spcBef>
              <a:spcAft>
                <a:spcPct val="0"/>
              </a:spcAft>
              <a:defRPr sz="1200">
                <a:solidFill>
                  <a:schemeClr val="tx1"/>
                </a:solidFill>
                <a:latin typeface="Arial" pitchFamily="34" charset="0"/>
              </a:defRPr>
            </a:lvl7pPr>
            <a:lvl8pPr marL="3438525" indent="-230188" defTabSz="919163" eaLnBrk="0" fontAlgn="base" hangingPunct="0">
              <a:spcBef>
                <a:spcPct val="30000"/>
              </a:spcBef>
              <a:spcAft>
                <a:spcPct val="0"/>
              </a:spcAft>
              <a:defRPr sz="1200">
                <a:solidFill>
                  <a:schemeClr val="tx1"/>
                </a:solidFill>
                <a:latin typeface="Arial" pitchFamily="34" charset="0"/>
              </a:defRPr>
            </a:lvl8pPr>
            <a:lvl9pPr marL="3895725" indent="-230188"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23E4675-09BD-4E62-A1B0-B32F9AC29763}" type="slidenum">
              <a:rPr lang="en-GB" altLang="en-US" smtClean="0"/>
              <a:pPr eaLnBrk="1" hangingPunct="1">
                <a:spcBef>
                  <a:spcPct val="0"/>
                </a:spcBef>
              </a:pPr>
              <a:t>5</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US" altLang="en-US" sz="1000" dirty="0" smtClean="0">
                <a:latin typeface="Arial" pitchFamily="34" charset="0"/>
              </a:rPr>
              <a:t>The Divine story then moves to the UK where Divine Chocolate Ltd was created, although it was called the Day Chocolate Company at first and only changed to Divine Chocolate Ltd in January 2007 to more closely align the company with its leading branded chocolate bar. </a:t>
            </a:r>
          </a:p>
          <a:p>
            <a:endParaRPr lang="en-US" altLang="en-US" sz="1000" dirty="0" smtClean="0">
              <a:latin typeface="Arial" pitchFamily="34" charset="0"/>
            </a:endParaRPr>
          </a:p>
          <a:p>
            <a:r>
              <a:rPr lang="en-US" altLang="en-US" sz="1000" dirty="0" smtClean="0">
                <a:latin typeface="Arial" pitchFamily="34" charset="0"/>
              </a:rPr>
              <a:t>In the autumn of 1998, Divine, the first ever Fairtrade chocolate bar aimed at the mass market was launched onto the UK confectionery market. </a:t>
            </a:r>
            <a:endParaRPr lang="en-US" altLang="en-US" sz="1000" dirty="0" smtClean="0">
              <a:latin typeface="Arial" pitchFamily="34" charset="0"/>
            </a:endParaRPr>
          </a:p>
          <a:p>
            <a:endParaRPr lang="en-US" altLang="en-US" sz="1000" dirty="0" smtClean="0">
              <a:latin typeface="Arial" pitchFamily="34" charset="0"/>
            </a:endParaRPr>
          </a:p>
          <a:p>
            <a:r>
              <a:rPr lang="en-US" altLang="en-US" sz="1000" dirty="0" smtClean="0">
                <a:latin typeface="Arial" pitchFamily="34" charset="0"/>
              </a:rPr>
              <a:t>Using this exciting new business model, the co-operative of cocoa farmers in Ghana owned shares in the company making the chocolate bar.</a:t>
            </a:r>
          </a:p>
          <a:p>
            <a:endParaRPr lang="en-US" altLang="en-US" sz="1000" dirty="0" smtClean="0">
              <a:latin typeface="Arial" pitchFamily="34" charset="0"/>
            </a:endParaRPr>
          </a:p>
          <a:p>
            <a:r>
              <a:rPr lang="en-US" altLang="en-US" sz="1000" dirty="0" smtClean="0">
                <a:latin typeface="Arial" pitchFamily="34" charset="0"/>
              </a:rPr>
              <a:t>So the better Divine performs, the more the company can spend on improving the supply chain, paying dividends to its farmer-shareholders, and investing in education for cocoa farmers and for consumers in the UK.</a:t>
            </a:r>
          </a:p>
          <a:p>
            <a:endParaRPr lang="en-US" altLang="en-US" sz="1000" dirty="0" smtClean="0">
              <a:latin typeface="Arial" pitchFamily="34" charset="0"/>
            </a:endParaRPr>
          </a:p>
          <a:p>
            <a:r>
              <a:rPr lang="en-US" altLang="en-US" sz="1000" dirty="0" smtClean="0">
                <a:latin typeface="Arial" pitchFamily="34" charset="0"/>
              </a:rPr>
              <a:t>It means that in Ghana the more Fairtrade beans are sold to Divine, the more the income of the farmers increases and the more Fairtrade Premium is earned for the benefit of the whole community. </a:t>
            </a:r>
          </a:p>
          <a:p>
            <a:endParaRPr lang="en-US" altLang="en-US" sz="1000" dirty="0" smtClean="0">
              <a:latin typeface="Arial" pitchFamily="34" charset="0"/>
            </a:endParaRPr>
          </a:p>
        </p:txBody>
      </p:sp>
      <p:sp>
        <p:nvSpPr>
          <p:cNvPr id="33796" name="Slide Number Placeholder 3"/>
          <p:cNvSpPr>
            <a:spLocks noGrp="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6125" indent="-287338" defTabSz="919163" eaLnBrk="0" hangingPunct="0">
              <a:spcBef>
                <a:spcPct val="30000"/>
              </a:spcBef>
              <a:defRPr sz="1200">
                <a:solidFill>
                  <a:schemeClr val="tx1"/>
                </a:solidFill>
                <a:latin typeface="Arial" pitchFamily="34" charset="0"/>
              </a:defRPr>
            </a:lvl2pPr>
            <a:lvl3pPr marL="1147763" indent="-228600" defTabSz="919163" eaLnBrk="0" hangingPunct="0">
              <a:spcBef>
                <a:spcPct val="30000"/>
              </a:spcBef>
              <a:defRPr sz="1200">
                <a:solidFill>
                  <a:schemeClr val="tx1"/>
                </a:solidFill>
                <a:latin typeface="Arial" pitchFamily="34" charset="0"/>
              </a:defRPr>
            </a:lvl3pPr>
            <a:lvl4pPr marL="1606550" indent="-228600" defTabSz="919163" eaLnBrk="0" hangingPunct="0">
              <a:spcBef>
                <a:spcPct val="30000"/>
              </a:spcBef>
              <a:defRPr sz="1200">
                <a:solidFill>
                  <a:schemeClr val="tx1"/>
                </a:solidFill>
                <a:latin typeface="Arial" pitchFamily="34" charset="0"/>
              </a:defRPr>
            </a:lvl4pPr>
            <a:lvl5pPr marL="2066925" indent="-230188" defTabSz="919163" eaLnBrk="0" hangingPunct="0">
              <a:spcBef>
                <a:spcPct val="30000"/>
              </a:spcBef>
              <a:defRPr sz="1200">
                <a:solidFill>
                  <a:schemeClr val="tx1"/>
                </a:solidFill>
                <a:latin typeface="Arial" pitchFamily="34" charset="0"/>
              </a:defRPr>
            </a:lvl5pPr>
            <a:lvl6pPr marL="2524125" indent="-230188" defTabSz="919163" eaLnBrk="0" fontAlgn="base" hangingPunct="0">
              <a:spcBef>
                <a:spcPct val="30000"/>
              </a:spcBef>
              <a:spcAft>
                <a:spcPct val="0"/>
              </a:spcAft>
              <a:defRPr sz="1200">
                <a:solidFill>
                  <a:schemeClr val="tx1"/>
                </a:solidFill>
                <a:latin typeface="Arial" pitchFamily="34" charset="0"/>
              </a:defRPr>
            </a:lvl6pPr>
            <a:lvl7pPr marL="2981325" indent="-230188" defTabSz="919163" eaLnBrk="0" fontAlgn="base" hangingPunct="0">
              <a:spcBef>
                <a:spcPct val="30000"/>
              </a:spcBef>
              <a:spcAft>
                <a:spcPct val="0"/>
              </a:spcAft>
              <a:defRPr sz="1200">
                <a:solidFill>
                  <a:schemeClr val="tx1"/>
                </a:solidFill>
                <a:latin typeface="Arial" pitchFamily="34" charset="0"/>
              </a:defRPr>
            </a:lvl7pPr>
            <a:lvl8pPr marL="3438525" indent="-230188" defTabSz="919163" eaLnBrk="0" fontAlgn="base" hangingPunct="0">
              <a:spcBef>
                <a:spcPct val="30000"/>
              </a:spcBef>
              <a:spcAft>
                <a:spcPct val="0"/>
              </a:spcAft>
              <a:defRPr sz="1200">
                <a:solidFill>
                  <a:schemeClr val="tx1"/>
                </a:solidFill>
                <a:latin typeface="Arial" pitchFamily="34" charset="0"/>
              </a:defRPr>
            </a:lvl8pPr>
            <a:lvl9pPr marL="3895725" indent="-230188"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D95F41E-335E-4141-8B38-2CCC10B6816D}" type="slidenum">
              <a:rPr lang="en-GB" altLang="en-US" smtClean="0"/>
              <a:pPr eaLnBrk="1" hangingPunct="1">
                <a:spcBef>
                  <a:spcPct val="0"/>
                </a:spcBef>
              </a:pPr>
              <a:t>6</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p:txBody>
          <a:bodyPr/>
          <a:lstStyle/>
          <a:p>
            <a:pPr>
              <a:lnSpc>
                <a:spcPct val="90000"/>
              </a:lnSpc>
              <a:buFont typeface="Arial" panose="020B0604020202020204" pitchFamily="34" charset="0"/>
              <a:buNone/>
              <a:defRPr/>
            </a:pPr>
            <a:r>
              <a:rPr lang="en-GB" sz="1000" dirty="0" smtClean="0"/>
              <a:t>Chocolate is part of the </a:t>
            </a:r>
            <a:r>
              <a:rPr lang="en-GB" altLang="en-US" sz="1000" dirty="0" smtClean="0"/>
              <a:t>major multi-billion dollar confectionary industry. It is dominated by enormous multinational conglomerates, such as Mars </a:t>
            </a:r>
            <a:r>
              <a:rPr lang="en-GB" altLang="en-US" sz="1000" dirty="0" err="1" smtClean="0"/>
              <a:t>Inc</a:t>
            </a:r>
            <a:r>
              <a:rPr lang="en-GB" altLang="en-US" sz="1000" dirty="0" smtClean="0"/>
              <a:t>, </a:t>
            </a:r>
            <a:r>
              <a:rPr lang="en-GB" altLang="en-US" sz="1000" dirty="0" err="1" smtClean="0"/>
              <a:t>Mondelez</a:t>
            </a:r>
            <a:r>
              <a:rPr lang="en-GB" altLang="en-US" sz="1000" dirty="0" smtClean="0"/>
              <a:t> International, Ferrero Group and Nestlé. </a:t>
            </a:r>
            <a:r>
              <a:rPr lang="en-GB" sz="1000" dirty="0" smtClean="0"/>
              <a:t>The global chocolate confectionery market was worth around </a:t>
            </a:r>
            <a:r>
              <a:rPr lang="en-GB" altLang="en-US" sz="1000" dirty="0" smtClean="0"/>
              <a:t>£</a:t>
            </a:r>
            <a:r>
              <a:rPr lang="en-GB" sz="1000" dirty="0" smtClean="0"/>
              <a:t>60.36 billion in 2010</a:t>
            </a:r>
            <a:r>
              <a:rPr lang="en-GB" sz="1000" baseline="30000" dirty="0" smtClean="0">
                <a:latin typeface="Arial" pitchFamily="34" charset="0"/>
              </a:rPr>
              <a:t>1</a:t>
            </a:r>
            <a:r>
              <a:rPr lang="en-GB" sz="1000" dirty="0" smtClean="0"/>
              <a:t> </a:t>
            </a:r>
            <a:r>
              <a:rPr lang="en-GB" altLang="en-US" sz="1000" dirty="0" smtClean="0">
                <a:latin typeface="Arial" pitchFamily="34" charset="0"/>
              </a:rPr>
              <a:t>while the global cocoa market is worth only £5 billion.</a:t>
            </a:r>
            <a:r>
              <a:rPr lang="en-GB" altLang="en-US" sz="1000" baseline="30000" dirty="0" smtClean="0">
                <a:latin typeface="Arial" pitchFamily="34" charset="0"/>
              </a:rPr>
              <a:t>2</a:t>
            </a:r>
            <a:r>
              <a:rPr lang="en-GB" altLang="en-US" sz="1000" dirty="0" smtClean="0"/>
              <a:t> Because cocoa makes up such a small proportion of the value of the chocolate market, there is very little money to be made selling cocoa despite chocolate being such a profitable product. </a:t>
            </a:r>
          </a:p>
          <a:p>
            <a:pPr>
              <a:lnSpc>
                <a:spcPct val="90000"/>
              </a:lnSpc>
              <a:buFont typeface="Arial" panose="020B0604020202020204" pitchFamily="34" charset="0"/>
              <a:buNone/>
              <a:defRPr/>
            </a:pPr>
            <a:endParaRPr lang="en-GB" altLang="en-US" sz="1000" dirty="0" smtClean="0"/>
          </a:p>
          <a:p>
            <a:pPr>
              <a:lnSpc>
                <a:spcPct val="90000"/>
              </a:lnSpc>
              <a:buFont typeface="Arial" panose="020B0604020202020204" pitchFamily="34" charset="0"/>
              <a:buNone/>
              <a:defRPr/>
            </a:pPr>
            <a:r>
              <a:rPr lang="en-GB" altLang="en-US" sz="1000" dirty="0" smtClean="0"/>
              <a:t>The UK confectionary market is also very competitive and largely controlled by three companies: </a:t>
            </a:r>
            <a:r>
              <a:rPr lang="en-GB" altLang="en-US" sz="1000" dirty="0" err="1" smtClean="0"/>
              <a:t>Mondelez</a:t>
            </a:r>
            <a:r>
              <a:rPr lang="en-GB" altLang="en-US" sz="1000" dirty="0" smtClean="0"/>
              <a:t> (who own Cadburys), Nestle and Mars. These three </a:t>
            </a:r>
            <a:r>
              <a:rPr lang="en-GB" altLang="en-US" sz="1000" dirty="0" smtClean="0">
                <a:solidFill>
                  <a:srgbClr val="BC9308"/>
                </a:solidFill>
              </a:rPr>
              <a:t>companies control 67% of the £4.1bn UK confectionary market.</a:t>
            </a:r>
            <a:r>
              <a:rPr lang="en-GB" altLang="en-US" sz="1000" baseline="30000" dirty="0" smtClean="0"/>
              <a:t>3</a:t>
            </a:r>
            <a:r>
              <a:rPr lang="en-US" altLang="en-US" sz="1000" dirty="0" smtClean="0">
                <a:solidFill>
                  <a:srgbClr val="BC9308"/>
                </a:solidFill>
              </a:rPr>
              <a:t> If you add up the market share of the top four companies (including Ferrero) and supermarket own label chocolate, these account for 89% of the market. </a:t>
            </a:r>
          </a:p>
          <a:p>
            <a:pPr>
              <a:lnSpc>
                <a:spcPct val="90000"/>
              </a:lnSpc>
              <a:buFont typeface="Arial" panose="020B0604020202020204" pitchFamily="34" charset="0"/>
              <a:buNone/>
              <a:defRPr/>
            </a:pPr>
            <a:endParaRPr lang="en-US" altLang="en-US" sz="1000" dirty="0" smtClean="0">
              <a:solidFill>
                <a:srgbClr val="BC9308"/>
              </a:solidFill>
            </a:endParaRPr>
          </a:p>
          <a:p>
            <a:pPr>
              <a:lnSpc>
                <a:spcPct val="90000"/>
              </a:lnSpc>
              <a:buFont typeface="Arial" panose="020B0604020202020204" pitchFamily="34" charset="0"/>
              <a:buNone/>
              <a:defRPr/>
            </a:pPr>
            <a:r>
              <a:rPr lang="en-US" altLang="en-US" sz="1000" dirty="0" smtClean="0"/>
              <a:t>In a ferociously competitive market, being a relatively small company can be a daunting prospect. But as so many people adore delicious chocolate, the potential for Divine's success is huge. There are hundreds of chocolate brands available in the UK, and the biggest companies spend up to 10% of their profit margins – tens of millions of pounds – in their fight to retain their brands' positions in the Chocolate Top Ten.</a:t>
            </a:r>
          </a:p>
          <a:p>
            <a:pPr>
              <a:lnSpc>
                <a:spcPct val="90000"/>
              </a:lnSpc>
              <a:buFont typeface="Arial" panose="020B0604020202020204" pitchFamily="34" charset="0"/>
              <a:buNone/>
              <a:defRPr/>
            </a:pPr>
            <a:r>
              <a:rPr lang="en-US" altLang="en-US" sz="1000" dirty="0" smtClean="0"/>
              <a:t/>
            </a:r>
            <a:br>
              <a:rPr lang="en-US" altLang="en-US" sz="1000" dirty="0" smtClean="0"/>
            </a:br>
            <a:r>
              <a:rPr lang="en-US" altLang="en-US" sz="1000" dirty="0" smtClean="0"/>
              <a:t>Divine has been developed to appeal to the British public's palate, and it tests </a:t>
            </a:r>
            <a:r>
              <a:rPr lang="en-US" altLang="en-US" sz="1000" dirty="0" err="1" smtClean="0"/>
              <a:t>favourably</a:t>
            </a:r>
            <a:r>
              <a:rPr lang="en-US" altLang="en-US" sz="1000" dirty="0" smtClean="0"/>
              <a:t> against all the market leaders. </a:t>
            </a:r>
          </a:p>
          <a:p>
            <a:pPr>
              <a:lnSpc>
                <a:spcPct val="90000"/>
              </a:lnSpc>
              <a:buFont typeface="Arial" panose="020B0604020202020204" pitchFamily="34" charset="0"/>
              <a:buNone/>
              <a:defRPr/>
            </a:pPr>
            <a:endParaRPr lang="en-US" altLang="en-US" sz="1000" dirty="0" smtClean="0"/>
          </a:p>
          <a:p>
            <a:pPr>
              <a:lnSpc>
                <a:spcPct val="90000"/>
              </a:lnSpc>
              <a:buFont typeface="Arial" panose="020B0604020202020204" pitchFamily="34" charset="0"/>
              <a:buNone/>
              <a:defRPr/>
            </a:pPr>
            <a:r>
              <a:rPr lang="en-US" altLang="en-US" sz="1000" dirty="0" smtClean="0"/>
              <a:t>The UK has one of the highest per capita levels of consumption of chocolate in the world as the </a:t>
            </a:r>
            <a:r>
              <a:rPr lang="en-GB" altLang="en-US" sz="1000" dirty="0" smtClean="0"/>
              <a:t>average person in the UK eats 10kg each year</a:t>
            </a:r>
            <a:r>
              <a:rPr lang="en-GB" altLang="en-US" sz="1000" baseline="30000" dirty="0" smtClean="0"/>
              <a:t>4</a:t>
            </a:r>
            <a:r>
              <a:rPr lang="en-GB" altLang="en-US" sz="1000" dirty="0" smtClean="0"/>
              <a:t> </a:t>
            </a:r>
            <a:r>
              <a:rPr lang="en-US" altLang="en-US" sz="1000" dirty="0" smtClean="0"/>
              <a:t>and therefore, capturing even a small proportion of this market translates into real benefits for cocoa farmers. A very good thing too, as the average UK family spends more on chocolate in a year than a cocoa farmer earns in a year.</a:t>
            </a:r>
          </a:p>
          <a:p>
            <a:pPr marL="228600" indent="-228600" eaLnBrk="1" hangingPunct="1">
              <a:lnSpc>
                <a:spcPct val="90000"/>
              </a:lnSpc>
              <a:spcBef>
                <a:spcPts val="300"/>
              </a:spcBef>
              <a:spcAft>
                <a:spcPts val="300"/>
              </a:spcAft>
              <a:defRPr/>
            </a:pPr>
            <a:endParaRPr lang="en-US" altLang="en-US" sz="1000" dirty="0" smtClean="0"/>
          </a:p>
          <a:p>
            <a:pPr marL="228600" indent="-228600" eaLnBrk="1" hangingPunct="1">
              <a:lnSpc>
                <a:spcPct val="90000"/>
              </a:lnSpc>
              <a:spcBef>
                <a:spcPts val="300"/>
              </a:spcBef>
              <a:spcAft>
                <a:spcPts val="300"/>
              </a:spcAft>
              <a:buFontTx/>
              <a:buAutoNum type="arabicPeriod"/>
              <a:defRPr/>
            </a:pPr>
            <a:r>
              <a:rPr lang="en-US" altLang="en-US" sz="1000" dirty="0" smtClean="0"/>
              <a:t>Source: Fairtrade Foundation UK, 2011, ‘</a:t>
            </a:r>
            <a:r>
              <a:rPr lang="en-GB" sz="1000" dirty="0" smtClean="0"/>
              <a:t>Commodity Briefing’</a:t>
            </a:r>
            <a:endParaRPr lang="en-US" altLang="en-US" sz="1000" dirty="0" smtClean="0"/>
          </a:p>
          <a:p>
            <a:pPr marL="228600" indent="-228600" eaLnBrk="1" hangingPunct="1">
              <a:lnSpc>
                <a:spcPct val="90000"/>
              </a:lnSpc>
              <a:spcBef>
                <a:spcPts val="300"/>
              </a:spcBef>
              <a:spcAft>
                <a:spcPts val="300"/>
              </a:spcAft>
              <a:buFontTx/>
              <a:buAutoNum type="arabicPeriod"/>
              <a:defRPr/>
            </a:pPr>
            <a:r>
              <a:rPr lang="en-US" altLang="en-US" sz="1000" dirty="0" smtClean="0"/>
              <a:t>Source: ICCO (September 2009) Personal communication</a:t>
            </a:r>
          </a:p>
          <a:p>
            <a:pPr marL="228600" indent="-228600" eaLnBrk="1" hangingPunct="1">
              <a:lnSpc>
                <a:spcPct val="90000"/>
              </a:lnSpc>
              <a:spcBef>
                <a:spcPts val="300"/>
              </a:spcBef>
              <a:spcAft>
                <a:spcPts val="300"/>
              </a:spcAft>
              <a:buFontTx/>
              <a:buAutoNum type="arabicPeriod"/>
              <a:defRPr/>
            </a:pPr>
            <a:r>
              <a:rPr lang="en-US" altLang="en-US" sz="1000" dirty="0" smtClean="0"/>
              <a:t>Source: Mintel (2017) ‘Chocolate Confectionery – UK – May 2017’</a:t>
            </a:r>
          </a:p>
          <a:p>
            <a:pPr marL="228600" indent="-228600" eaLnBrk="1" hangingPunct="1">
              <a:lnSpc>
                <a:spcPct val="90000"/>
              </a:lnSpc>
              <a:spcBef>
                <a:spcPts val="300"/>
              </a:spcBef>
              <a:spcAft>
                <a:spcPts val="300"/>
              </a:spcAft>
              <a:buFontTx/>
              <a:buAutoNum type="arabicPeriod"/>
              <a:defRPr/>
            </a:pPr>
            <a:r>
              <a:rPr lang="en-US" altLang="en-US" sz="1000" dirty="0" smtClean="0"/>
              <a:t>Source: </a:t>
            </a:r>
            <a:r>
              <a:rPr lang="en-US" altLang="en-US" sz="1000" dirty="0" err="1" smtClean="0"/>
              <a:t>Datamonitor</a:t>
            </a:r>
            <a:r>
              <a:rPr lang="en-US" altLang="en-US" sz="1000" dirty="0" smtClean="0"/>
              <a:t> (2006) </a:t>
            </a:r>
            <a:r>
              <a:rPr lang="en-GB" altLang="en-US" sz="1000" dirty="0" smtClean="0"/>
              <a:t>http://www.guardian.co.uk/uk/2006/apr/13/foodanddrink</a:t>
            </a:r>
            <a:endParaRPr lang="en-US" altLang="en-US" sz="1000" dirty="0" smtClean="0"/>
          </a:p>
        </p:txBody>
      </p:sp>
      <p:sp>
        <p:nvSpPr>
          <p:cNvPr id="34820" name="Slide Number Placeholder 3"/>
          <p:cNvSpPr txBox="1">
            <a:spLocks noGrp="1"/>
          </p:cNvSpPr>
          <p:nvPr/>
        </p:nvSpPr>
        <p:spPr bwMode="auto">
          <a:xfrm>
            <a:off x="5588000" y="6397625"/>
            <a:ext cx="427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37" tIns="45918" rIns="91837" bIns="45918" anchor="b"/>
          <a:lstStyle>
            <a:lvl1pPr defTabSz="919163" eaLnBrk="0" hangingPunct="0">
              <a:spcBef>
                <a:spcPct val="30000"/>
              </a:spcBef>
              <a:defRPr sz="1200">
                <a:solidFill>
                  <a:schemeClr val="tx1"/>
                </a:solidFill>
                <a:latin typeface="Arial" pitchFamily="34" charset="0"/>
              </a:defRPr>
            </a:lvl1pPr>
            <a:lvl2pPr marL="746125" indent="-287338" defTabSz="919163" eaLnBrk="0" hangingPunct="0">
              <a:spcBef>
                <a:spcPct val="30000"/>
              </a:spcBef>
              <a:defRPr sz="1200">
                <a:solidFill>
                  <a:schemeClr val="tx1"/>
                </a:solidFill>
                <a:latin typeface="Arial" pitchFamily="34" charset="0"/>
              </a:defRPr>
            </a:lvl2pPr>
            <a:lvl3pPr marL="1147763" indent="-228600" defTabSz="919163" eaLnBrk="0" hangingPunct="0">
              <a:spcBef>
                <a:spcPct val="30000"/>
              </a:spcBef>
              <a:defRPr sz="1200">
                <a:solidFill>
                  <a:schemeClr val="tx1"/>
                </a:solidFill>
                <a:latin typeface="Arial" pitchFamily="34" charset="0"/>
              </a:defRPr>
            </a:lvl3pPr>
            <a:lvl4pPr marL="1606550" indent="-228600" defTabSz="919163" eaLnBrk="0" hangingPunct="0">
              <a:spcBef>
                <a:spcPct val="30000"/>
              </a:spcBef>
              <a:defRPr sz="1200">
                <a:solidFill>
                  <a:schemeClr val="tx1"/>
                </a:solidFill>
                <a:latin typeface="Arial" pitchFamily="34" charset="0"/>
              </a:defRPr>
            </a:lvl4pPr>
            <a:lvl5pPr marL="2066925" indent="-230188" defTabSz="919163" eaLnBrk="0" hangingPunct="0">
              <a:spcBef>
                <a:spcPct val="30000"/>
              </a:spcBef>
              <a:defRPr sz="1200">
                <a:solidFill>
                  <a:schemeClr val="tx1"/>
                </a:solidFill>
                <a:latin typeface="Arial" pitchFamily="34" charset="0"/>
              </a:defRPr>
            </a:lvl5pPr>
            <a:lvl6pPr marL="2524125" indent="-230188" defTabSz="919163" eaLnBrk="0" fontAlgn="base" hangingPunct="0">
              <a:spcBef>
                <a:spcPct val="30000"/>
              </a:spcBef>
              <a:spcAft>
                <a:spcPct val="0"/>
              </a:spcAft>
              <a:defRPr sz="1200">
                <a:solidFill>
                  <a:schemeClr val="tx1"/>
                </a:solidFill>
                <a:latin typeface="Arial" pitchFamily="34" charset="0"/>
              </a:defRPr>
            </a:lvl6pPr>
            <a:lvl7pPr marL="2981325" indent="-230188" defTabSz="919163" eaLnBrk="0" fontAlgn="base" hangingPunct="0">
              <a:spcBef>
                <a:spcPct val="30000"/>
              </a:spcBef>
              <a:spcAft>
                <a:spcPct val="0"/>
              </a:spcAft>
              <a:defRPr sz="1200">
                <a:solidFill>
                  <a:schemeClr val="tx1"/>
                </a:solidFill>
                <a:latin typeface="Arial" pitchFamily="34" charset="0"/>
              </a:defRPr>
            </a:lvl7pPr>
            <a:lvl8pPr marL="3438525" indent="-230188" defTabSz="919163" eaLnBrk="0" fontAlgn="base" hangingPunct="0">
              <a:spcBef>
                <a:spcPct val="30000"/>
              </a:spcBef>
              <a:spcAft>
                <a:spcPct val="0"/>
              </a:spcAft>
              <a:defRPr sz="1200">
                <a:solidFill>
                  <a:schemeClr val="tx1"/>
                </a:solidFill>
                <a:latin typeface="Arial" pitchFamily="34" charset="0"/>
              </a:defRPr>
            </a:lvl8pPr>
            <a:lvl9pPr marL="3895725" indent="-230188" defTabSz="9191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BB23A9F3-A912-4C12-A37C-092E06DF32A7}" type="slidenum">
              <a:rPr lang="en-GB" altLang="en-US" b="0"/>
              <a:pPr algn="r" eaLnBrk="1" hangingPunct="1">
                <a:spcBef>
                  <a:spcPct val="0"/>
                </a:spcBef>
              </a:pPr>
              <a:t>7</a:t>
            </a:fld>
            <a:endParaRPr lang="en-GB" altLang="en-US"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eaLnBrk="1" hangingPunct="1">
              <a:spcBef>
                <a:spcPts val="300"/>
              </a:spcBef>
              <a:spcAft>
                <a:spcPts val="300"/>
              </a:spcAft>
            </a:pPr>
            <a:r>
              <a:rPr lang="en-GB" altLang="en-US" sz="1000" dirty="0" smtClean="0">
                <a:latin typeface="Arial" pitchFamily="34" charset="0"/>
              </a:rPr>
              <a:t>As part of the Fairtrade campaign in the UK, Divine has helped drive forwards a movement that has seen sales of Fairtrade certified products grow rapidly. Rising consumer demand has meant that other companies became interested. A number of large well known brands switched whole product ranges to Fairtrade – Tate &amp; Lyle sugar, Starbucks espresso-based coffees, bananas in Sainsbury, Waitrose and Co-op, and many others.</a:t>
            </a:r>
          </a:p>
          <a:p>
            <a:pPr eaLnBrk="1" hangingPunct="1">
              <a:spcBef>
                <a:spcPts val="300"/>
              </a:spcBef>
              <a:spcAft>
                <a:spcPts val="300"/>
              </a:spcAft>
            </a:pPr>
            <a:endParaRPr lang="en-GB" altLang="en-US" sz="1000" dirty="0" smtClean="0">
              <a:latin typeface="Arial" pitchFamily="34" charset="0"/>
            </a:endParaRPr>
          </a:p>
          <a:p>
            <a:pPr eaLnBrk="1" hangingPunct="1">
              <a:spcBef>
                <a:spcPts val="300"/>
              </a:spcBef>
              <a:spcAft>
                <a:spcPts val="300"/>
              </a:spcAft>
            </a:pPr>
            <a:r>
              <a:rPr lang="en-GB" altLang="en-US" sz="1000" dirty="0" smtClean="0">
                <a:latin typeface="Arial" pitchFamily="34" charset="0"/>
              </a:rPr>
              <a:t>In 2009 Cadbury switched its best selling Dairy Milk bar to Fairtrade. This resulted in a huge increase in Fairtrade cocoa sales, with </a:t>
            </a:r>
            <a:r>
              <a:rPr lang="en-GB" altLang="en-US" sz="1000" dirty="0" err="1" smtClean="0">
                <a:latin typeface="Arial" pitchFamily="34" charset="0"/>
              </a:rPr>
              <a:t>Kuapa</a:t>
            </a:r>
            <a:r>
              <a:rPr lang="en-GB" altLang="en-US" sz="1000" dirty="0" smtClean="0">
                <a:latin typeface="Arial" pitchFamily="34" charset="0"/>
              </a:rPr>
              <a:t> </a:t>
            </a:r>
            <a:r>
              <a:rPr lang="en-GB" altLang="en-US" sz="1000" dirty="0" err="1" smtClean="0">
                <a:latin typeface="Arial" pitchFamily="34" charset="0"/>
              </a:rPr>
              <a:t>Kokoo’s</a:t>
            </a:r>
            <a:r>
              <a:rPr lang="en-GB" altLang="en-US" sz="1000" dirty="0" smtClean="0">
                <a:latin typeface="Arial" pitchFamily="34" charset="0"/>
              </a:rPr>
              <a:t> sales to Fairtrade tripling. In 2010, </a:t>
            </a:r>
            <a:r>
              <a:rPr lang="en-GB" altLang="en-US" dirty="0" smtClean="0">
                <a:latin typeface="Arial" pitchFamily="34" charset="0"/>
              </a:rPr>
              <a:t>Nestlé </a:t>
            </a:r>
            <a:r>
              <a:rPr lang="en-GB" altLang="en-US" sz="1000" dirty="0" smtClean="0">
                <a:latin typeface="Arial" pitchFamily="34" charset="0"/>
              </a:rPr>
              <a:t>switched Kit Kat to Fairtrade, and in 2012, </a:t>
            </a:r>
            <a:r>
              <a:rPr lang="en-GB" altLang="en-US" sz="1000" dirty="0" err="1" smtClean="0">
                <a:latin typeface="Arial" pitchFamily="34" charset="0"/>
              </a:rPr>
              <a:t>Maltesers</a:t>
            </a:r>
            <a:r>
              <a:rPr lang="en-GB" altLang="en-US" sz="1000" dirty="0" smtClean="0">
                <a:latin typeface="Arial" pitchFamily="34" charset="0"/>
              </a:rPr>
              <a:t> became Fairtrade. For a while, the biggest selling three chocolate products in the UK were all certified Fairtrade.</a:t>
            </a:r>
          </a:p>
          <a:p>
            <a:pPr eaLnBrk="1" hangingPunct="1">
              <a:spcBef>
                <a:spcPts val="300"/>
              </a:spcBef>
              <a:spcAft>
                <a:spcPts val="300"/>
              </a:spcAft>
            </a:pPr>
            <a:endParaRPr lang="en-GB" altLang="en-US" sz="1000" dirty="0" smtClean="0">
              <a:latin typeface="Arial" pitchFamily="34" charset="0"/>
            </a:endParaRPr>
          </a:p>
          <a:p>
            <a:pPr eaLnBrk="1" hangingPunct="1">
              <a:spcBef>
                <a:spcPts val="300"/>
              </a:spcBef>
              <a:spcAft>
                <a:spcPts val="300"/>
              </a:spcAft>
            </a:pPr>
            <a:r>
              <a:rPr lang="en-GB" altLang="en-US" sz="1000" dirty="0" smtClean="0">
                <a:latin typeface="Arial" pitchFamily="34" charset="0"/>
              </a:rPr>
              <a:t>The initial excitement of these big gains for the Fairtrade movement were tempered by subsequent developments. Cadbury was taken over by US multinational Kraft, which then became </a:t>
            </a:r>
            <a:r>
              <a:rPr lang="en-GB" altLang="en-US" dirty="0" smtClean="0">
                <a:latin typeface="Arial" pitchFamily="34" charset="0"/>
              </a:rPr>
              <a:t>Mondelēz International</a:t>
            </a:r>
            <a:r>
              <a:rPr lang="en-GB" altLang="en-US" sz="1000" dirty="0" smtClean="0">
                <a:latin typeface="Arial" pitchFamily="34" charset="0"/>
              </a:rPr>
              <a:t>. In 2016, </a:t>
            </a:r>
            <a:r>
              <a:rPr lang="en-GB" altLang="en-US" dirty="0" smtClean="0">
                <a:latin typeface="Arial" pitchFamily="34" charset="0"/>
              </a:rPr>
              <a:t>Mondelēz </a:t>
            </a:r>
            <a:r>
              <a:rPr lang="en-GB" altLang="en-US" sz="1000" dirty="0" smtClean="0">
                <a:latin typeface="Arial" pitchFamily="34" charset="0"/>
              </a:rPr>
              <a:t>replaced the Fairtrade Mark with their own ‘in-house’ fair trade scheme, Cocoa Life. Cocoa Life provides many benefits to farmers, but there is no independent third-party auditing of its claims, nor any meaningful accountability to farmers or consumers, unlike with Fairtrade.</a:t>
            </a:r>
          </a:p>
          <a:p>
            <a:pPr eaLnBrk="1" hangingPunct="1">
              <a:spcBef>
                <a:spcPts val="300"/>
              </a:spcBef>
              <a:spcAft>
                <a:spcPts val="300"/>
              </a:spcAft>
            </a:pPr>
            <a:endParaRPr lang="en-GB" altLang="en-US" sz="1000" dirty="0" smtClean="0">
              <a:latin typeface="Arial" pitchFamily="34" charset="0"/>
            </a:endParaRPr>
          </a:p>
          <a:p>
            <a:pPr eaLnBrk="1" hangingPunct="1">
              <a:spcBef>
                <a:spcPts val="300"/>
              </a:spcBef>
              <a:spcAft>
                <a:spcPts val="300"/>
              </a:spcAft>
            </a:pPr>
            <a:r>
              <a:rPr lang="en-GB" altLang="en-US" sz="1000" dirty="0" smtClean="0">
                <a:latin typeface="Arial" pitchFamily="34" charset="0"/>
              </a:rPr>
              <a:t>Mars </a:t>
            </a:r>
            <a:r>
              <a:rPr lang="en-GB" altLang="en-US" sz="1000" dirty="0" err="1" smtClean="0">
                <a:latin typeface="Arial" pitchFamily="34" charset="0"/>
              </a:rPr>
              <a:t>Maltesers</a:t>
            </a:r>
            <a:r>
              <a:rPr lang="en-GB" altLang="en-US" sz="1000" dirty="0" smtClean="0">
                <a:latin typeface="Arial" pitchFamily="34" charset="0"/>
              </a:rPr>
              <a:t> remains Fairtrade certified, but when Mars adopted Fairtrade certification for Mars Bars in 2015, they opted for a Fairtrade Sourcing Program Mark, under which the cocoa is sourced on Fairtrade terms, but not the sugar.</a:t>
            </a:r>
          </a:p>
          <a:p>
            <a:pPr eaLnBrk="1" hangingPunct="1">
              <a:spcBef>
                <a:spcPts val="300"/>
              </a:spcBef>
              <a:spcAft>
                <a:spcPts val="300"/>
              </a:spcAft>
            </a:pPr>
            <a:endParaRPr lang="en-GB" altLang="en-US" sz="1000" dirty="0" smtClean="0">
              <a:latin typeface="Arial" pitchFamily="34" charset="0"/>
            </a:endParaRPr>
          </a:p>
          <a:p>
            <a:pPr eaLnBrk="1" hangingPunct="1">
              <a:spcBef>
                <a:spcPts val="300"/>
              </a:spcBef>
              <a:spcAft>
                <a:spcPts val="300"/>
              </a:spcAft>
            </a:pPr>
            <a:r>
              <a:rPr lang="en-GB" altLang="en-US" dirty="0" smtClean="0">
                <a:latin typeface="Arial" pitchFamily="34" charset="0"/>
              </a:rPr>
              <a:t>Nestlé </a:t>
            </a:r>
            <a:r>
              <a:rPr lang="en-GB" altLang="en-US" sz="1000" dirty="0" smtClean="0">
                <a:latin typeface="Arial" pitchFamily="34" charset="0"/>
              </a:rPr>
              <a:t>continue to source the cocoa, sugar and vanilla for Kit Kat on Fairtrade terms, but have switched in 2017 to using the Fairtrade Sourcing Program system. Rather than have the Fairtrade Mark on the front of the pack, they have the Fairtrade Sourcing Program Mark on the back of the pack and have moved their in-house sustainability programme, Cocoa Plan, on to the front of the pack. It is a similar move to </a:t>
            </a:r>
            <a:r>
              <a:rPr lang="en-GB" altLang="en-US" dirty="0" smtClean="0">
                <a:latin typeface="Arial" pitchFamily="34" charset="0"/>
              </a:rPr>
              <a:t>Mondelēz </a:t>
            </a:r>
            <a:r>
              <a:rPr lang="en-GB" altLang="en-US" sz="1000" dirty="0" smtClean="0">
                <a:latin typeface="Arial" pitchFamily="34" charset="0"/>
              </a:rPr>
              <a:t>and represents a general shift by big corporates towards own brand sustainability programmes rather than third party independent verification by civil society.</a:t>
            </a:r>
          </a:p>
        </p:txBody>
      </p:sp>
      <p:sp>
        <p:nvSpPr>
          <p:cNvPr id="35844" name="Slide Number Placeholder 3"/>
          <p:cNvSpPr txBox="1">
            <a:spLocks noGrp="1"/>
          </p:cNvSpPr>
          <p:nvPr/>
        </p:nvSpPr>
        <p:spPr bwMode="auto">
          <a:xfrm>
            <a:off x="5588000" y="6397625"/>
            <a:ext cx="4276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37" tIns="45918" rIns="91837" bIns="45918" anchor="b"/>
          <a:lstStyle>
            <a:lvl1pPr defTabSz="919163" eaLnBrk="0" hangingPunct="0">
              <a:spcBef>
                <a:spcPct val="30000"/>
              </a:spcBef>
              <a:defRPr sz="1200">
                <a:solidFill>
                  <a:schemeClr val="tx1"/>
                </a:solidFill>
                <a:latin typeface="Arial" pitchFamily="34" charset="0"/>
              </a:defRPr>
            </a:lvl1pPr>
            <a:lvl2pPr marL="746125" indent="-287338" defTabSz="919163" eaLnBrk="0" hangingPunct="0">
              <a:spcBef>
                <a:spcPct val="30000"/>
              </a:spcBef>
              <a:defRPr sz="1200">
                <a:solidFill>
                  <a:schemeClr val="tx1"/>
                </a:solidFill>
                <a:latin typeface="Arial" pitchFamily="34" charset="0"/>
              </a:defRPr>
            </a:lvl2pPr>
            <a:lvl3pPr marL="1147763" indent="-228600" defTabSz="919163" eaLnBrk="0" hangingPunct="0">
              <a:spcBef>
                <a:spcPct val="30000"/>
              </a:spcBef>
              <a:defRPr sz="1200">
                <a:solidFill>
                  <a:schemeClr val="tx1"/>
                </a:solidFill>
                <a:latin typeface="Arial" pitchFamily="34" charset="0"/>
              </a:defRPr>
            </a:lvl3pPr>
            <a:lvl4pPr marL="1606550" indent="-228600" defTabSz="919163" eaLnBrk="0" hangingPunct="0">
              <a:spcBef>
                <a:spcPct val="30000"/>
              </a:spcBef>
              <a:defRPr sz="1200">
                <a:solidFill>
                  <a:schemeClr val="tx1"/>
                </a:solidFill>
                <a:latin typeface="Arial" pitchFamily="34" charset="0"/>
              </a:defRPr>
            </a:lvl4pPr>
            <a:lvl5pPr marL="2066925" indent="-230188" defTabSz="919163" eaLnBrk="0" hangingPunct="0">
              <a:spcBef>
                <a:spcPct val="30000"/>
              </a:spcBef>
              <a:defRPr sz="1200">
                <a:solidFill>
                  <a:schemeClr val="tx1"/>
                </a:solidFill>
                <a:latin typeface="Arial" pitchFamily="34" charset="0"/>
              </a:defRPr>
            </a:lvl5pPr>
            <a:lvl6pPr marL="2524125" indent="-230188" defTabSz="919163" eaLnBrk="0" fontAlgn="base" hangingPunct="0">
              <a:spcBef>
                <a:spcPct val="30000"/>
              </a:spcBef>
              <a:spcAft>
                <a:spcPct val="0"/>
              </a:spcAft>
              <a:defRPr sz="1200">
                <a:solidFill>
                  <a:schemeClr val="tx1"/>
                </a:solidFill>
                <a:latin typeface="Arial" pitchFamily="34" charset="0"/>
              </a:defRPr>
            </a:lvl6pPr>
            <a:lvl7pPr marL="2981325" indent="-230188" defTabSz="919163" eaLnBrk="0" fontAlgn="base" hangingPunct="0">
              <a:spcBef>
                <a:spcPct val="30000"/>
              </a:spcBef>
              <a:spcAft>
                <a:spcPct val="0"/>
              </a:spcAft>
              <a:defRPr sz="1200">
                <a:solidFill>
                  <a:schemeClr val="tx1"/>
                </a:solidFill>
                <a:latin typeface="Arial" pitchFamily="34" charset="0"/>
              </a:defRPr>
            </a:lvl7pPr>
            <a:lvl8pPr marL="3438525" indent="-230188" defTabSz="919163" eaLnBrk="0" fontAlgn="base" hangingPunct="0">
              <a:spcBef>
                <a:spcPct val="30000"/>
              </a:spcBef>
              <a:spcAft>
                <a:spcPct val="0"/>
              </a:spcAft>
              <a:defRPr sz="1200">
                <a:solidFill>
                  <a:schemeClr val="tx1"/>
                </a:solidFill>
                <a:latin typeface="Arial" pitchFamily="34" charset="0"/>
              </a:defRPr>
            </a:lvl8pPr>
            <a:lvl9pPr marL="3895725" indent="-230188" defTabSz="9191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561DD0CC-964A-4716-A9D9-5D9AEC686BB9}" type="slidenum">
              <a:rPr lang="en-GB" altLang="en-US" b="0"/>
              <a:pPr algn="r" eaLnBrk="1" hangingPunct="1">
                <a:spcBef>
                  <a:spcPct val="0"/>
                </a:spcBef>
              </a:pPr>
              <a:t>8</a:t>
            </a:fld>
            <a:endParaRPr lang="en-GB" altLang="en-US"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altLang="en-US" smtClean="0">
                <a:latin typeface="Arial" pitchFamily="34" charset="0"/>
              </a:rPr>
              <a:t>Since introducing the first mainstream Fairtrade chocolate bar into the UK market, the Divine product range has grown considerably. There are now 32 all-year-round products and a changing range of seasonal products, including easter eggs, mini eggs, advent calendar and chocolate coins. Seasonal products, particularly the Christmas range, make up a large proportion of Divine Chocolate’s sales.</a:t>
            </a:r>
          </a:p>
          <a:p>
            <a:endParaRPr lang="en-US" altLang="en-US" smtClean="0">
              <a:latin typeface="Arial" pitchFamily="34" charset="0"/>
            </a:endParaRPr>
          </a:p>
          <a:p>
            <a:r>
              <a:rPr lang="en-US" altLang="en-US" smtClean="0">
                <a:latin typeface="Arial" pitchFamily="34" charset="0"/>
              </a:rPr>
              <a:t>The Divine brand is based around traditional West African ‘adinkra symbols’, which represent Divine’s Ghanaian roots. Adinkra symbols are </a:t>
            </a:r>
            <a:r>
              <a:rPr lang="en-GB" altLang="en-US" smtClean="0">
                <a:latin typeface="Arial" pitchFamily="34" charset="0"/>
              </a:rPr>
              <a:t>carved, woven and printed on traditional craft and fabrics in Ghana and each one has its own special meaning. </a:t>
            </a:r>
            <a:endParaRPr lang="en-US" altLang="en-US" smtClean="0">
              <a:latin typeface="Arial" pitchFamily="34" charset="0"/>
            </a:endParaRPr>
          </a:p>
          <a:p>
            <a:endParaRPr lang="en-US" altLang="en-US" smtClean="0">
              <a:latin typeface="Arial" pitchFamily="34" charset="0"/>
            </a:endParaRPr>
          </a:p>
          <a:p>
            <a:pPr eaLnBrk="1" hangingPunct="1">
              <a:spcBef>
                <a:spcPts val="300"/>
              </a:spcBef>
              <a:spcAft>
                <a:spcPts val="300"/>
              </a:spcAft>
            </a:pPr>
            <a:r>
              <a:rPr lang="en-US" altLang="en-US" smtClean="0">
                <a:latin typeface="Arial" pitchFamily="34" charset="0"/>
              </a:rPr>
              <a:t>Divine products are stocked in Waitrose and The Co-op, as well as a wide range of other outlets, including Booths, Wholefoods, Oxfam shops and many independent shops.</a:t>
            </a:r>
            <a:r>
              <a:rPr lang="en-GB" altLang="en-US" smtClean="0">
                <a:latin typeface="Arial" pitchFamily="34" charset="0"/>
              </a:rPr>
              <a:t> </a:t>
            </a:r>
            <a:endParaRPr lang="en-US" altLang="en-US" smtClean="0">
              <a:latin typeface="Arial" pitchFamily="34" charset="0"/>
            </a:endParaRPr>
          </a:p>
          <a:p>
            <a:endParaRPr lang="en-GB" altLang="en-US" smtClean="0">
              <a:latin typeface="Arial" pitchFamily="34" charset="0"/>
            </a:endParaRPr>
          </a:p>
        </p:txBody>
      </p:sp>
      <p:sp>
        <p:nvSpPr>
          <p:cNvPr id="36868" name="Slide Number Placeholder 3"/>
          <p:cNvSpPr>
            <a:spLocks noGrp="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defRPr>
            </a:lvl1pPr>
            <a:lvl2pPr marL="742950" indent="-285750" defTabSz="919163" eaLnBrk="0" hangingPunct="0">
              <a:spcBef>
                <a:spcPct val="30000"/>
              </a:spcBef>
              <a:defRPr sz="1200">
                <a:solidFill>
                  <a:schemeClr val="tx1"/>
                </a:solidFill>
                <a:latin typeface="Arial" pitchFamily="34" charset="0"/>
              </a:defRPr>
            </a:lvl2pPr>
            <a:lvl3pPr marL="1143000" indent="-228600" defTabSz="919163" eaLnBrk="0" hangingPunct="0">
              <a:spcBef>
                <a:spcPct val="30000"/>
              </a:spcBef>
              <a:defRPr sz="1200">
                <a:solidFill>
                  <a:schemeClr val="tx1"/>
                </a:solidFill>
                <a:latin typeface="Arial" pitchFamily="34" charset="0"/>
              </a:defRPr>
            </a:lvl3pPr>
            <a:lvl4pPr marL="1600200" indent="-228600" defTabSz="919163" eaLnBrk="0" hangingPunct="0">
              <a:spcBef>
                <a:spcPct val="30000"/>
              </a:spcBef>
              <a:defRPr sz="1200">
                <a:solidFill>
                  <a:schemeClr val="tx1"/>
                </a:solidFill>
                <a:latin typeface="Arial" pitchFamily="34" charset="0"/>
              </a:defRPr>
            </a:lvl4pPr>
            <a:lvl5pPr marL="2057400" indent="-228600" defTabSz="919163" eaLnBrk="0" hangingPunct="0">
              <a:spcBef>
                <a:spcPct val="30000"/>
              </a:spcBef>
              <a:defRPr sz="1200">
                <a:solidFill>
                  <a:schemeClr val="tx1"/>
                </a:solidFill>
                <a:latin typeface="Arial" pitchFamily="34" charset="0"/>
              </a:defRPr>
            </a:lvl5pPr>
            <a:lvl6pPr marL="2514600" indent="-228600" defTabSz="919163" eaLnBrk="0" fontAlgn="base" hangingPunct="0">
              <a:spcBef>
                <a:spcPct val="30000"/>
              </a:spcBef>
              <a:spcAft>
                <a:spcPct val="0"/>
              </a:spcAft>
              <a:defRPr sz="1200">
                <a:solidFill>
                  <a:schemeClr val="tx1"/>
                </a:solidFill>
                <a:latin typeface="Arial" pitchFamily="34" charset="0"/>
              </a:defRPr>
            </a:lvl6pPr>
            <a:lvl7pPr marL="2971800" indent="-228600" defTabSz="919163" eaLnBrk="0" fontAlgn="base" hangingPunct="0">
              <a:spcBef>
                <a:spcPct val="30000"/>
              </a:spcBef>
              <a:spcAft>
                <a:spcPct val="0"/>
              </a:spcAft>
              <a:defRPr sz="1200">
                <a:solidFill>
                  <a:schemeClr val="tx1"/>
                </a:solidFill>
                <a:latin typeface="Arial" pitchFamily="34" charset="0"/>
              </a:defRPr>
            </a:lvl7pPr>
            <a:lvl8pPr marL="3429000" indent="-228600" defTabSz="919163" eaLnBrk="0" fontAlgn="base" hangingPunct="0">
              <a:spcBef>
                <a:spcPct val="30000"/>
              </a:spcBef>
              <a:spcAft>
                <a:spcPct val="0"/>
              </a:spcAft>
              <a:defRPr sz="1200">
                <a:solidFill>
                  <a:schemeClr val="tx1"/>
                </a:solidFill>
                <a:latin typeface="Arial" pitchFamily="34" charset="0"/>
              </a:defRPr>
            </a:lvl8pPr>
            <a:lvl9pPr marL="3886200" indent="-228600" defTabSz="9191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2912DAD-4397-469A-867C-3ACF13E04FF2}" type="slidenum">
              <a:rPr lang="en-GB" altLang="en-US" smtClean="0"/>
              <a:pPr eaLnBrk="1" hangingPunct="1">
                <a:spcBef>
                  <a:spcPct val="0"/>
                </a:spcBef>
              </a:pPr>
              <a:t>9</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0" y="685800"/>
            <a:ext cx="3302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2638425" y="2943225"/>
            <a:ext cx="200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2" tIns="47891" rIns="95782" bIns="47891">
            <a:spAutoFit/>
          </a:bodyPr>
          <a:lstStyle>
            <a:lvl1pPr defTabSz="957263" eaLnBrk="0" hangingPunct="0">
              <a:defRPr b="1">
                <a:solidFill>
                  <a:schemeClr val="bg1"/>
                </a:solidFill>
                <a:latin typeface="Helvetica" pitchFamily="34" charset="0"/>
              </a:defRPr>
            </a:lvl1pPr>
            <a:lvl2pPr marL="742950" indent="-285750" defTabSz="957263" eaLnBrk="0" hangingPunct="0">
              <a:defRPr b="1">
                <a:solidFill>
                  <a:schemeClr val="bg1"/>
                </a:solidFill>
                <a:latin typeface="Helvetica" pitchFamily="34" charset="0"/>
              </a:defRPr>
            </a:lvl2pPr>
            <a:lvl3pPr marL="1143000" indent="-228600" defTabSz="957263" eaLnBrk="0" hangingPunct="0">
              <a:defRPr b="1">
                <a:solidFill>
                  <a:schemeClr val="bg1"/>
                </a:solidFill>
                <a:latin typeface="Helvetica" pitchFamily="34" charset="0"/>
              </a:defRPr>
            </a:lvl3pPr>
            <a:lvl4pPr marL="1600200" indent="-228600" defTabSz="957263" eaLnBrk="0" hangingPunct="0">
              <a:defRPr b="1">
                <a:solidFill>
                  <a:schemeClr val="bg1"/>
                </a:solidFill>
                <a:latin typeface="Helvetica" pitchFamily="34" charset="0"/>
              </a:defRPr>
            </a:lvl4pPr>
            <a:lvl5pPr marL="2057400" indent="-228600" defTabSz="957263" eaLnBrk="0" hangingPunct="0">
              <a:defRPr b="1">
                <a:solidFill>
                  <a:schemeClr val="bg1"/>
                </a:solidFill>
                <a:latin typeface="Helvetica" pitchFamily="34" charset="0"/>
              </a:defRPr>
            </a:lvl5pPr>
            <a:lvl6pPr marL="2514600" indent="-228600" defTabSz="957263" eaLnBrk="0" fontAlgn="base" hangingPunct="0">
              <a:spcBef>
                <a:spcPct val="20000"/>
              </a:spcBef>
              <a:spcAft>
                <a:spcPct val="0"/>
              </a:spcAft>
              <a:defRPr b="1">
                <a:solidFill>
                  <a:schemeClr val="bg1"/>
                </a:solidFill>
                <a:latin typeface="Helvetica" pitchFamily="34" charset="0"/>
              </a:defRPr>
            </a:lvl6pPr>
            <a:lvl7pPr marL="2971800" indent="-228600" defTabSz="957263" eaLnBrk="0" fontAlgn="base" hangingPunct="0">
              <a:spcBef>
                <a:spcPct val="20000"/>
              </a:spcBef>
              <a:spcAft>
                <a:spcPct val="0"/>
              </a:spcAft>
              <a:defRPr b="1">
                <a:solidFill>
                  <a:schemeClr val="bg1"/>
                </a:solidFill>
                <a:latin typeface="Helvetica" pitchFamily="34" charset="0"/>
              </a:defRPr>
            </a:lvl7pPr>
            <a:lvl8pPr marL="3429000" indent="-228600" defTabSz="957263" eaLnBrk="0" fontAlgn="base" hangingPunct="0">
              <a:spcBef>
                <a:spcPct val="20000"/>
              </a:spcBef>
              <a:spcAft>
                <a:spcPct val="0"/>
              </a:spcAft>
              <a:defRPr b="1">
                <a:solidFill>
                  <a:schemeClr val="bg1"/>
                </a:solidFill>
                <a:latin typeface="Helvetica" pitchFamily="34" charset="0"/>
              </a:defRPr>
            </a:lvl8pPr>
            <a:lvl9pPr marL="3886200" indent="-228600" defTabSz="957263" eaLnBrk="0" fontAlgn="base" hangingPunct="0">
              <a:spcBef>
                <a:spcPct val="20000"/>
              </a:spcBef>
              <a:spcAft>
                <a:spcPct val="0"/>
              </a:spcAft>
              <a:defRPr b="1">
                <a:solidFill>
                  <a:schemeClr val="bg1"/>
                </a:solidFill>
                <a:latin typeface="Helvetica" pitchFamily="34" charset="0"/>
              </a:defRPr>
            </a:lvl9pPr>
          </a:lstStyle>
          <a:p>
            <a:pPr>
              <a:spcBef>
                <a:spcPct val="0"/>
              </a:spcBef>
              <a:defRPr/>
            </a:pPr>
            <a:endParaRPr lang="en-US" altLang="en-US" sz="2500" b="0" smtClean="0">
              <a:solidFill>
                <a:schemeClr val="tx1"/>
              </a:solidFill>
              <a:latin typeface="Times" pitchFamily="18" charset="0"/>
            </a:endParaRPr>
          </a:p>
        </p:txBody>
      </p:sp>
    </p:spTree>
    <p:extLst>
      <p:ext uri="{BB962C8B-B14F-4D97-AF65-F5344CB8AC3E}">
        <p14:creationId xmlns:p14="http://schemas.microsoft.com/office/powerpoint/2010/main" val="307864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203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1063" y="981075"/>
            <a:ext cx="2246312" cy="5543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8950" y="981075"/>
            <a:ext cx="6589713"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804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2596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698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1975" y="1743075"/>
            <a:ext cx="43815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5875" y="1743075"/>
            <a:ext cx="43815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064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23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7442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34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92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1345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338455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24800" y="0"/>
            <a:ext cx="19812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5"/>
          <p:cNvSpPr>
            <a:spLocks noGrp="1" noChangeArrowheads="1"/>
          </p:cNvSpPr>
          <p:nvPr>
            <p:ph type="body" idx="1"/>
          </p:nvPr>
        </p:nvSpPr>
        <p:spPr bwMode="auto">
          <a:xfrm>
            <a:off x="561975" y="1743075"/>
            <a:ext cx="89154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t" anchorCtr="0" compatLnSpc="1">
            <a:prstTxWarp prst="textNoShape">
              <a:avLst/>
            </a:prstTxWarp>
          </a:bodyPr>
          <a:lstStyle/>
          <a:p>
            <a:pPr lvl="0"/>
            <a:r>
              <a:rPr lang="en-GB" altLang="en-US" smtClean="0"/>
              <a:t>Click to edit Master text styles</a:t>
            </a:r>
          </a:p>
          <a:p>
            <a:pPr lvl="1"/>
            <a:r>
              <a:rPr lang="en-GB" altLang="en-US" smtClean="0"/>
              <a:t>Second level</a:t>
            </a:r>
          </a:p>
        </p:txBody>
      </p:sp>
      <p:sp>
        <p:nvSpPr>
          <p:cNvPr id="1029" name="Rectangle 6"/>
          <p:cNvSpPr>
            <a:spLocks noGrp="1" noChangeArrowheads="1"/>
          </p:cNvSpPr>
          <p:nvPr>
            <p:ph type="title"/>
          </p:nvPr>
        </p:nvSpPr>
        <p:spPr bwMode="auto">
          <a:xfrm>
            <a:off x="488950" y="981075"/>
            <a:ext cx="67691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82" tIns="47891" rIns="95782" bIns="47891" numCol="1" anchor="ctr" anchorCtr="0" compatLnSpc="1">
            <a:prstTxWarp prst="textNoShape">
              <a:avLst/>
            </a:prstTxWarp>
          </a:bodyPr>
          <a:lstStyle/>
          <a:p>
            <a:pPr lvl="0"/>
            <a:r>
              <a:rPr lang="en-GB" altLang="en-US" smtClean="0"/>
              <a:t>Click to edit Master title </a:t>
            </a:r>
          </a:p>
        </p:txBody>
      </p:sp>
    </p:spTree>
  </p:cSld>
  <p:clrMap bg1="lt1" tx1="dk1" bg2="lt2" tx2="dk2" accent1="accent1" accent2="accent2" accent3="accent3" accent4="accent4" accent5="accent5" accent6="accent6" hlink="hlink" folHlink="folHlink"/>
  <p:sldLayoutIdLst>
    <p:sldLayoutId id="2147483843"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957263" rtl="0" eaLnBrk="0" fontAlgn="base" hangingPunct="0">
        <a:spcBef>
          <a:spcPct val="0"/>
        </a:spcBef>
        <a:spcAft>
          <a:spcPct val="0"/>
        </a:spcAft>
        <a:defRPr sz="2900">
          <a:solidFill>
            <a:srgbClr val="BD9408"/>
          </a:solidFill>
          <a:latin typeface="+mj-lt"/>
          <a:ea typeface="+mj-ea"/>
          <a:cs typeface="+mj-cs"/>
        </a:defRPr>
      </a:lvl1pPr>
      <a:lvl2pPr algn="l" defTabSz="957263" rtl="0" eaLnBrk="0" fontAlgn="base" hangingPunct="0">
        <a:spcBef>
          <a:spcPct val="0"/>
        </a:spcBef>
        <a:spcAft>
          <a:spcPct val="0"/>
        </a:spcAft>
        <a:defRPr sz="2900">
          <a:solidFill>
            <a:srgbClr val="BD9408"/>
          </a:solidFill>
          <a:latin typeface="Copperplate Gothic Bold" pitchFamily="34" charset="0"/>
        </a:defRPr>
      </a:lvl2pPr>
      <a:lvl3pPr algn="l" defTabSz="957263" rtl="0" eaLnBrk="0" fontAlgn="base" hangingPunct="0">
        <a:spcBef>
          <a:spcPct val="0"/>
        </a:spcBef>
        <a:spcAft>
          <a:spcPct val="0"/>
        </a:spcAft>
        <a:defRPr sz="2900">
          <a:solidFill>
            <a:srgbClr val="BD9408"/>
          </a:solidFill>
          <a:latin typeface="Copperplate Gothic Bold" pitchFamily="34" charset="0"/>
        </a:defRPr>
      </a:lvl3pPr>
      <a:lvl4pPr algn="l" defTabSz="957263" rtl="0" eaLnBrk="0" fontAlgn="base" hangingPunct="0">
        <a:spcBef>
          <a:spcPct val="0"/>
        </a:spcBef>
        <a:spcAft>
          <a:spcPct val="0"/>
        </a:spcAft>
        <a:defRPr sz="2900">
          <a:solidFill>
            <a:srgbClr val="BD9408"/>
          </a:solidFill>
          <a:latin typeface="Copperplate Gothic Bold" pitchFamily="34" charset="0"/>
        </a:defRPr>
      </a:lvl4pPr>
      <a:lvl5pPr algn="l" defTabSz="957263" rtl="0" eaLnBrk="0" fontAlgn="base" hangingPunct="0">
        <a:spcBef>
          <a:spcPct val="0"/>
        </a:spcBef>
        <a:spcAft>
          <a:spcPct val="0"/>
        </a:spcAft>
        <a:defRPr sz="2900">
          <a:solidFill>
            <a:srgbClr val="BD9408"/>
          </a:solidFill>
          <a:latin typeface="Copperplate Gothic Bold" pitchFamily="34" charset="0"/>
        </a:defRPr>
      </a:lvl5pPr>
      <a:lvl6pPr marL="457200" algn="l" defTabSz="957263" rtl="0" fontAlgn="base">
        <a:spcBef>
          <a:spcPct val="0"/>
        </a:spcBef>
        <a:spcAft>
          <a:spcPct val="0"/>
        </a:spcAft>
        <a:defRPr sz="2900">
          <a:solidFill>
            <a:srgbClr val="BD9408"/>
          </a:solidFill>
          <a:latin typeface="Copperplate Gothic Bold" pitchFamily="34" charset="0"/>
        </a:defRPr>
      </a:lvl6pPr>
      <a:lvl7pPr marL="914400" algn="l" defTabSz="957263" rtl="0" fontAlgn="base">
        <a:spcBef>
          <a:spcPct val="0"/>
        </a:spcBef>
        <a:spcAft>
          <a:spcPct val="0"/>
        </a:spcAft>
        <a:defRPr sz="2900">
          <a:solidFill>
            <a:srgbClr val="BD9408"/>
          </a:solidFill>
          <a:latin typeface="Copperplate Gothic Bold" pitchFamily="34" charset="0"/>
        </a:defRPr>
      </a:lvl7pPr>
      <a:lvl8pPr marL="1371600" algn="l" defTabSz="957263" rtl="0" fontAlgn="base">
        <a:spcBef>
          <a:spcPct val="0"/>
        </a:spcBef>
        <a:spcAft>
          <a:spcPct val="0"/>
        </a:spcAft>
        <a:defRPr sz="2900">
          <a:solidFill>
            <a:srgbClr val="BD9408"/>
          </a:solidFill>
          <a:latin typeface="Copperplate Gothic Bold" pitchFamily="34" charset="0"/>
        </a:defRPr>
      </a:lvl8pPr>
      <a:lvl9pPr marL="1828800" algn="l" defTabSz="957263" rtl="0" fontAlgn="base">
        <a:spcBef>
          <a:spcPct val="0"/>
        </a:spcBef>
        <a:spcAft>
          <a:spcPct val="0"/>
        </a:spcAft>
        <a:defRPr sz="2900">
          <a:solidFill>
            <a:srgbClr val="BD9408"/>
          </a:solidFill>
          <a:latin typeface="Copperplate Gothic Bold" pitchFamily="34" charset="0"/>
        </a:defRPr>
      </a:lvl9pPr>
    </p:titleStyle>
    <p:bodyStyle>
      <a:lvl1pPr marL="358775" indent="-358775" algn="l" defTabSz="957263" rtl="0" eaLnBrk="0" fontAlgn="base" hangingPunct="0">
        <a:spcBef>
          <a:spcPct val="20000"/>
        </a:spcBef>
        <a:spcAft>
          <a:spcPct val="0"/>
        </a:spcAft>
        <a:buChar char="•"/>
        <a:defRPr sz="19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1900">
          <a:solidFill>
            <a:schemeClr val="tx1"/>
          </a:solidFill>
          <a:latin typeface="+mn-lt"/>
        </a:defRPr>
      </a:lvl2pPr>
      <a:lvl3pPr marL="1196975" indent="-239713" algn="l" defTabSz="957263" rtl="0" eaLnBrk="0" fontAlgn="base" hangingPunct="0">
        <a:spcBef>
          <a:spcPct val="20000"/>
        </a:spcBef>
        <a:spcAft>
          <a:spcPct val="0"/>
        </a:spcAft>
        <a:buChar char="•"/>
        <a:defRPr sz="2500">
          <a:solidFill>
            <a:schemeClr val="tx1"/>
          </a:solidFill>
          <a:latin typeface="Times" pitchFamily="18" charset="0"/>
        </a:defRPr>
      </a:lvl3pPr>
      <a:lvl4pPr marL="1676400" indent="-239713" algn="l" defTabSz="957263" rtl="0" eaLnBrk="0" fontAlgn="base" hangingPunct="0">
        <a:spcBef>
          <a:spcPct val="20000"/>
        </a:spcBef>
        <a:spcAft>
          <a:spcPct val="0"/>
        </a:spcAft>
        <a:buChar char="–"/>
        <a:defRPr sz="2100">
          <a:solidFill>
            <a:schemeClr val="tx1"/>
          </a:solidFill>
          <a:latin typeface="Times" pitchFamily="18" charset="0"/>
        </a:defRPr>
      </a:lvl4pPr>
      <a:lvl5pPr marL="2154238" indent="-238125" algn="l" defTabSz="957263" rtl="0" eaLnBrk="0" fontAlgn="base" hangingPunct="0">
        <a:spcBef>
          <a:spcPct val="20000"/>
        </a:spcBef>
        <a:spcAft>
          <a:spcPct val="0"/>
        </a:spcAft>
        <a:buChar char="»"/>
        <a:defRPr sz="2100">
          <a:solidFill>
            <a:schemeClr val="tx1"/>
          </a:solidFill>
          <a:latin typeface="Times" pitchFamily="18" charset="0"/>
        </a:defRPr>
      </a:lvl5pPr>
      <a:lvl6pPr marL="2611438" indent="-238125" algn="l" defTabSz="957263" rtl="0" fontAlgn="base">
        <a:spcBef>
          <a:spcPct val="20000"/>
        </a:spcBef>
        <a:spcAft>
          <a:spcPct val="0"/>
        </a:spcAft>
        <a:buChar char="»"/>
        <a:defRPr sz="2100">
          <a:solidFill>
            <a:schemeClr val="tx1"/>
          </a:solidFill>
          <a:latin typeface="Times" pitchFamily="18" charset="0"/>
        </a:defRPr>
      </a:lvl6pPr>
      <a:lvl7pPr marL="3068638" indent="-238125" algn="l" defTabSz="957263" rtl="0" fontAlgn="base">
        <a:spcBef>
          <a:spcPct val="20000"/>
        </a:spcBef>
        <a:spcAft>
          <a:spcPct val="0"/>
        </a:spcAft>
        <a:buChar char="»"/>
        <a:defRPr sz="2100">
          <a:solidFill>
            <a:schemeClr val="tx1"/>
          </a:solidFill>
          <a:latin typeface="Times" pitchFamily="18" charset="0"/>
        </a:defRPr>
      </a:lvl7pPr>
      <a:lvl8pPr marL="3525838" indent="-238125" algn="l" defTabSz="957263" rtl="0" fontAlgn="base">
        <a:spcBef>
          <a:spcPct val="20000"/>
        </a:spcBef>
        <a:spcAft>
          <a:spcPct val="0"/>
        </a:spcAft>
        <a:buChar char="»"/>
        <a:defRPr sz="2100">
          <a:solidFill>
            <a:schemeClr val="tx1"/>
          </a:solidFill>
          <a:latin typeface="Times" pitchFamily="18" charset="0"/>
        </a:defRPr>
      </a:lvl8pPr>
      <a:lvl9pPr marL="3983038" indent="-238125" algn="l" defTabSz="957263" rtl="0" fontAlgn="base">
        <a:spcBef>
          <a:spcPct val="20000"/>
        </a:spcBef>
        <a:spcAft>
          <a:spcPct val="0"/>
        </a:spcAft>
        <a:buChar char="»"/>
        <a:defRPr sz="2100">
          <a:solidFill>
            <a:schemeClr val="tx1"/>
          </a:solidFill>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344488" y="2060575"/>
            <a:ext cx="9072562" cy="1395413"/>
          </a:xfrm>
        </p:spPr>
        <p:txBody>
          <a:bodyPr/>
          <a:lstStyle/>
          <a:p>
            <a:pPr algn="ctr" eaLnBrk="1" hangingPunct="1"/>
            <a:r>
              <a:rPr lang="en-GB" altLang="en-US" sz="2500" smtClean="0"/>
              <a:t/>
            </a:r>
            <a:br>
              <a:rPr lang="en-GB" altLang="en-US" sz="2500" smtClean="0"/>
            </a:br>
            <a:r>
              <a:rPr lang="en-GB" altLang="en-US" sz="3200" smtClean="0"/>
              <a:t>Divine Chocolate: A Fairtrade company co-owned by cocoa farmers</a:t>
            </a:r>
            <a:r>
              <a:rPr lang="en-GB" altLang="en-US" sz="2500" smtClean="0"/>
              <a:t/>
            </a:r>
            <a:br>
              <a:rPr lang="en-GB" altLang="en-US" sz="2500" smtClean="0"/>
            </a:br>
            <a:endParaRPr lang="en-US" altLang="en-US" sz="25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69" name="Group 33"/>
          <p:cNvGraphicFramePr>
            <a:graphicFrameLocks noGrp="1"/>
          </p:cNvGraphicFramePr>
          <p:nvPr/>
        </p:nvGraphicFramePr>
        <p:xfrm>
          <a:off x="3440113" y="2781300"/>
          <a:ext cx="4826000" cy="1008063"/>
        </p:xfrm>
        <a:graphic>
          <a:graphicData uri="http://schemas.openxmlformats.org/drawingml/2006/table">
            <a:tbl>
              <a:tblPr/>
              <a:tblGrid>
                <a:gridCol w="1557337"/>
                <a:gridCol w="1739900"/>
                <a:gridCol w="1528763"/>
              </a:tblGrid>
              <a:tr h="504825">
                <a:tc>
                  <a:txBody>
                    <a:bodyPr/>
                    <a:lstStyle>
                      <a:lvl1pPr eaLnBrk="0" hangingPunct="0">
                        <a:spcBef>
                          <a:spcPct val="20000"/>
                        </a:spcBef>
                        <a:defRPr sz="1700">
                          <a:solidFill>
                            <a:schemeClr val="tx1"/>
                          </a:solidFill>
                          <a:latin typeface="Helvetica" pitchFamily="34" charset="0"/>
                        </a:defRPr>
                      </a:lvl1pPr>
                      <a:lvl2pPr marL="742950" indent="-285750" eaLnBrk="0" hangingPunct="0">
                        <a:spcBef>
                          <a:spcPct val="20000"/>
                        </a:spcBef>
                        <a:defRPr sz="1700">
                          <a:solidFill>
                            <a:schemeClr val="tx1"/>
                          </a:solidFill>
                          <a:latin typeface="Helvetica" pitchFamily="34" charset="0"/>
                        </a:defRPr>
                      </a:lvl2pPr>
                      <a:lvl3pPr marL="1143000" indent="-228600" eaLnBrk="0" hangingPunct="0">
                        <a:spcBef>
                          <a:spcPct val="20000"/>
                        </a:spcBef>
                        <a:defRPr sz="2100">
                          <a:solidFill>
                            <a:schemeClr val="tx1"/>
                          </a:solidFill>
                          <a:latin typeface="Times" pitchFamily="18" charset="0"/>
                        </a:defRPr>
                      </a:lvl3pPr>
                      <a:lvl4pPr marL="1600200" indent="-228600" eaLnBrk="0" hangingPunct="0">
                        <a:spcBef>
                          <a:spcPct val="20000"/>
                        </a:spcBef>
                        <a:defRPr sz="1900">
                          <a:solidFill>
                            <a:schemeClr val="tx1"/>
                          </a:solidFill>
                          <a:latin typeface="Times" pitchFamily="18" charset="0"/>
                        </a:defRPr>
                      </a:lvl4pPr>
                      <a:lvl5pPr marL="2057400" indent="-228600" eaLnBrk="0" hangingPunct="0">
                        <a:spcBef>
                          <a:spcPct val="20000"/>
                        </a:spcBef>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FFFFFF"/>
                          </a:solidFill>
                          <a:effectLst/>
                          <a:latin typeface="Helvetica" pitchFamily="34" charset="0"/>
                        </a:rPr>
                        <a:t>Year</a:t>
                      </a:r>
                      <a:endParaRPr kumimoji="0" lang="en-US" altLang="en-US" sz="1800" b="1" i="0" u="none" strike="noStrike" cap="none" normalizeH="0" baseline="0" dirty="0" smtClean="0">
                        <a:ln>
                          <a:noFill/>
                        </a:ln>
                        <a:solidFill>
                          <a:srgbClr val="FFFFFF"/>
                        </a:solidFill>
                        <a:effectLst/>
                        <a:latin typeface="Helvetic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C9308"/>
                    </a:solidFill>
                  </a:tcPr>
                </a:tc>
                <a:tc>
                  <a:txBody>
                    <a:bodyPr/>
                    <a:lstStyle>
                      <a:lvl1pPr eaLnBrk="0" hangingPunct="0">
                        <a:spcBef>
                          <a:spcPct val="20000"/>
                        </a:spcBef>
                        <a:defRPr sz="1700">
                          <a:solidFill>
                            <a:schemeClr val="tx1"/>
                          </a:solidFill>
                          <a:latin typeface="Helvetica" pitchFamily="34" charset="0"/>
                        </a:defRPr>
                      </a:lvl1pPr>
                      <a:lvl2pPr marL="742950" indent="-285750" eaLnBrk="0" hangingPunct="0">
                        <a:spcBef>
                          <a:spcPct val="20000"/>
                        </a:spcBef>
                        <a:defRPr sz="1700">
                          <a:solidFill>
                            <a:schemeClr val="tx1"/>
                          </a:solidFill>
                          <a:latin typeface="Helvetica" pitchFamily="34" charset="0"/>
                        </a:defRPr>
                      </a:lvl2pPr>
                      <a:lvl3pPr marL="1143000" indent="-228600" eaLnBrk="0" hangingPunct="0">
                        <a:spcBef>
                          <a:spcPct val="20000"/>
                        </a:spcBef>
                        <a:defRPr sz="2100">
                          <a:solidFill>
                            <a:schemeClr val="tx1"/>
                          </a:solidFill>
                          <a:latin typeface="Times" pitchFamily="18" charset="0"/>
                        </a:defRPr>
                      </a:lvl3pPr>
                      <a:lvl4pPr marL="1600200" indent="-228600" eaLnBrk="0" hangingPunct="0">
                        <a:spcBef>
                          <a:spcPct val="20000"/>
                        </a:spcBef>
                        <a:defRPr sz="1900">
                          <a:solidFill>
                            <a:schemeClr val="tx1"/>
                          </a:solidFill>
                          <a:latin typeface="Times" pitchFamily="18" charset="0"/>
                        </a:defRPr>
                      </a:lvl4pPr>
                      <a:lvl5pPr marL="2057400" indent="-228600" eaLnBrk="0" hangingPunct="0">
                        <a:spcBef>
                          <a:spcPct val="20000"/>
                        </a:spcBef>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Helvetica" pitchFamily="34" charset="0"/>
                        </a:rPr>
                        <a:t>Turnover</a:t>
                      </a:r>
                      <a:endParaRPr kumimoji="0" lang="en-US" altLang="en-US" sz="1800" b="1" i="0" u="none" strike="noStrike" cap="none" normalizeH="0" baseline="0" smtClean="0">
                        <a:ln>
                          <a:noFill/>
                        </a:ln>
                        <a:solidFill>
                          <a:srgbClr val="FFFFFF"/>
                        </a:solidFill>
                        <a:effectLst/>
                        <a:latin typeface="Helvetic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C9308"/>
                    </a:solidFill>
                  </a:tcPr>
                </a:tc>
                <a:tc>
                  <a:txBody>
                    <a:bodyPr/>
                    <a:lstStyle>
                      <a:lvl1pPr eaLnBrk="0" hangingPunct="0">
                        <a:spcBef>
                          <a:spcPct val="20000"/>
                        </a:spcBef>
                        <a:defRPr sz="1700">
                          <a:solidFill>
                            <a:schemeClr val="tx1"/>
                          </a:solidFill>
                          <a:latin typeface="Helvetica" pitchFamily="34" charset="0"/>
                        </a:defRPr>
                      </a:lvl1pPr>
                      <a:lvl2pPr marL="742950" indent="-285750" eaLnBrk="0" hangingPunct="0">
                        <a:spcBef>
                          <a:spcPct val="20000"/>
                        </a:spcBef>
                        <a:defRPr sz="1700">
                          <a:solidFill>
                            <a:schemeClr val="tx1"/>
                          </a:solidFill>
                          <a:latin typeface="Helvetica" pitchFamily="34" charset="0"/>
                        </a:defRPr>
                      </a:lvl2pPr>
                      <a:lvl3pPr marL="1143000" indent="-228600" eaLnBrk="0" hangingPunct="0">
                        <a:spcBef>
                          <a:spcPct val="20000"/>
                        </a:spcBef>
                        <a:defRPr sz="2100">
                          <a:solidFill>
                            <a:schemeClr val="tx1"/>
                          </a:solidFill>
                          <a:latin typeface="Times" pitchFamily="18" charset="0"/>
                        </a:defRPr>
                      </a:lvl3pPr>
                      <a:lvl4pPr marL="1600200" indent="-228600" eaLnBrk="0" hangingPunct="0">
                        <a:spcBef>
                          <a:spcPct val="20000"/>
                        </a:spcBef>
                        <a:defRPr sz="1900">
                          <a:solidFill>
                            <a:schemeClr val="tx1"/>
                          </a:solidFill>
                          <a:latin typeface="Times" pitchFamily="18" charset="0"/>
                        </a:defRPr>
                      </a:lvl4pPr>
                      <a:lvl5pPr marL="2057400" indent="-228600" eaLnBrk="0" hangingPunct="0">
                        <a:spcBef>
                          <a:spcPct val="20000"/>
                        </a:spcBef>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FFFFFF"/>
                          </a:solidFill>
                          <a:effectLst/>
                          <a:latin typeface="Helvetica" pitchFamily="34" charset="0"/>
                        </a:rPr>
                        <a:t>Net profit</a:t>
                      </a:r>
                      <a:endParaRPr kumimoji="0" lang="en-US" altLang="en-US" sz="1800" b="1" i="0" u="none" strike="noStrike" cap="none" normalizeH="0" baseline="0" dirty="0" smtClean="0">
                        <a:ln>
                          <a:noFill/>
                        </a:ln>
                        <a:solidFill>
                          <a:srgbClr val="FFFFFF"/>
                        </a:solidFill>
                        <a:effectLst/>
                        <a:latin typeface="Helvetic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C9308"/>
                    </a:solidFill>
                  </a:tcPr>
                </a:tc>
              </a:tr>
              <a:tr h="503238">
                <a:tc>
                  <a:txBody>
                    <a:bodyPr/>
                    <a:lstStyle>
                      <a:lvl1pPr eaLnBrk="0" hangingPunct="0">
                        <a:spcBef>
                          <a:spcPct val="20000"/>
                        </a:spcBef>
                        <a:defRPr sz="1700">
                          <a:solidFill>
                            <a:schemeClr val="tx1"/>
                          </a:solidFill>
                          <a:latin typeface="Helvetica" pitchFamily="34" charset="0"/>
                        </a:defRPr>
                      </a:lvl1pPr>
                      <a:lvl2pPr marL="742950" indent="-285750" eaLnBrk="0" hangingPunct="0">
                        <a:spcBef>
                          <a:spcPct val="20000"/>
                        </a:spcBef>
                        <a:defRPr sz="1700">
                          <a:solidFill>
                            <a:schemeClr val="tx1"/>
                          </a:solidFill>
                          <a:latin typeface="Helvetica" pitchFamily="34" charset="0"/>
                        </a:defRPr>
                      </a:lvl2pPr>
                      <a:lvl3pPr marL="1143000" indent="-228600" eaLnBrk="0" hangingPunct="0">
                        <a:spcBef>
                          <a:spcPct val="20000"/>
                        </a:spcBef>
                        <a:defRPr sz="2100">
                          <a:solidFill>
                            <a:schemeClr val="tx1"/>
                          </a:solidFill>
                          <a:latin typeface="Times" pitchFamily="18" charset="0"/>
                        </a:defRPr>
                      </a:lvl3pPr>
                      <a:lvl4pPr marL="1600200" indent="-228600" eaLnBrk="0" hangingPunct="0">
                        <a:spcBef>
                          <a:spcPct val="20000"/>
                        </a:spcBef>
                        <a:defRPr sz="1900">
                          <a:solidFill>
                            <a:schemeClr val="tx1"/>
                          </a:solidFill>
                          <a:latin typeface="Times" pitchFamily="18" charset="0"/>
                        </a:defRPr>
                      </a:lvl4pPr>
                      <a:lvl5pPr marL="2057400" indent="-228600" eaLnBrk="0" hangingPunct="0">
                        <a:spcBef>
                          <a:spcPct val="20000"/>
                        </a:spcBef>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700" b="1" i="0" u="none" strike="noStrike" cap="none" normalizeH="0" baseline="0" dirty="0" smtClean="0">
                          <a:ln>
                            <a:noFill/>
                          </a:ln>
                          <a:solidFill>
                            <a:schemeClr val="tx1"/>
                          </a:solidFill>
                          <a:effectLst/>
                          <a:latin typeface="Helvetica" pitchFamily="34" charset="0"/>
                        </a:rPr>
                        <a:t>2015/16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B90A"/>
                    </a:solidFill>
                  </a:tcPr>
                </a:tc>
                <a:tc>
                  <a:txBody>
                    <a:bodyPr/>
                    <a:lstStyle>
                      <a:lvl1pPr eaLnBrk="0" hangingPunct="0">
                        <a:spcBef>
                          <a:spcPct val="20000"/>
                        </a:spcBef>
                        <a:defRPr sz="1700">
                          <a:solidFill>
                            <a:schemeClr val="tx1"/>
                          </a:solidFill>
                          <a:latin typeface="Helvetica" pitchFamily="34" charset="0"/>
                        </a:defRPr>
                      </a:lvl1pPr>
                      <a:lvl2pPr marL="742950" indent="-285750" eaLnBrk="0" hangingPunct="0">
                        <a:spcBef>
                          <a:spcPct val="20000"/>
                        </a:spcBef>
                        <a:defRPr sz="1700">
                          <a:solidFill>
                            <a:schemeClr val="tx1"/>
                          </a:solidFill>
                          <a:latin typeface="Helvetica" pitchFamily="34" charset="0"/>
                        </a:defRPr>
                      </a:lvl2pPr>
                      <a:lvl3pPr marL="1143000" indent="-228600" eaLnBrk="0" hangingPunct="0">
                        <a:spcBef>
                          <a:spcPct val="20000"/>
                        </a:spcBef>
                        <a:defRPr sz="2100">
                          <a:solidFill>
                            <a:schemeClr val="tx1"/>
                          </a:solidFill>
                          <a:latin typeface="Times" pitchFamily="18" charset="0"/>
                        </a:defRPr>
                      </a:lvl3pPr>
                      <a:lvl4pPr marL="1600200" indent="-228600" eaLnBrk="0" hangingPunct="0">
                        <a:spcBef>
                          <a:spcPct val="20000"/>
                        </a:spcBef>
                        <a:defRPr sz="1900">
                          <a:solidFill>
                            <a:schemeClr val="tx1"/>
                          </a:solidFill>
                          <a:latin typeface="Times" pitchFamily="18" charset="0"/>
                        </a:defRPr>
                      </a:lvl4pPr>
                      <a:lvl5pPr marL="2057400" indent="-228600" eaLnBrk="0" hangingPunct="0">
                        <a:spcBef>
                          <a:spcPct val="20000"/>
                        </a:spcBef>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700" b="1" i="0" u="none" strike="noStrike" cap="none" normalizeH="0" baseline="0" dirty="0" smtClean="0">
                          <a:ln>
                            <a:noFill/>
                          </a:ln>
                          <a:solidFill>
                            <a:schemeClr val="tx1"/>
                          </a:solidFill>
                          <a:effectLst/>
                          <a:latin typeface="Helvetica" pitchFamily="34" charset="0"/>
                        </a:rPr>
                        <a:t>£12,062,000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B90A"/>
                    </a:solidFill>
                  </a:tcPr>
                </a:tc>
                <a:tc>
                  <a:txBody>
                    <a:bodyPr/>
                    <a:lstStyle>
                      <a:lvl1pPr eaLnBrk="0" hangingPunct="0">
                        <a:spcBef>
                          <a:spcPct val="20000"/>
                        </a:spcBef>
                        <a:defRPr sz="1700">
                          <a:solidFill>
                            <a:schemeClr val="tx1"/>
                          </a:solidFill>
                          <a:latin typeface="Helvetica" pitchFamily="34" charset="0"/>
                        </a:defRPr>
                      </a:lvl1pPr>
                      <a:lvl2pPr marL="742950" indent="-285750" eaLnBrk="0" hangingPunct="0">
                        <a:spcBef>
                          <a:spcPct val="20000"/>
                        </a:spcBef>
                        <a:defRPr sz="1700">
                          <a:solidFill>
                            <a:schemeClr val="tx1"/>
                          </a:solidFill>
                          <a:latin typeface="Helvetica" pitchFamily="34" charset="0"/>
                        </a:defRPr>
                      </a:lvl2pPr>
                      <a:lvl3pPr marL="1143000" indent="-228600" eaLnBrk="0" hangingPunct="0">
                        <a:spcBef>
                          <a:spcPct val="20000"/>
                        </a:spcBef>
                        <a:defRPr sz="2100">
                          <a:solidFill>
                            <a:schemeClr val="tx1"/>
                          </a:solidFill>
                          <a:latin typeface="Times" pitchFamily="18" charset="0"/>
                        </a:defRPr>
                      </a:lvl3pPr>
                      <a:lvl4pPr marL="1600200" indent="-228600" eaLnBrk="0" hangingPunct="0">
                        <a:spcBef>
                          <a:spcPct val="20000"/>
                        </a:spcBef>
                        <a:defRPr sz="1900">
                          <a:solidFill>
                            <a:schemeClr val="tx1"/>
                          </a:solidFill>
                          <a:latin typeface="Times" pitchFamily="18" charset="0"/>
                        </a:defRPr>
                      </a:lvl4pPr>
                      <a:lvl5pPr marL="2057400" indent="-228600" eaLnBrk="0" hangingPunct="0">
                        <a:spcBef>
                          <a:spcPct val="20000"/>
                        </a:spcBef>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1700" b="1" i="0" u="none" strike="noStrike" cap="none" normalizeH="0" baseline="0" dirty="0" smtClean="0">
                          <a:ln>
                            <a:noFill/>
                          </a:ln>
                          <a:solidFill>
                            <a:schemeClr val="tx1"/>
                          </a:solidFill>
                          <a:effectLst/>
                          <a:latin typeface="Helvetica" pitchFamily="34" charset="0"/>
                        </a:rPr>
                        <a:t>£443,000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B90A"/>
                    </a:solidFill>
                  </a:tcPr>
                </a:tc>
              </a:tr>
            </a:tbl>
          </a:graphicData>
        </a:graphic>
      </p:graphicFrame>
      <p:sp>
        <p:nvSpPr>
          <p:cNvPr id="15376" name="TextBox 5"/>
          <p:cNvSpPr txBox="1">
            <a:spLocks noChangeArrowheads="1"/>
          </p:cNvSpPr>
          <p:nvPr/>
        </p:nvSpPr>
        <p:spPr bwMode="auto">
          <a:xfrm>
            <a:off x="849313" y="2565400"/>
            <a:ext cx="24860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sz="1900">
                <a:solidFill>
                  <a:schemeClr val="tx1"/>
                </a:solidFill>
                <a:latin typeface="Helvetica" pitchFamily="34" charset="0"/>
              </a:defRPr>
            </a:lvl1pPr>
            <a:lvl2pPr marL="742950" indent="-285750" eaLnBrk="0" hangingPunct="0">
              <a:buChar char="–"/>
              <a:defRPr sz="1900">
                <a:solidFill>
                  <a:schemeClr val="tx1"/>
                </a:solidFill>
                <a:latin typeface="Helvetica" pitchFamily="34" charset="0"/>
              </a:defRPr>
            </a:lvl2pPr>
            <a:lvl3pPr marL="1143000" indent="-228600" eaLnBrk="0" hangingPunct="0">
              <a:buChar char="•"/>
              <a:defRPr sz="2500">
                <a:solidFill>
                  <a:schemeClr val="tx1"/>
                </a:solidFill>
                <a:latin typeface="Times" pitchFamily="18" charset="0"/>
              </a:defRPr>
            </a:lvl3pPr>
            <a:lvl4pPr marL="1600200" indent="-228600" eaLnBrk="0" hangingPunct="0">
              <a:buChar char="–"/>
              <a:defRPr sz="2100">
                <a:solidFill>
                  <a:schemeClr val="tx1"/>
                </a:solidFill>
                <a:latin typeface="Times" pitchFamily="18" charset="0"/>
              </a:defRPr>
            </a:lvl4pPr>
            <a:lvl5pPr marL="2057400" indent="-228600" eaLnBrk="0" hangingPunct="0">
              <a:buChar char="»"/>
              <a:defRPr sz="2100">
                <a:solidFill>
                  <a:schemeClr val="tx1"/>
                </a:solidFill>
                <a:latin typeface="Times" pitchFamily="18" charset="0"/>
              </a:defRPr>
            </a:lvl5pPr>
            <a:lvl6pPr marL="2514600" indent="-228600" eaLnBrk="0" fontAlgn="base" hangingPunct="0">
              <a:spcBef>
                <a:spcPct val="20000"/>
              </a:spcBef>
              <a:spcAft>
                <a:spcPct val="0"/>
              </a:spcAft>
              <a:buChar char="»"/>
              <a:defRPr sz="2100">
                <a:solidFill>
                  <a:schemeClr val="tx1"/>
                </a:solidFill>
                <a:latin typeface="Times" pitchFamily="18" charset="0"/>
              </a:defRPr>
            </a:lvl6pPr>
            <a:lvl7pPr marL="2971800" indent="-228600" eaLnBrk="0" fontAlgn="base" hangingPunct="0">
              <a:spcBef>
                <a:spcPct val="20000"/>
              </a:spcBef>
              <a:spcAft>
                <a:spcPct val="0"/>
              </a:spcAft>
              <a:buChar char="»"/>
              <a:defRPr sz="2100">
                <a:solidFill>
                  <a:schemeClr val="tx1"/>
                </a:solidFill>
                <a:latin typeface="Times" pitchFamily="18" charset="0"/>
              </a:defRPr>
            </a:lvl7pPr>
            <a:lvl8pPr marL="3429000" indent="-228600" eaLnBrk="0" fontAlgn="base" hangingPunct="0">
              <a:spcBef>
                <a:spcPct val="20000"/>
              </a:spcBef>
              <a:spcAft>
                <a:spcPct val="0"/>
              </a:spcAft>
              <a:buChar char="»"/>
              <a:defRPr sz="2100">
                <a:solidFill>
                  <a:schemeClr val="tx1"/>
                </a:solidFill>
                <a:latin typeface="Times" pitchFamily="18" charset="0"/>
              </a:defRPr>
            </a:lvl8pPr>
            <a:lvl9pPr marL="3886200" indent="-228600" eaLnBrk="0" fontAlgn="base" hangingPunct="0">
              <a:spcBef>
                <a:spcPct val="20000"/>
              </a:spcBef>
              <a:spcAft>
                <a:spcPct val="0"/>
              </a:spcAft>
              <a:buChar char="»"/>
              <a:defRPr sz="2100">
                <a:solidFill>
                  <a:schemeClr val="tx1"/>
                </a:solidFill>
                <a:latin typeface="Times" pitchFamily="18" charset="0"/>
              </a:defRPr>
            </a:lvl9pPr>
          </a:lstStyle>
          <a:p>
            <a:pPr eaLnBrk="1" hangingPunct="1">
              <a:lnSpc>
                <a:spcPct val="90000"/>
              </a:lnSpc>
              <a:buFontTx/>
              <a:buNone/>
            </a:pPr>
            <a:r>
              <a:rPr lang="en-GB" altLang="en-US"/>
              <a:t>Divine Chocolate Ltd is profitable with good sales growth and has been able to pay dividends to shareholders</a:t>
            </a:r>
            <a:endParaRPr lang="en-US" altLang="en-US"/>
          </a:p>
        </p:txBody>
      </p:sp>
      <p:sp>
        <p:nvSpPr>
          <p:cNvPr id="15377" name="Rectangle 2"/>
          <p:cNvSpPr txBox="1">
            <a:spLocks noChangeArrowheads="1"/>
          </p:cNvSpPr>
          <p:nvPr/>
        </p:nvSpPr>
        <p:spPr bwMode="auto">
          <a:xfrm>
            <a:off x="488950" y="981075"/>
            <a:ext cx="78216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buChar char="•"/>
              <a:defRPr sz="1900">
                <a:solidFill>
                  <a:schemeClr val="tx1"/>
                </a:solidFill>
                <a:latin typeface="Helvetica" pitchFamily="34" charset="0"/>
              </a:defRPr>
            </a:lvl1pPr>
            <a:lvl2pPr marL="742950" indent="-285750" defTabSz="957263" eaLnBrk="0" hangingPunct="0">
              <a:buChar char="–"/>
              <a:defRPr sz="1900">
                <a:solidFill>
                  <a:schemeClr val="tx1"/>
                </a:solidFill>
                <a:latin typeface="Helvetica" pitchFamily="34" charset="0"/>
              </a:defRPr>
            </a:lvl2pPr>
            <a:lvl3pPr marL="1143000" indent="-228600" defTabSz="957263" eaLnBrk="0" hangingPunct="0">
              <a:buChar char="•"/>
              <a:defRPr sz="2500">
                <a:solidFill>
                  <a:schemeClr val="tx1"/>
                </a:solidFill>
                <a:latin typeface="Times" pitchFamily="18" charset="0"/>
              </a:defRPr>
            </a:lvl3pPr>
            <a:lvl4pPr marL="1600200" indent="-228600" defTabSz="957263" eaLnBrk="0" hangingPunct="0">
              <a:buChar char="–"/>
              <a:defRPr sz="2100">
                <a:solidFill>
                  <a:schemeClr val="tx1"/>
                </a:solidFill>
                <a:latin typeface="Times" pitchFamily="18" charset="0"/>
              </a:defRPr>
            </a:lvl4pPr>
            <a:lvl5pPr marL="2057400" indent="-228600" defTabSz="957263" eaLnBrk="0" hangingPunct="0">
              <a:buChar char="»"/>
              <a:defRPr sz="2100">
                <a:solidFill>
                  <a:schemeClr val="tx1"/>
                </a:solidFill>
                <a:latin typeface="Times" pitchFamily="18" charset="0"/>
              </a:defRPr>
            </a:lvl5pPr>
            <a:lvl6pPr marL="2514600" indent="-228600" defTabSz="957263" eaLnBrk="0" fontAlgn="base" hangingPunct="0">
              <a:spcBef>
                <a:spcPct val="20000"/>
              </a:spcBef>
              <a:spcAft>
                <a:spcPct val="0"/>
              </a:spcAft>
              <a:buChar char="»"/>
              <a:defRPr sz="2100">
                <a:solidFill>
                  <a:schemeClr val="tx1"/>
                </a:solidFill>
                <a:latin typeface="Times" pitchFamily="18" charset="0"/>
              </a:defRPr>
            </a:lvl6pPr>
            <a:lvl7pPr marL="2971800" indent="-228600" defTabSz="957263" eaLnBrk="0" fontAlgn="base" hangingPunct="0">
              <a:spcBef>
                <a:spcPct val="20000"/>
              </a:spcBef>
              <a:spcAft>
                <a:spcPct val="0"/>
              </a:spcAft>
              <a:buChar char="»"/>
              <a:defRPr sz="2100">
                <a:solidFill>
                  <a:schemeClr val="tx1"/>
                </a:solidFill>
                <a:latin typeface="Times" pitchFamily="18" charset="0"/>
              </a:defRPr>
            </a:lvl7pPr>
            <a:lvl8pPr marL="3429000" indent="-228600" defTabSz="957263" eaLnBrk="0" fontAlgn="base" hangingPunct="0">
              <a:spcBef>
                <a:spcPct val="20000"/>
              </a:spcBef>
              <a:spcAft>
                <a:spcPct val="0"/>
              </a:spcAft>
              <a:buChar char="»"/>
              <a:defRPr sz="2100">
                <a:solidFill>
                  <a:schemeClr val="tx1"/>
                </a:solidFill>
                <a:latin typeface="Times" pitchFamily="18" charset="0"/>
              </a:defRPr>
            </a:lvl8pPr>
            <a:lvl9pPr marL="3886200" indent="-228600" defTabSz="957263" eaLnBrk="0" fontAlgn="base" hangingPunct="0">
              <a:spcBef>
                <a:spcPct val="20000"/>
              </a:spcBef>
              <a:spcAft>
                <a:spcPct val="0"/>
              </a:spcAft>
              <a:buChar char="»"/>
              <a:defRPr sz="2100">
                <a:solidFill>
                  <a:schemeClr val="tx1"/>
                </a:solidFill>
                <a:latin typeface="Times" pitchFamily="18" charset="0"/>
              </a:defRPr>
            </a:lvl9pPr>
          </a:lstStyle>
          <a:p>
            <a:pPr eaLnBrk="1" hangingPunct="1">
              <a:spcBef>
                <a:spcPct val="0"/>
              </a:spcBef>
              <a:buFontTx/>
              <a:buNone/>
            </a:pPr>
            <a:r>
              <a:rPr lang="en-GB" altLang="en-US" sz="3200" b="0">
                <a:solidFill>
                  <a:srgbClr val="BD9408"/>
                </a:solidFill>
                <a:latin typeface="Copperplate Gothic Bold" pitchFamily="34" charset="0"/>
              </a:rPr>
              <a:t>What Success looks Like</a:t>
            </a:r>
            <a:r>
              <a:rPr lang="en-GB" altLang="en-US" sz="2900" b="0">
                <a:solidFill>
                  <a:srgbClr val="BD9408"/>
                </a:solidFill>
                <a:latin typeface="Copperplate Gothic Bold" pitchFamily="34" charset="0"/>
              </a:rPr>
              <a:t/>
            </a:r>
            <a:br>
              <a:rPr lang="en-GB" altLang="en-US" sz="2900" b="0">
                <a:solidFill>
                  <a:srgbClr val="BD9408"/>
                </a:solidFill>
                <a:latin typeface="Copperplate Gothic Bold" pitchFamily="34" charset="0"/>
              </a:rPr>
            </a:br>
            <a:r>
              <a:rPr lang="en-GB" altLang="en-US" sz="2500" b="0">
                <a:solidFill>
                  <a:srgbClr val="BD9408"/>
                </a:solidFill>
                <a:latin typeface="Copperplate Gothic Bold" pitchFamily="34" charset="0"/>
              </a:rPr>
              <a:t>for divine chocolate</a:t>
            </a:r>
          </a:p>
        </p:txBody>
      </p:sp>
      <p:sp>
        <p:nvSpPr>
          <p:cNvPr id="15378" name="TextBox 4"/>
          <p:cNvSpPr txBox="1">
            <a:spLocks noChangeArrowheads="1"/>
          </p:cNvSpPr>
          <p:nvPr/>
        </p:nvSpPr>
        <p:spPr bwMode="auto">
          <a:xfrm>
            <a:off x="920750" y="4868863"/>
            <a:ext cx="8135938" cy="563562"/>
          </a:xfrm>
          <a:prstGeom prst="rect">
            <a:avLst/>
          </a:prstGeom>
          <a:solidFill>
            <a:srgbClr val="F0B90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eaLnBrk="0" hangingPunct="0">
              <a:buChar char="•"/>
              <a:defRPr sz="1900">
                <a:solidFill>
                  <a:schemeClr val="tx1"/>
                </a:solidFill>
                <a:latin typeface="Helvetica" pitchFamily="34" charset="0"/>
              </a:defRPr>
            </a:lvl1pPr>
            <a:lvl2pPr marL="742950" indent="-285750" eaLnBrk="0" hangingPunct="0">
              <a:buChar char="–"/>
              <a:defRPr sz="1900">
                <a:solidFill>
                  <a:schemeClr val="tx1"/>
                </a:solidFill>
                <a:latin typeface="Helvetica" pitchFamily="34" charset="0"/>
              </a:defRPr>
            </a:lvl2pPr>
            <a:lvl3pPr marL="1143000" indent="-228600" eaLnBrk="0" hangingPunct="0">
              <a:buChar char="•"/>
              <a:defRPr sz="2500">
                <a:solidFill>
                  <a:schemeClr val="tx1"/>
                </a:solidFill>
                <a:latin typeface="Times" pitchFamily="18" charset="0"/>
              </a:defRPr>
            </a:lvl3pPr>
            <a:lvl4pPr marL="1600200" indent="-228600" eaLnBrk="0" hangingPunct="0">
              <a:buChar char="–"/>
              <a:defRPr sz="2100">
                <a:solidFill>
                  <a:schemeClr val="tx1"/>
                </a:solidFill>
                <a:latin typeface="Times" pitchFamily="18" charset="0"/>
              </a:defRPr>
            </a:lvl4pPr>
            <a:lvl5pPr marL="2057400" indent="-228600" eaLnBrk="0" hangingPunct="0">
              <a:buChar char="»"/>
              <a:defRPr sz="2100">
                <a:solidFill>
                  <a:schemeClr val="tx1"/>
                </a:solidFill>
                <a:latin typeface="Times" pitchFamily="18" charset="0"/>
              </a:defRPr>
            </a:lvl5pPr>
            <a:lvl6pPr marL="2514600" indent="-228600" eaLnBrk="0" fontAlgn="base" hangingPunct="0">
              <a:spcBef>
                <a:spcPct val="20000"/>
              </a:spcBef>
              <a:spcAft>
                <a:spcPct val="0"/>
              </a:spcAft>
              <a:buChar char="»"/>
              <a:defRPr sz="2100">
                <a:solidFill>
                  <a:schemeClr val="tx1"/>
                </a:solidFill>
                <a:latin typeface="Times" pitchFamily="18" charset="0"/>
              </a:defRPr>
            </a:lvl6pPr>
            <a:lvl7pPr marL="2971800" indent="-228600" eaLnBrk="0" fontAlgn="base" hangingPunct="0">
              <a:spcBef>
                <a:spcPct val="20000"/>
              </a:spcBef>
              <a:spcAft>
                <a:spcPct val="0"/>
              </a:spcAft>
              <a:buChar char="»"/>
              <a:defRPr sz="2100">
                <a:solidFill>
                  <a:schemeClr val="tx1"/>
                </a:solidFill>
                <a:latin typeface="Times" pitchFamily="18" charset="0"/>
              </a:defRPr>
            </a:lvl7pPr>
            <a:lvl8pPr marL="3429000" indent="-228600" eaLnBrk="0" fontAlgn="base" hangingPunct="0">
              <a:spcBef>
                <a:spcPct val="20000"/>
              </a:spcBef>
              <a:spcAft>
                <a:spcPct val="0"/>
              </a:spcAft>
              <a:buChar char="»"/>
              <a:defRPr sz="2100">
                <a:solidFill>
                  <a:schemeClr val="tx1"/>
                </a:solidFill>
                <a:latin typeface="Times" pitchFamily="18" charset="0"/>
              </a:defRPr>
            </a:lvl8pPr>
            <a:lvl9pPr marL="3886200" indent="-228600" eaLnBrk="0" fontAlgn="base" hangingPunct="0">
              <a:spcBef>
                <a:spcPct val="20000"/>
              </a:spcBef>
              <a:spcAft>
                <a:spcPct val="0"/>
              </a:spcAft>
              <a:buChar char="»"/>
              <a:defRPr sz="2100">
                <a:solidFill>
                  <a:schemeClr val="tx1"/>
                </a:solidFill>
                <a:latin typeface="Times" pitchFamily="18" charset="0"/>
              </a:defRPr>
            </a:lvl9pPr>
          </a:lstStyle>
          <a:p>
            <a:pPr algn="ctr" eaLnBrk="1" hangingPunct="1">
              <a:lnSpc>
                <a:spcPct val="90000"/>
              </a:lnSpc>
              <a:buFontTx/>
              <a:buNone/>
            </a:pPr>
            <a:r>
              <a:rPr lang="en-GB" altLang="en-US" sz="2000">
                <a:solidFill>
                  <a:schemeClr val="bg1"/>
                </a:solidFill>
              </a:rPr>
              <a:t>But sales and profits are only one measure of success</a:t>
            </a:r>
            <a:endParaRPr lang="en-GB" altLang="en-US" sz="180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txBox="1">
            <a:spLocks noChangeArrowheads="1"/>
          </p:cNvSpPr>
          <p:nvPr/>
        </p:nvSpPr>
        <p:spPr bwMode="auto">
          <a:xfrm>
            <a:off x="488950" y="981075"/>
            <a:ext cx="78216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buChar char="•"/>
              <a:defRPr sz="1900">
                <a:solidFill>
                  <a:schemeClr val="tx1"/>
                </a:solidFill>
                <a:latin typeface="Helvetica" pitchFamily="34" charset="0"/>
              </a:defRPr>
            </a:lvl1pPr>
            <a:lvl2pPr marL="742950" indent="-285750" defTabSz="957263" eaLnBrk="0" hangingPunct="0">
              <a:buChar char="–"/>
              <a:defRPr sz="1900">
                <a:solidFill>
                  <a:schemeClr val="tx1"/>
                </a:solidFill>
                <a:latin typeface="Helvetica" pitchFamily="34" charset="0"/>
              </a:defRPr>
            </a:lvl2pPr>
            <a:lvl3pPr marL="1143000" indent="-228600" defTabSz="957263" eaLnBrk="0" hangingPunct="0">
              <a:buChar char="•"/>
              <a:defRPr sz="2500">
                <a:solidFill>
                  <a:schemeClr val="tx1"/>
                </a:solidFill>
                <a:latin typeface="Times" pitchFamily="18" charset="0"/>
              </a:defRPr>
            </a:lvl3pPr>
            <a:lvl4pPr marL="1600200" indent="-228600" defTabSz="957263" eaLnBrk="0" hangingPunct="0">
              <a:buChar char="–"/>
              <a:defRPr sz="2100">
                <a:solidFill>
                  <a:schemeClr val="tx1"/>
                </a:solidFill>
                <a:latin typeface="Times" pitchFamily="18" charset="0"/>
              </a:defRPr>
            </a:lvl4pPr>
            <a:lvl5pPr marL="2057400" indent="-228600" defTabSz="957263" eaLnBrk="0" hangingPunct="0">
              <a:buChar char="»"/>
              <a:defRPr sz="2100">
                <a:solidFill>
                  <a:schemeClr val="tx1"/>
                </a:solidFill>
                <a:latin typeface="Times" pitchFamily="18" charset="0"/>
              </a:defRPr>
            </a:lvl5pPr>
            <a:lvl6pPr marL="2514600" indent="-228600" defTabSz="957263" eaLnBrk="0" fontAlgn="base" hangingPunct="0">
              <a:spcBef>
                <a:spcPct val="20000"/>
              </a:spcBef>
              <a:spcAft>
                <a:spcPct val="0"/>
              </a:spcAft>
              <a:buChar char="»"/>
              <a:defRPr sz="2100">
                <a:solidFill>
                  <a:schemeClr val="tx1"/>
                </a:solidFill>
                <a:latin typeface="Times" pitchFamily="18" charset="0"/>
              </a:defRPr>
            </a:lvl6pPr>
            <a:lvl7pPr marL="2971800" indent="-228600" defTabSz="957263" eaLnBrk="0" fontAlgn="base" hangingPunct="0">
              <a:spcBef>
                <a:spcPct val="20000"/>
              </a:spcBef>
              <a:spcAft>
                <a:spcPct val="0"/>
              </a:spcAft>
              <a:buChar char="»"/>
              <a:defRPr sz="2100">
                <a:solidFill>
                  <a:schemeClr val="tx1"/>
                </a:solidFill>
                <a:latin typeface="Times" pitchFamily="18" charset="0"/>
              </a:defRPr>
            </a:lvl7pPr>
            <a:lvl8pPr marL="3429000" indent="-228600" defTabSz="957263" eaLnBrk="0" fontAlgn="base" hangingPunct="0">
              <a:spcBef>
                <a:spcPct val="20000"/>
              </a:spcBef>
              <a:spcAft>
                <a:spcPct val="0"/>
              </a:spcAft>
              <a:buChar char="»"/>
              <a:defRPr sz="2100">
                <a:solidFill>
                  <a:schemeClr val="tx1"/>
                </a:solidFill>
                <a:latin typeface="Times" pitchFamily="18" charset="0"/>
              </a:defRPr>
            </a:lvl8pPr>
            <a:lvl9pPr marL="3886200" indent="-228600" defTabSz="957263" eaLnBrk="0" fontAlgn="base" hangingPunct="0">
              <a:spcBef>
                <a:spcPct val="20000"/>
              </a:spcBef>
              <a:spcAft>
                <a:spcPct val="0"/>
              </a:spcAft>
              <a:buChar char="»"/>
              <a:defRPr sz="2100">
                <a:solidFill>
                  <a:schemeClr val="tx1"/>
                </a:solidFill>
                <a:latin typeface="Times" pitchFamily="18" charset="0"/>
              </a:defRPr>
            </a:lvl9pPr>
          </a:lstStyle>
          <a:p>
            <a:pPr eaLnBrk="1" hangingPunct="1">
              <a:spcBef>
                <a:spcPct val="0"/>
              </a:spcBef>
              <a:buFontTx/>
              <a:buNone/>
            </a:pPr>
            <a:r>
              <a:rPr lang="en-GB" altLang="en-US" sz="3200" b="0">
                <a:solidFill>
                  <a:srgbClr val="BD9408"/>
                </a:solidFill>
                <a:latin typeface="Copperplate Gothic Bold" pitchFamily="34" charset="0"/>
              </a:rPr>
              <a:t>What Success looks Like</a:t>
            </a:r>
            <a:r>
              <a:rPr lang="en-GB" altLang="en-US" sz="2900" b="0">
                <a:solidFill>
                  <a:srgbClr val="BD9408"/>
                </a:solidFill>
                <a:latin typeface="Copperplate Gothic Bold" pitchFamily="34" charset="0"/>
              </a:rPr>
              <a:t/>
            </a:r>
            <a:br>
              <a:rPr lang="en-GB" altLang="en-US" sz="2900" b="0">
                <a:solidFill>
                  <a:srgbClr val="BD9408"/>
                </a:solidFill>
                <a:latin typeface="Copperplate Gothic Bold" pitchFamily="34" charset="0"/>
              </a:rPr>
            </a:br>
            <a:r>
              <a:rPr lang="en-GB" altLang="en-US" sz="2500" b="0">
                <a:solidFill>
                  <a:srgbClr val="BD9408"/>
                </a:solidFill>
                <a:latin typeface="Copperplate Gothic Bold" pitchFamily="34" charset="0"/>
              </a:rPr>
              <a:t>Social objectives</a:t>
            </a:r>
          </a:p>
        </p:txBody>
      </p:sp>
      <p:graphicFrame>
        <p:nvGraphicFramePr>
          <p:cNvPr id="67748" name="Group 164"/>
          <p:cNvGraphicFramePr>
            <a:graphicFrameLocks noGrp="1"/>
          </p:cNvGraphicFramePr>
          <p:nvPr/>
        </p:nvGraphicFramePr>
        <p:xfrm>
          <a:off x="560388" y="2057400"/>
          <a:ext cx="8713787" cy="1285875"/>
        </p:xfrm>
        <a:graphic>
          <a:graphicData uri="http://schemas.openxmlformats.org/drawingml/2006/table">
            <a:tbl>
              <a:tblPr/>
              <a:tblGrid>
                <a:gridCol w="1081087"/>
                <a:gridCol w="1727200"/>
                <a:gridCol w="2160588"/>
                <a:gridCol w="2016125"/>
                <a:gridCol w="1728787"/>
              </a:tblGrid>
              <a:tr h="914654">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FFFFFF"/>
                          </a:solidFill>
                          <a:effectLst/>
                          <a:latin typeface="Helvetica" pitchFamily="34" charset="0"/>
                        </a:rPr>
                        <a:t>Year</a:t>
                      </a:r>
                      <a:endParaRPr kumimoji="0" lang="en-US" altLang="en-US" sz="1800" b="1" i="0" u="none" strike="noStrike" cap="none" normalizeH="0" baseline="0" dirty="0" smtClean="0">
                        <a:ln>
                          <a:noFill/>
                        </a:ln>
                        <a:solidFill>
                          <a:srgbClr val="FFFFFF"/>
                        </a:solidFill>
                        <a:effectLst/>
                        <a:latin typeface="Helvetica" pitchFamily="34" charset="0"/>
                      </a:endParaRPr>
                    </a:p>
                  </a:txBody>
                  <a:tcPr marT="45688" marB="456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C9308"/>
                    </a:solidFill>
                  </a:tcPr>
                </a:tc>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FFFFFF"/>
                          </a:solidFill>
                          <a:effectLst/>
                          <a:latin typeface="Helvetica" pitchFamily="34" charset="0"/>
                        </a:rPr>
                        <a:t>Tonnes of Fairtrade cocoa used</a:t>
                      </a:r>
                      <a:endParaRPr kumimoji="0" lang="en-US" altLang="en-US" sz="1800" b="1" i="0" u="none" strike="noStrike" cap="none" normalizeH="0" baseline="0" dirty="0" smtClean="0">
                        <a:ln>
                          <a:noFill/>
                        </a:ln>
                        <a:solidFill>
                          <a:srgbClr val="FFFFFF"/>
                        </a:solidFill>
                        <a:effectLst/>
                        <a:latin typeface="Helvetica" pitchFamily="34" charset="0"/>
                      </a:endParaRPr>
                    </a:p>
                  </a:txBody>
                  <a:tcPr marT="45688" marB="456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C9308"/>
                    </a:solidFill>
                  </a:tcPr>
                </a:tc>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FFFFFF"/>
                          </a:solidFill>
                          <a:effectLst/>
                          <a:latin typeface="Helvetica" pitchFamily="34" charset="0"/>
                        </a:rPr>
                        <a:t>Tonnes of Fairtrade sugar used</a:t>
                      </a:r>
                      <a:endParaRPr kumimoji="0" lang="en-US" altLang="en-US" sz="1800" b="1" i="0" u="none" strike="noStrike" cap="none" normalizeH="0" baseline="0" dirty="0" smtClean="0">
                        <a:ln>
                          <a:noFill/>
                        </a:ln>
                        <a:solidFill>
                          <a:srgbClr val="FFFFFF"/>
                        </a:solidFill>
                        <a:effectLst/>
                        <a:latin typeface="Helvetica" pitchFamily="34" charset="0"/>
                      </a:endParaRPr>
                    </a:p>
                  </a:txBody>
                  <a:tcPr marT="45688" marB="456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C9308"/>
                    </a:solidFill>
                  </a:tcPr>
                </a:tc>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FFFFFF"/>
                          </a:solidFill>
                          <a:effectLst/>
                          <a:latin typeface="Helvetica" pitchFamily="34" charset="0"/>
                        </a:rPr>
                        <a:t>Tonnes of Fairtrade almonds used</a:t>
                      </a:r>
                      <a:endParaRPr kumimoji="0" lang="en-US" altLang="en-US" sz="1800" b="1" i="0" u="none" strike="noStrike" cap="none" normalizeH="0" baseline="0" dirty="0" smtClean="0">
                        <a:ln>
                          <a:noFill/>
                        </a:ln>
                        <a:solidFill>
                          <a:srgbClr val="FFFFFF"/>
                        </a:solidFill>
                        <a:effectLst/>
                        <a:latin typeface="Helvetica" pitchFamily="34" charset="0"/>
                      </a:endParaRPr>
                    </a:p>
                  </a:txBody>
                  <a:tcPr marT="45688" marB="456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C9308"/>
                    </a:solidFill>
                  </a:tcPr>
                </a:tc>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FFFFFF"/>
                          </a:solidFill>
                          <a:effectLst/>
                          <a:latin typeface="Helvetica" pitchFamily="34" charset="0"/>
                        </a:rPr>
                        <a:t>Tonnes of Fairtrade mangos used</a:t>
                      </a:r>
                      <a:endParaRPr kumimoji="0" lang="en-US" altLang="en-US" sz="1800" b="1" i="0" u="none" strike="noStrike" cap="none" normalizeH="0" baseline="0" dirty="0" smtClean="0">
                        <a:ln>
                          <a:noFill/>
                        </a:ln>
                        <a:solidFill>
                          <a:srgbClr val="FFFFFF"/>
                        </a:solidFill>
                        <a:effectLst/>
                        <a:latin typeface="Helvetica" pitchFamily="34" charset="0"/>
                      </a:endParaRPr>
                    </a:p>
                  </a:txBody>
                  <a:tcPr marT="45688" marB="456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C9308"/>
                    </a:solidFill>
                  </a:tcPr>
                </a:tc>
              </a:tr>
              <a:tr h="371221">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000000"/>
                          </a:solidFill>
                          <a:effectLst/>
                          <a:latin typeface="Helvetica" pitchFamily="34" charset="0"/>
                        </a:rPr>
                        <a:t>2015/16</a:t>
                      </a:r>
                      <a:endParaRPr kumimoji="0" lang="en-US" altLang="en-US" sz="1800" b="1" i="0" u="none" strike="noStrike" cap="none" normalizeH="0" baseline="0" dirty="0" smtClean="0">
                        <a:ln>
                          <a:noFill/>
                        </a:ln>
                        <a:solidFill>
                          <a:srgbClr val="000000"/>
                        </a:solidFill>
                        <a:effectLst/>
                        <a:latin typeface="Helvetica" pitchFamily="34" charset="0"/>
                      </a:endParaRPr>
                    </a:p>
                  </a:txBody>
                  <a:tcPr marT="45688" marB="456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0B90A"/>
                    </a:solidFill>
                  </a:tcPr>
                </a:tc>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000000"/>
                          </a:solidFill>
                          <a:effectLst/>
                          <a:latin typeface="Helvetica" pitchFamily="34" charset="0"/>
                        </a:rPr>
                        <a:t>882</a:t>
                      </a:r>
                      <a:endParaRPr kumimoji="0" lang="en-US" altLang="en-US" sz="1800" b="1" i="0" u="none" strike="noStrike" cap="none" normalizeH="0" baseline="0" dirty="0" smtClean="0">
                        <a:ln>
                          <a:noFill/>
                        </a:ln>
                        <a:solidFill>
                          <a:srgbClr val="000000"/>
                        </a:solidFill>
                        <a:effectLst/>
                        <a:latin typeface="Helvetica" pitchFamily="34" charset="0"/>
                      </a:endParaRPr>
                    </a:p>
                  </a:txBody>
                  <a:tcPr marT="45688" marB="456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0B90A"/>
                    </a:solidFill>
                  </a:tcPr>
                </a:tc>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000000"/>
                          </a:solidFill>
                          <a:effectLst/>
                          <a:latin typeface="Helvetica" pitchFamily="34" charset="0"/>
                        </a:rPr>
                        <a:t>307</a:t>
                      </a:r>
                      <a:endParaRPr kumimoji="0" lang="en-US" altLang="en-US" sz="1800" b="1" i="0" u="none" strike="noStrike" cap="none" normalizeH="0" baseline="0" dirty="0" smtClean="0">
                        <a:ln>
                          <a:noFill/>
                        </a:ln>
                        <a:solidFill>
                          <a:srgbClr val="000000"/>
                        </a:solidFill>
                        <a:effectLst/>
                        <a:latin typeface="Helvetica" pitchFamily="34" charset="0"/>
                      </a:endParaRPr>
                    </a:p>
                  </a:txBody>
                  <a:tcPr marT="45688" marB="456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0B90A"/>
                    </a:solidFill>
                  </a:tcPr>
                </a:tc>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000000"/>
                          </a:solidFill>
                          <a:effectLst/>
                          <a:latin typeface="Helvetica" pitchFamily="34" charset="0"/>
                        </a:rPr>
                        <a:t>6.1</a:t>
                      </a:r>
                      <a:endParaRPr kumimoji="0" lang="en-US" altLang="en-US" sz="1800" b="1" i="0" u="none" strike="noStrike" cap="none" normalizeH="0" baseline="0" dirty="0" smtClean="0">
                        <a:ln>
                          <a:noFill/>
                        </a:ln>
                        <a:solidFill>
                          <a:srgbClr val="000000"/>
                        </a:solidFill>
                        <a:effectLst/>
                        <a:latin typeface="Helvetica" pitchFamily="34" charset="0"/>
                      </a:endParaRPr>
                    </a:p>
                  </a:txBody>
                  <a:tcPr marT="45688" marB="456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0B90A"/>
                    </a:solidFill>
                  </a:tcPr>
                </a:tc>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000000"/>
                          </a:solidFill>
                          <a:effectLst/>
                          <a:latin typeface="Helvetica" pitchFamily="34" charset="0"/>
                        </a:rPr>
                        <a:t>2.6</a:t>
                      </a:r>
                      <a:endParaRPr kumimoji="0" lang="en-US" altLang="en-US" sz="1800" b="1" i="0" u="none" strike="noStrike" cap="none" normalizeH="0" baseline="0" dirty="0" smtClean="0">
                        <a:ln>
                          <a:noFill/>
                        </a:ln>
                        <a:solidFill>
                          <a:srgbClr val="000000"/>
                        </a:solidFill>
                        <a:effectLst/>
                        <a:latin typeface="Helvetica" pitchFamily="34" charset="0"/>
                      </a:endParaRPr>
                    </a:p>
                  </a:txBody>
                  <a:tcPr marT="45688" marB="4568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0B90A"/>
                    </a:solidFill>
                  </a:tcPr>
                </a:tc>
              </a:tr>
            </a:tbl>
          </a:graphicData>
        </a:graphic>
      </p:graphicFrame>
      <p:sp>
        <p:nvSpPr>
          <p:cNvPr id="16407" name="Rectangle 2"/>
          <p:cNvSpPr>
            <a:spLocks noChangeArrowheads="1"/>
          </p:cNvSpPr>
          <p:nvPr/>
        </p:nvSpPr>
        <p:spPr bwMode="auto">
          <a:xfrm>
            <a:off x="488950" y="3716338"/>
            <a:ext cx="42481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lstStyle>
            <a:lvl1pPr marL="358775" indent="-358775" defTabSz="957263" eaLnBrk="0" hangingPunct="0">
              <a:buChar char="•"/>
              <a:defRPr sz="1900">
                <a:solidFill>
                  <a:schemeClr val="tx1"/>
                </a:solidFill>
                <a:latin typeface="Helvetica" pitchFamily="34" charset="0"/>
              </a:defRPr>
            </a:lvl1pPr>
            <a:lvl2pPr marL="742950" indent="-285750" defTabSz="957263" eaLnBrk="0" hangingPunct="0">
              <a:buChar char="–"/>
              <a:defRPr sz="1900">
                <a:solidFill>
                  <a:schemeClr val="tx1"/>
                </a:solidFill>
                <a:latin typeface="Helvetica" pitchFamily="34" charset="0"/>
              </a:defRPr>
            </a:lvl2pPr>
            <a:lvl3pPr marL="1143000" indent="-228600" defTabSz="957263" eaLnBrk="0" hangingPunct="0">
              <a:buChar char="•"/>
              <a:defRPr sz="2500">
                <a:solidFill>
                  <a:schemeClr val="tx1"/>
                </a:solidFill>
                <a:latin typeface="Times" pitchFamily="18" charset="0"/>
              </a:defRPr>
            </a:lvl3pPr>
            <a:lvl4pPr marL="1600200" indent="-228600" defTabSz="957263" eaLnBrk="0" hangingPunct="0">
              <a:buChar char="–"/>
              <a:defRPr sz="2100">
                <a:solidFill>
                  <a:schemeClr val="tx1"/>
                </a:solidFill>
                <a:latin typeface="Times" pitchFamily="18" charset="0"/>
              </a:defRPr>
            </a:lvl4pPr>
            <a:lvl5pPr marL="2057400" indent="-228600" defTabSz="957263" eaLnBrk="0" hangingPunct="0">
              <a:buChar char="»"/>
              <a:defRPr sz="2100">
                <a:solidFill>
                  <a:schemeClr val="tx1"/>
                </a:solidFill>
                <a:latin typeface="Times" pitchFamily="18" charset="0"/>
              </a:defRPr>
            </a:lvl5pPr>
            <a:lvl6pPr marL="2514600" indent="-228600" defTabSz="957263" eaLnBrk="0" fontAlgn="base" hangingPunct="0">
              <a:spcBef>
                <a:spcPct val="20000"/>
              </a:spcBef>
              <a:spcAft>
                <a:spcPct val="0"/>
              </a:spcAft>
              <a:buChar char="»"/>
              <a:defRPr sz="2100">
                <a:solidFill>
                  <a:schemeClr val="tx1"/>
                </a:solidFill>
                <a:latin typeface="Times" pitchFamily="18" charset="0"/>
              </a:defRPr>
            </a:lvl6pPr>
            <a:lvl7pPr marL="2971800" indent="-228600" defTabSz="957263" eaLnBrk="0" fontAlgn="base" hangingPunct="0">
              <a:spcBef>
                <a:spcPct val="20000"/>
              </a:spcBef>
              <a:spcAft>
                <a:spcPct val="0"/>
              </a:spcAft>
              <a:buChar char="»"/>
              <a:defRPr sz="2100">
                <a:solidFill>
                  <a:schemeClr val="tx1"/>
                </a:solidFill>
                <a:latin typeface="Times" pitchFamily="18" charset="0"/>
              </a:defRPr>
            </a:lvl7pPr>
            <a:lvl8pPr marL="3429000" indent="-228600" defTabSz="957263" eaLnBrk="0" fontAlgn="base" hangingPunct="0">
              <a:spcBef>
                <a:spcPct val="20000"/>
              </a:spcBef>
              <a:spcAft>
                <a:spcPct val="0"/>
              </a:spcAft>
              <a:buChar char="»"/>
              <a:defRPr sz="2100">
                <a:solidFill>
                  <a:schemeClr val="tx1"/>
                </a:solidFill>
                <a:latin typeface="Times" pitchFamily="18" charset="0"/>
              </a:defRPr>
            </a:lvl8pPr>
            <a:lvl9pPr marL="3886200" indent="-228600" defTabSz="957263" eaLnBrk="0" fontAlgn="base" hangingPunct="0">
              <a:spcBef>
                <a:spcPct val="20000"/>
              </a:spcBef>
              <a:spcAft>
                <a:spcPct val="0"/>
              </a:spcAft>
              <a:buChar char="»"/>
              <a:defRPr sz="2100">
                <a:solidFill>
                  <a:schemeClr val="tx1"/>
                </a:solidFill>
                <a:latin typeface="Times" pitchFamily="18" charset="0"/>
              </a:defRPr>
            </a:lvl9pPr>
          </a:lstStyle>
          <a:p>
            <a:pPr eaLnBrk="1" hangingPunct="1">
              <a:lnSpc>
                <a:spcPct val="90000"/>
              </a:lnSpc>
              <a:spcBef>
                <a:spcPts val="300"/>
              </a:spcBef>
              <a:spcAft>
                <a:spcPts val="300"/>
              </a:spcAft>
            </a:pPr>
            <a:r>
              <a:rPr lang="en-GB" altLang="en-US" sz="2000"/>
              <a:t>Divine sources Fairtrade ingredients from seven different countries worldwide</a:t>
            </a:r>
          </a:p>
          <a:p>
            <a:pPr eaLnBrk="1" hangingPunct="1">
              <a:lnSpc>
                <a:spcPct val="90000"/>
              </a:lnSpc>
              <a:spcBef>
                <a:spcPts val="300"/>
              </a:spcBef>
              <a:spcAft>
                <a:spcPts val="300"/>
              </a:spcAft>
            </a:pPr>
            <a:r>
              <a:rPr lang="en-GB" altLang="en-US" sz="2000"/>
              <a:t>If the Fairtrade Mark is on a product it means that any ingredient that can be Fairtrade must be Fairtrade </a:t>
            </a:r>
          </a:p>
        </p:txBody>
      </p:sp>
      <p:sp>
        <p:nvSpPr>
          <p:cNvPr id="16408" name="Text Box 114"/>
          <p:cNvSpPr txBox="1">
            <a:spLocks noChangeArrowheads="1"/>
          </p:cNvSpPr>
          <p:nvPr/>
        </p:nvSpPr>
        <p:spPr bwMode="auto">
          <a:xfrm>
            <a:off x="5024438" y="3670300"/>
            <a:ext cx="4176712" cy="2495550"/>
          </a:xfrm>
          <a:prstGeom prst="rect">
            <a:avLst/>
          </a:prstGeom>
          <a:noFill/>
          <a:ln w="9525" algn="ctr">
            <a:solidFill>
              <a:srgbClr val="B58C07"/>
            </a:solidFill>
            <a:miter lim="800000"/>
            <a:headEnd/>
            <a:tailEnd/>
          </a:ln>
          <a:effectLst/>
          <a:extLst>
            <a:ext uri="{909E8E84-426E-40DD-AFC4-6F175D3DCCD1}">
              <a14:hiddenFill xmlns:a14="http://schemas.microsoft.com/office/drawing/2010/main">
                <a:solidFill>
                  <a:srgbClr val="BC9308"/>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47891" rIns="95782" bIns="47891">
            <a:spAutoFit/>
          </a:bodyPr>
          <a:lstStyle>
            <a:lvl1pPr defTabSz="957263" eaLnBrk="0" hangingPunct="0">
              <a:buChar char="•"/>
              <a:defRPr sz="1900">
                <a:solidFill>
                  <a:schemeClr val="tx1"/>
                </a:solidFill>
                <a:latin typeface="Helvetica" pitchFamily="34" charset="0"/>
              </a:defRPr>
            </a:lvl1pPr>
            <a:lvl2pPr marL="777875" indent="-298450" defTabSz="957263" eaLnBrk="0" hangingPunct="0">
              <a:buChar char="–"/>
              <a:defRPr sz="1900">
                <a:solidFill>
                  <a:schemeClr val="tx1"/>
                </a:solidFill>
                <a:latin typeface="Helvetica" pitchFamily="34" charset="0"/>
              </a:defRPr>
            </a:lvl2pPr>
            <a:lvl3pPr marL="1196975" indent="-239713" defTabSz="957263" eaLnBrk="0" hangingPunct="0">
              <a:buChar char="•"/>
              <a:defRPr sz="2500">
                <a:solidFill>
                  <a:schemeClr val="tx1"/>
                </a:solidFill>
                <a:latin typeface="Times" pitchFamily="18" charset="0"/>
              </a:defRPr>
            </a:lvl3pPr>
            <a:lvl4pPr marL="1676400" indent="-239713" defTabSz="957263" eaLnBrk="0" hangingPunct="0">
              <a:buChar char="–"/>
              <a:defRPr sz="2100">
                <a:solidFill>
                  <a:schemeClr val="tx1"/>
                </a:solidFill>
                <a:latin typeface="Times" pitchFamily="18" charset="0"/>
              </a:defRPr>
            </a:lvl4pPr>
            <a:lvl5pPr marL="2154238" indent="-238125" defTabSz="957263" eaLnBrk="0" hangingPunct="0">
              <a:buChar char="»"/>
              <a:defRPr sz="2100">
                <a:solidFill>
                  <a:schemeClr val="tx1"/>
                </a:solidFill>
                <a:latin typeface="Times" pitchFamily="18" charset="0"/>
              </a:defRPr>
            </a:lvl5pPr>
            <a:lvl6pPr marL="2611438" indent="-238125" defTabSz="957263" eaLnBrk="0" fontAlgn="base" hangingPunct="0">
              <a:spcBef>
                <a:spcPct val="20000"/>
              </a:spcBef>
              <a:spcAft>
                <a:spcPct val="0"/>
              </a:spcAft>
              <a:buChar char="»"/>
              <a:defRPr sz="2100">
                <a:solidFill>
                  <a:schemeClr val="tx1"/>
                </a:solidFill>
                <a:latin typeface="Times" pitchFamily="18" charset="0"/>
              </a:defRPr>
            </a:lvl6pPr>
            <a:lvl7pPr marL="3068638" indent="-238125" defTabSz="957263" eaLnBrk="0" fontAlgn="base" hangingPunct="0">
              <a:spcBef>
                <a:spcPct val="20000"/>
              </a:spcBef>
              <a:spcAft>
                <a:spcPct val="0"/>
              </a:spcAft>
              <a:buChar char="»"/>
              <a:defRPr sz="2100">
                <a:solidFill>
                  <a:schemeClr val="tx1"/>
                </a:solidFill>
                <a:latin typeface="Times" pitchFamily="18" charset="0"/>
              </a:defRPr>
            </a:lvl7pPr>
            <a:lvl8pPr marL="3525838" indent="-238125" defTabSz="957263" eaLnBrk="0" fontAlgn="base" hangingPunct="0">
              <a:spcBef>
                <a:spcPct val="20000"/>
              </a:spcBef>
              <a:spcAft>
                <a:spcPct val="0"/>
              </a:spcAft>
              <a:buChar char="»"/>
              <a:defRPr sz="2100">
                <a:solidFill>
                  <a:schemeClr val="tx1"/>
                </a:solidFill>
                <a:latin typeface="Times" pitchFamily="18" charset="0"/>
              </a:defRPr>
            </a:lvl8pPr>
            <a:lvl9pPr marL="3983038" indent="-238125" defTabSz="957263" eaLnBrk="0" fontAlgn="base" hangingPunct="0">
              <a:spcBef>
                <a:spcPct val="20000"/>
              </a:spcBef>
              <a:spcAft>
                <a:spcPct val="0"/>
              </a:spcAft>
              <a:buChar char="»"/>
              <a:defRPr sz="2100">
                <a:solidFill>
                  <a:schemeClr val="tx1"/>
                </a:solidFill>
                <a:latin typeface="Times" pitchFamily="18" charset="0"/>
              </a:defRPr>
            </a:lvl9pPr>
          </a:lstStyle>
          <a:p>
            <a:pPr eaLnBrk="1" hangingPunct="1">
              <a:buFontTx/>
              <a:buNone/>
            </a:pPr>
            <a:r>
              <a:rPr lang="en-GB" altLang="en-US">
                <a:solidFill>
                  <a:srgbClr val="B58C07"/>
                </a:solidFill>
              </a:rPr>
              <a:t>“</a:t>
            </a:r>
            <a:r>
              <a:rPr lang="en-US" altLang="en-US">
                <a:solidFill>
                  <a:srgbClr val="B58C07"/>
                </a:solidFill>
              </a:rPr>
              <a:t>It has always been our aim to source as many Fairtrade ingredients as possible for our products, thereby delivering benefits to an increasing number of farmers.”</a:t>
            </a:r>
            <a:endParaRPr lang="en-GB" altLang="en-US">
              <a:solidFill>
                <a:srgbClr val="B58C07"/>
              </a:solidFill>
            </a:endParaRPr>
          </a:p>
          <a:p>
            <a:pPr eaLnBrk="1" hangingPunct="1">
              <a:buFontTx/>
              <a:buNone/>
            </a:pPr>
            <a:r>
              <a:rPr lang="en-US" altLang="en-US" i="1">
                <a:solidFill>
                  <a:srgbClr val="B58C07"/>
                </a:solidFill>
              </a:rPr>
              <a:t>Sophi Tranchell, Divine Group CEO, 2017</a:t>
            </a:r>
            <a:endParaRPr lang="en-US" altLang="en-US">
              <a:solidFill>
                <a:srgbClr val="B58C07"/>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488950" y="981075"/>
            <a:ext cx="78216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buChar char="•"/>
              <a:defRPr sz="1900">
                <a:solidFill>
                  <a:schemeClr val="tx1"/>
                </a:solidFill>
                <a:latin typeface="Helvetica" pitchFamily="34" charset="0"/>
              </a:defRPr>
            </a:lvl1pPr>
            <a:lvl2pPr marL="742950" indent="-285750" defTabSz="957263" eaLnBrk="0" hangingPunct="0">
              <a:buChar char="–"/>
              <a:defRPr sz="1900">
                <a:solidFill>
                  <a:schemeClr val="tx1"/>
                </a:solidFill>
                <a:latin typeface="Helvetica" pitchFamily="34" charset="0"/>
              </a:defRPr>
            </a:lvl2pPr>
            <a:lvl3pPr marL="1143000" indent="-228600" defTabSz="957263" eaLnBrk="0" hangingPunct="0">
              <a:buChar char="•"/>
              <a:defRPr sz="2500">
                <a:solidFill>
                  <a:schemeClr val="tx1"/>
                </a:solidFill>
                <a:latin typeface="Times" pitchFamily="18" charset="0"/>
              </a:defRPr>
            </a:lvl3pPr>
            <a:lvl4pPr marL="1600200" indent="-228600" defTabSz="957263" eaLnBrk="0" hangingPunct="0">
              <a:buChar char="–"/>
              <a:defRPr sz="2100">
                <a:solidFill>
                  <a:schemeClr val="tx1"/>
                </a:solidFill>
                <a:latin typeface="Times" pitchFamily="18" charset="0"/>
              </a:defRPr>
            </a:lvl4pPr>
            <a:lvl5pPr marL="2057400" indent="-228600" defTabSz="957263" eaLnBrk="0" hangingPunct="0">
              <a:buChar char="»"/>
              <a:defRPr sz="2100">
                <a:solidFill>
                  <a:schemeClr val="tx1"/>
                </a:solidFill>
                <a:latin typeface="Times" pitchFamily="18" charset="0"/>
              </a:defRPr>
            </a:lvl5pPr>
            <a:lvl6pPr marL="2514600" indent="-228600" defTabSz="957263" eaLnBrk="0" fontAlgn="base" hangingPunct="0">
              <a:spcBef>
                <a:spcPct val="20000"/>
              </a:spcBef>
              <a:spcAft>
                <a:spcPct val="0"/>
              </a:spcAft>
              <a:buChar char="»"/>
              <a:defRPr sz="2100">
                <a:solidFill>
                  <a:schemeClr val="tx1"/>
                </a:solidFill>
                <a:latin typeface="Times" pitchFamily="18" charset="0"/>
              </a:defRPr>
            </a:lvl6pPr>
            <a:lvl7pPr marL="2971800" indent="-228600" defTabSz="957263" eaLnBrk="0" fontAlgn="base" hangingPunct="0">
              <a:spcBef>
                <a:spcPct val="20000"/>
              </a:spcBef>
              <a:spcAft>
                <a:spcPct val="0"/>
              </a:spcAft>
              <a:buChar char="»"/>
              <a:defRPr sz="2100">
                <a:solidFill>
                  <a:schemeClr val="tx1"/>
                </a:solidFill>
                <a:latin typeface="Times" pitchFamily="18" charset="0"/>
              </a:defRPr>
            </a:lvl7pPr>
            <a:lvl8pPr marL="3429000" indent="-228600" defTabSz="957263" eaLnBrk="0" fontAlgn="base" hangingPunct="0">
              <a:spcBef>
                <a:spcPct val="20000"/>
              </a:spcBef>
              <a:spcAft>
                <a:spcPct val="0"/>
              </a:spcAft>
              <a:buChar char="»"/>
              <a:defRPr sz="2100">
                <a:solidFill>
                  <a:schemeClr val="tx1"/>
                </a:solidFill>
                <a:latin typeface="Times" pitchFamily="18" charset="0"/>
              </a:defRPr>
            </a:lvl8pPr>
            <a:lvl9pPr marL="3886200" indent="-228600" defTabSz="957263" eaLnBrk="0" fontAlgn="base" hangingPunct="0">
              <a:spcBef>
                <a:spcPct val="20000"/>
              </a:spcBef>
              <a:spcAft>
                <a:spcPct val="0"/>
              </a:spcAft>
              <a:buChar char="»"/>
              <a:defRPr sz="2100">
                <a:solidFill>
                  <a:schemeClr val="tx1"/>
                </a:solidFill>
                <a:latin typeface="Times" pitchFamily="18" charset="0"/>
              </a:defRPr>
            </a:lvl9pPr>
          </a:lstStyle>
          <a:p>
            <a:pPr eaLnBrk="1" hangingPunct="1">
              <a:spcBef>
                <a:spcPct val="0"/>
              </a:spcBef>
              <a:buFontTx/>
              <a:buNone/>
            </a:pPr>
            <a:r>
              <a:rPr lang="en-GB" altLang="en-US" sz="3200" b="0">
                <a:solidFill>
                  <a:srgbClr val="BD9408"/>
                </a:solidFill>
                <a:latin typeface="Copperplate Gothic Bold" pitchFamily="34" charset="0"/>
              </a:rPr>
              <a:t>What Success looks Like</a:t>
            </a:r>
            <a:r>
              <a:rPr lang="en-GB" altLang="en-US" sz="2900" b="0">
                <a:solidFill>
                  <a:srgbClr val="BD9408"/>
                </a:solidFill>
                <a:latin typeface="Copperplate Gothic Bold" pitchFamily="34" charset="0"/>
              </a:rPr>
              <a:t/>
            </a:r>
            <a:br>
              <a:rPr lang="en-GB" altLang="en-US" sz="2900" b="0">
                <a:solidFill>
                  <a:srgbClr val="BD9408"/>
                </a:solidFill>
                <a:latin typeface="Copperplate Gothic Bold" pitchFamily="34" charset="0"/>
              </a:rPr>
            </a:br>
            <a:r>
              <a:rPr lang="en-GB" altLang="en-US" sz="2500" b="0">
                <a:solidFill>
                  <a:srgbClr val="BD9408"/>
                </a:solidFill>
                <a:latin typeface="Copperplate Gothic Bold" pitchFamily="34" charset="0"/>
              </a:rPr>
              <a:t>Divine income to Kuapa Kokoo</a:t>
            </a:r>
          </a:p>
        </p:txBody>
      </p:sp>
      <p:graphicFrame>
        <p:nvGraphicFramePr>
          <p:cNvPr id="67748" name="Group 164"/>
          <p:cNvGraphicFramePr>
            <a:graphicFrameLocks noGrp="1"/>
          </p:cNvGraphicFramePr>
          <p:nvPr/>
        </p:nvGraphicFramePr>
        <p:xfrm>
          <a:off x="560388" y="2057400"/>
          <a:ext cx="8713787" cy="1011238"/>
        </p:xfrm>
        <a:graphic>
          <a:graphicData uri="http://schemas.openxmlformats.org/drawingml/2006/table">
            <a:tbl>
              <a:tblPr/>
              <a:tblGrid>
                <a:gridCol w="1081087"/>
                <a:gridCol w="1727200"/>
                <a:gridCol w="2160588"/>
                <a:gridCol w="2016125"/>
                <a:gridCol w="1728787"/>
              </a:tblGrid>
              <a:tr h="640094">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FFFFFF"/>
                          </a:solidFill>
                          <a:effectLst/>
                          <a:latin typeface="Helvetica" pitchFamily="34" charset="0"/>
                        </a:rPr>
                        <a:t>Year</a:t>
                      </a:r>
                      <a:endParaRPr kumimoji="0" lang="en-US" altLang="en-US" sz="1800" b="1" i="0" u="none" strike="noStrike" cap="none" normalizeH="0" baseline="0" dirty="0" smtClean="0">
                        <a:ln>
                          <a:noFill/>
                        </a:ln>
                        <a:solidFill>
                          <a:srgbClr val="FFFFFF"/>
                        </a:solidFill>
                        <a:effectLst/>
                        <a:latin typeface="Helvetica" pitchFamily="34" charset="0"/>
                      </a:endParaRP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C9308"/>
                    </a:solidFill>
                  </a:tcPr>
                </a:tc>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FFFFFF"/>
                          </a:solidFill>
                          <a:effectLst/>
                          <a:latin typeface="Helvetica" pitchFamily="34" charset="0"/>
                        </a:rPr>
                        <a:t>Fairtrade sales </a:t>
                      </a:r>
                      <a:endParaRPr kumimoji="0" lang="en-US" altLang="en-US" sz="1800" b="1" i="0" u="none" strike="noStrike" cap="none" normalizeH="0" baseline="0" dirty="0" smtClean="0">
                        <a:ln>
                          <a:noFill/>
                        </a:ln>
                        <a:solidFill>
                          <a:srgbClr val="FFFFFF"/>
                        </a:solidFill>
                        <a:effectLst/>
                        <a:latin typeface="Helvetica" pitchFamily="34" charset="0"/>
                      </a:endParaRP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C9308"/>
                    </a:solidFill>
                  </a:tcPr>
                </a:tc>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Helvetica" pitchFamily="34" charset="0"/>
                        </a:rPr>
                        <a:t>Fairtrade Premium</a:t>
                      </a:r>
                      <a:endParaRPr kumimoji="0" lang="en-US" altLang="en-US" sz="1800" b="1" i="0" u="none" strike="noStrike" cap="none" normalizeH="0" baseline="0" smtClean="0">
                        <a:ln>
                          <a:noFill/>
                        </a:ln>
                        <a:solidFill>
                          <a:srgbClr val="FFFFFF"/>
                        </a:solidFill>
                        <a:effectLst/>
                        <a:latin typeface="Helvetica" pitchFamily="34" charset="0"/>
                      </a:endParaRP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C9308"/>
                    </a:solidFill>
                  </a:tcPr>
                </a:tc>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Helvetica" pitchFamily="34" charset="0"/>
                        </a:rPr>
                        <a:t>Producer support</a:t>
                      </a:r>
                      <a:endParaRPr kumimoji="0" lang="en-US" altLang="en-US" sz="1800" b="1" i="0" u="none" strike="noStrike" cap="none" normalizeH="0" baseline="0" smtClean="0">
                        <a:ln>
                          <a:noFill/>
                        </a:ln>
                        <a:solidFill>
                          <a:srgbClr val="FFFFFF"/>
                        </a:solidFill>
                        <a:effectLst/>
                        <a:latin typeface="Helvetica" pitchFamily="34" charset="0"/>
                      </a:endParaRP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C9308"/>
                    </a:solidFill>
                  </a:tcPr>
                </a:tc>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Helvetica" pitchFamily="34" charset="0"/>
                        </a:rPr>
                        <a:t>Shared profits</a:t>
                      </a:r>
                      <a:endParaRPr kumimoji="0" lang="en-US" altLang="en-US" sz="1800" b="1" i="0" u="none" strike="noStrike" cap="none" normalizeH="0" baseline="0" smtClean="0">
                        <a:ln>
                          <a:noFill/>
                        </a:ln>
                        <a:solidFill>
                          <a:srgbClr val="FFFFFF"/>
                        </a:solidFill>
                        <a:effectLst/>
                        <a:latin typeface="Helvetica" pitchFamily="34" charset="0"/>
                      </a:endParaRP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C9308"/>
                    </a:solidFill>
                  </a:tcPr>
                </a:tc>
              </a:tr>
              <a:tr h="371144">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000000"/>
                          </a:solidFill>
                          <a:effectLst/>
                          <a:latin typeface="Helvetica" pitchFamily="34" charset="0"/>
                        </a:rPr>
                        <a:t>2015/16</a:t>
                      </a:r>
                      <a:endParaRPr kumimoji="0" lang="en-US" altLang="en-US" sz="1800" b="1" i="0" u="none" strike="noStrike" cap="none" normalizeH="0" baseline="0" dirty="0" smtClean="0">
                        <a:ln>
                          <a:noFill/>
                        </a:ln>
                        <a:solidFill>
                          <a:srgbClr val="000000"/>
                        </a:solidFill>
                        <a:effectLst/>
                        <a:latin typeface="Helvetica" pitchFamily="34" charset="0"/>
                      </a:endParaRP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0B90A"/>
                    </a:solidFill>
                  </a:tcPr>
                </a:tc>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000000"/>
                          </a:solidFill>
                          <a:effectLst/>
                          <a:latin typeface="Helvetica" pitchFamily="34" charset="0"/>
                        </a:rPr>
                        <a:t>$2,700,000</a:t>
                      </a:r>
                      <a:endParaRPr kumimoji="0" lang="en-US" altLang="en-US" sz="1800" b="1" i="0" u="none" strike="noStrike" cap="none" normalizeH="0" baseline="0" dirty="0" smtClean="0">
                        <a:ln>
                          <a:noFill/>
                        </a:ln>
                        <a:solidFill>
                          <a:srgbClr val="000000"/>
                        </a:solidFill>
                        <a:effectLst/>
                        <a:latin typeface="Helvetica" pitchFamily="34" charset="0"/>
                      </a:endParaRP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0B90A"/>
                    </a:solidFill>
                  </a:tcPr>
                </a:tc>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000000"/>
                          </a:solidFill>
                          <a:effectLst/>
                          <a:latin typeface="Helvetica" pitchFamily="34" charset="0"/>
                        </a:rPr>
                        <a:t>$176,000</a:t>
                      </a:r>
                      <a:endParaRPr kumimoji="0" lang="en-US" altLang="en-US" sz="1800" b="1" i="0" u="none" strike="noStrike" cap="none" normalizeH="0" baseline="0" dirty="0" smtClean="0">
                        <a:ln>
                          <a:noFill/>
                        </a:ln>
                        <a:solidFill>
                          <a:srgbClr val="000000"/>
                        </a:solidFill>
                        <a:effectLst/>
                        <a:latin typeface="Helvetica" pitchFamily="34" charset="0"/>
                      </a:endParaRP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0B90A"/>
                    </a:solidFill>
                  </a:tcPr>
                </a:tc>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000000"/>
                          </a:solidFill>
                          <a:effectLst/>
                          <a:latin typeface="Helvetica" pitchFamily="34" charset="0"/>
                        </a:rPr>
                        <a:t>£241,000</a:t>
                      </a:r>
                      <a:endParaRPr kumimoji="0" lang="en-US" altLang="en-US" sz="1800" b="1" i="0" u="none" strike="noStrike" cap="none" normalizeH="0" baseline="0" dirty="0" smtClean="0">
                        <a:ln>
                          <a:noFill/>
                        </a:ln>
                        <a:solidFill>
                          <a:srgbClr val="000000"/>
                        </a:solidFill>
                        <a:effectLst/>
                        <a:latin typeface="Helvetica" pitchFamily="34" charset="0"/>
                      </a:endParaRP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0B90A"/>
                    </a:solidFill>
                  </a:tcPr>
                </a:tc>
                <a:tc>
                  <a:txBody>
                    <a:bodyPr/>
                    <a:lstStyle>
                      <a:lvl1pPr eaLnBrk="0" hangingPunct="0">
                        <a:defRPr sz="1700">
                          <a:solidFill>
                            <a:schemeClr val="tx1"/>
                          </a:solidFill>
                          <a:latin typeface="Helvetica" pitchFamily="34" charset="0"/>
                        </a:defRPr>
                      </a:lvl1pPr>
                      <a:lvl2pPr marL="742950" indent="-285750" eaLnBrk="0" hangingPunct="0">
                        <a:defRPr sz="1700">
                          <a:solidFill>
                            <a:schemeClr val="tx1"/>
                          </a:solidFill>
                          <a:latin typeface="Helvetica" pitchFamily="34" charset="0"/>
                        </a:defRPr>
                      </a:lvl2pPr>
                      <a:lvl3pPr marL="1143000" indent="-228600" eaLnBrk="0" hangingPunct="0">
                        <a:defRPr sz="2100">
                          <a:solidFill>
                            <a:schemeClr val="tx1"/>
                          </a:solidFill>
                          <a:latin typeface="Times" pitchFamily="18" charset="0"/>
                        </a:defRPr>
                      </a:lvl3pPr>
                      <a:lvl4pPr marL="1600200" indent="-228600" eaLnBrk="0" hangingPunct="0">
                        <a:defRPr sz="1900">
                          <a:solidFill>
                            <a:schemeClr val="tx1"/>
                          </a:solidFill>
                          <a:latin typeface="Times" pitchFamily="18" charset="0"/>
                        </a:defRPr>
                      </a:lvl4pPr>
                      <a:lvl5pPr marL="2057400" indent="-228600" eaLnBrk="0" hangingPunct="0">
                        <a:defRPr sz="1900">
                          <a:solidFill>
                            <a:schemeClr val="tx1"/>
                          </a:solidFill>
                          <a:latin typeface="Times" pitchFamily="18" charset="0"/>
                        </a:defRPr>
                      </a:lvl5pPr>
                      <a:lvl6pPr marL="2514600" indent="-228600" eaLnBrk="0" fontAlgn="base" hangingPunct="0">
                        <a:spcBef>
                          <a:spcPct val="20000"/>
                        </a:spcBef>
                        <a:spcAft>
                          <a:spcPct val="0"/>
                        </a:spcAft>
                        <a:defRPr sz="1900">
                          <a:solidFill>
                            <a:schemeClr val="tx1"/>
                          </a:solidFill>
                          <a:latin typeface="Times" pitchFamily="18" charset="0"/>
                        </a:defRPr>
                      </a:lvl6pPr>
                      <a:lvl7pPr marL="2971800" indent="-228600" eaLnBrk="0" fontAlgn="base" hangingPunct="0">
                        <a:spcBef>
                          <a:spcPct val="20000"/>
                        </a:spcBef>
                        <a:spcAft>
                          <a:spcPct val="0"/>
                        </a:spcAft>
                        <a:defRPr sz="1900">
                          <a:solidFill>
                            <a:schemeClr val="tx1"/>
                          </a:solidFill>
                          <a:latin typeface="Times" pitchFamily="18" charset="0"/>
                        </a:defRPr>
                      </a:lvl7pPr>
                      <a:lvl8pPr marL="3429000" indent="-228600" eaLnBrk="0" fontAlgn="base" hangingPunct="0">
                        <a:spcBef>
                          <a:spcPct val="20000"/>
                        </a:spcBef>
                        <a:spcAft>
                          <a:spcPct val="0"/>
                        </a:spcAft>
                        <a:defRPr sz="1900">
                          <a:solidFill>
                            <a:schemeClr val="tx1"/>
                          </a:solidFill>
                          <a:latin typeface="Times" pitchFamily="18" charset="0"/>
                        </a:defRPr>
                      </a:lvl8pPr>
                      <a:lvl9pPr marL="3886200" indent="-228600" eaLnBrk="0" fontAlgn="base" hangingPunct="0">
                        <a:spcBef>
                          <a:spcPct val="20000"/>
                        </a:spcBef>
                        <a:spcAft>
                          <a:spcPct val="0"/>
                        </a:spcAft>
                        <a:defRPr sz="1900">
                          <a:solidFill>
                            <a:schemeClr val="tx1"/>
                          </a:solidFill>
                          <a:latin typeface="Times"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rgbClr val="000000"/>
                          </a:solidFill>
                          <a:effectLst/>
                          <a:latin typeface="Helvetica" pitchFamily="34" charset="0"/>
                        </a:rPr>
                        <a:t>£69,000</a:t>
                      </a:r>
                      <a:endParaRPr kumimoji="0" lang="en-US" altLang="en-US" sz="1800" b="1" i="0" u="none" strike="noStrike" cap="none" normalizeH="0" baseline="0" dirty="0" smtClean="0">
                        <a:ln>
                          <a:noFill/>
                        </a:ln>
                        <a:solidFill>
                          <a:srgbClr val="000000"/>
                        </a:solidFill>
                        <a:effectLst/>
                        <a:latin typeface="Helvetica" pitchFamily="34" charset="0"/>
                      </a:endParaRPr>
                    </a:p>
                  </a:txBody>
                  <a:tcPr marT="45678" marB="4567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0B90A"/>
                    </a:solidFill>
                  </a:tcPr>
                </a:tc>
              </a:tr>
            </a:tbl>
          </a:graphicData>
        </a:graphic>
      </p:graphicFrame>
      <p:sp>
        <p:nvSpPr>
          <p:cNvPr id="17431" name="Rectangle 2"/>
          <p:cNvSpPr>
            <a:spLocks noChangeArrowheads="1"/>
          </p:cNvSpPr>
          <p:nvPr/>
        </p:nvSpPr>
        <p:spPr bwMode="auto">
          <a:xfrm>
            <a:off x="5168900" y="3716338"/>
            <a:ext cx="42481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lstStyle>
            <a:lvl1pPr marL="358775" indent="-358775" defTabSz="957263" eaLnBrk="0" hangingPunct="0">
              <a:buChar char="•"/>
              <a:defRPr sz="1900">
                <a:solidFill>
                  <a:schemeClr val="tx1"/>
                </a:solidFill>
                <a:latin typeface="Helvetica" pitchFamily="34" charset="0"/>
              </a:defRPr>
            </a:lvl1pPr>
            <a:lvl2pPr marL="742950" indent="-285750" defTabSz="957263" eaLnBrk="0" hangingPunct="0">
              <a:buChar char="–"/>
              <a:defRPr sz="1900">
                <a:solidFill>
                  <a:schemeClr val="tx1"/>
                </a:solidFill>
                <a:latin typeface="Helvetica" pitchFamily="34" charset="0"/>
              </a:defRPr>
            </a:lvl2pPr>
            <a:lvl3pPr marL="1143000" indent="-228600" defTabSz="957263" eaLnBrk="0" hangingPunct="0">
              <a:buChar char="•"/>
              <a:defRPr sz="2500">
                <a:solidFill>
                  <a:schemeClr val="tx1"/>
                </a:solidFill>
                <a:latin typeface="Times" pitchFamily="18" charset="0"/>
              </a:defRPr>
            </a:lvl3pPr>
            <a:lvl4pPr marL="1600200" indent="-228600" defTabSz="957263" eaLnBrk="0" hangingPunct="0">
              <a:buChar char="–"/>
              <a:defRPr sz="2100">
                <a:solidFill>
                  <a:schemeClr val="tx1"/>
                </a:solidFill>
                <a:latin typeface="Times" pitchFamily="18" charset="0"/>
              </a:defRPr>
            </a:lvl4pPr>
            <a:lvl5pPr marL="2057400" indent="-228600" defTabSz="957263" eaLnBrk="0" hangingPunct="0">
              <a:buChar char="»"/>
              <a:defRPr sz="2100">
                <a:solidFill>
                  <a:schemeClr val="tx1"/>
                </a:solidFill>
                <a:latin typeface="Times" pitchFamily="18" charset="0"/>
              </a:defRPr>
            </a:lvl5pPr>
            <a:lvl6pPr marL="2514600" indent="-228600" defTabSz="957263" eaLnBrk="0" fontAlgn="base" hangingPunct="0">
              <a:spcBef>
                <a:spcPct val="20000"/>
              </a:spcBef>
              <a:spcAft>
                <a:spcPct val="0"/>
              </a:spcAft>
              <a:buChar char="»"/>
              <a:defRPr sz="2100">
                <a:solidFill>
                  <a:schemeClr val="tx1"/>
                </a:solidFill>
                <a:latin typeface="Times" pitchFamily="18" charset="0"/>
              </a:defRPr>
            </a:lvl6pPr>
            <a:lvl7pPr marL="2971800" indent="-228600" defTabSz="957263" eaLnBrk="0" fontAlgn="base" hangingPunct="0">
              <a:spcBef>
                <a:spcPct val="20000"/>
              </a:spcBef>
              <a:spcAft>
                <a:spcPct val="0"/>
              </a:spcAft>
              <a:buChar char="»"/>
              <a:defRPr sz="2100">
                <a:solidFill>
                  <a:schemeClr val="tx1"/>
                </a:solidFill>
                <a:latin typeface="Times" pitchFamily="18" charset="0"/>
              </a:defRPr>
            </a:lvl7pPr>
            <a:lvl8pPr marL="3429000" indent="-228600" defTabSz="957263" eaLnBrk="0" fontAlgn="base" hangingPunct="0">
              <a:spcBef>
                <a:spcPct val="20000"/>
              </a:spcBef>
              <a:spcAft>
                <a:spcPct val="0"/>
              </a:spcAft>
              <a:buChar char="»"/>
              <a:defRPr sz="2100">
                <a:solidFill>
                  <a:schemeClr val="tx1"/>
                </a:solidFill>
                <a:latin typeface="Times" pitchFamily="18" charset="0"/>
              </a:defRPr>
            </a:lvl8pPr>
            <a:lvl9pPr marL="3886200" indent="-228600" defTabSz="957263" eaLnBrk="0" fontAlgn="base" hangingPunct="0">
              <a:spcBef>
                <a:spcPct val="20000"/>
              </a:spcBef>
              <a:spcAft>
                <a:spcPct val="0"/>
              </a:spcAft>
              <a:buChar char="»"/>
              <a:defRPr sz="2100">
                <a:solidFill>
                  <a:schemeClr val="tx1"/>
                </a:solidFill>
                <a:latin typeface="Times" pitchFamily="18" charset="0"/>
              </a:defRPr>
            </a:lvl9pPr>
          </a:lstStyle>
          <a:p>
            <a:pPr eaLnBrk="1" hangingPunct="1">
              <a:lnSpc>
                <a:spcPct val="90000"/>
              </a:lnSpc>
              <a:spcBef>
                <a:spcPts val="300"/>
              </a:spcBef>
              <a:spcAft>
                <a:spcPts val="300"/>
              </a:spcAft>
            </a:pPr>
            <a:r>
              <a:rPr lang="en-GB" altLang="en-US" sz="2000"/>
              <a:t>Kuapa Kokoo sold 882 tonnes of Fairtrade cocoa beans to Divine Chocolate in 2015/16</a:t>
            </a:r>
          </a:p>
          <a:p>
            <a:pPr eaLnBrk="1" hangingPunct="1">
              <a:lnSpc>
                <a:spcPct val="90000"/>
              </a:lnSpc>
              <a:spcBef>
                <a:spcPts val="300"/>
              </a:spcBef>
              <a:spcAft>
                <a:spcPts val="300"/>
              </a:spcAft>
            </a:pPr>
            <a:r>
              <a:rPr lang="en-GB" altLang="en-US" sz="2000"/>
              <a:t>There are four different income streams from Divine Chocolate to Kuapa Kokoo</a:t>
            </a:r>
          </a:p>
        </p:txBody>
      </p:sp>
      <p:sp>
        <p:nvSpPr>
          <p:cNvPr id="17432" name="Text Box 114"/>
          <p:cNvSpPr txBox="1">
            <a:spLocks noChangeArrowheads="1"/>
          </p:cNvSpPr>
          <p:nvPr/>
        </p:nvSpPr>
        <p:spPr bwMode="auto">
          <a:xfrm>
            <a:off x="488950" y="3716338"/>
            <a:ext cx="4465638" cy="2357437"/>
          </a:xfrm>
          <a:prstGeom prst="rect">
            <a:avLst/>
          </a:prstGeom>
          <a:noFill/>
          <a:ln w="9525" algn="ctr">
            <a:solidFill>
              <a:srgbClr val="B58C07"/>
            </a:solidFill>
            <a:miter lim="800000"/>
            <a:headEnd/>
            <a:tailEnd/>
          </a:ln>
          <a:effectLst/>
          <a:extLst>
            <a:ext uri="{909E8E84-426E-40DD-AFC4-6F175D3DCCD1}">
              <a14:hiddenFill xmlns:a14="http://schemas.microsoft.com/office/drawing/2010/main">
                <a:solidFill>
                  <a:srgbClr val="BC9308"/>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47891" rIns="95782" bIns="47891">
            <a:spAutoFit/>
          </a:bodyPr>
          <a:lstStyle>
            <a:lvl1pPr defTabSz="957263" eaLnBrk="0" hangingPunct="0">
              <a:buChar char="•"/>
              <a:defRPr sz="1900">
                <a:solidFill>
                  <a:schemeClr val="tx1"/>
                </a:solidFill>
                <a:latin typeface="Helvetica" pitchFamily="34" charset="0"/>
              </a:defRPr>
            </a:lvl1pPr>
            <a:lvl2pPr marL="777875" indent="-298450" defTabSz="957263" eaLnBrk="0" hangingPunct="0">
              <a:buChar char="–"/>
              <a:defRPr sz="1900">
                <a:solidFill>
                  <a:schemeClr val="tx1"/>
                </a:solidFill>
                <a:latin typeface="Helvetica" pitchFamily="34" charset="0"/>
              </a:defRPr>
            </a:lvl2pPr>
            <a:lvl3pPr marL="1196975" indent="-239713" defTabSz="957263" eaLnBrk="0" hangingPunct="0">
              <a:buChar char="•"/>
              <a:defRPr sz="2500">
                <a:solidFill>
                  <a:schemeClr val="tx1"/>
                </a:solidFill>
                <a:latin typeface="Times" pitchFamily="18" charset="0"/>
              </a:defRPr>
            </a:lvl3pPr>
            <a:lvl4pPr marL="1676400" indent="-239713" defTabSz="957263" eaLnBrk="0" hangingPunct="0">
              <a:buChar char="–"/>
              <a:defRPr sz="2100">
                <a:solidFill>
                  <a:schemeClr val="tx1"/>
                </a:solidFill>
                <a:latin typeface="Times" pitchFamily="18" charset="0"/>
              </a:defRPr>
            </a:lvl4pPr>
            <a:lvl5pPr marL="2154238" indent="-238125" defTabSz="957263" eaLnBrk="0" hangingPunct="0">
              <a:buChar char="»"/>
              <a:defRPr sz="2100">
                <a:solidFill>
                  <a:schemeClr val="tx1"/>
                </a:solidFill>
                <a:latin typeface="Times" pitchFamily="18" charset="0"/>
              </a:defRPr>
            </a:lvl5pPr>
            <a:lvl6pPr marL="2611438" indent="-238125" defTabSz="957263" eaLnBrk="0" fontAlgn="base" hangingPunct="0">
              <a:spcBef>
                <a:spcPct val="20000"/>
              </a:spcBef>
              <a:spcAft>
                <a:spcPct val="0"/>
              </a:spcAft>
              <a:buChar char="»"/>
              <a:defRPr sz="2100">
                <a:solidFill>
                  <a:schemeClr val="tx1"/>
                </a:solidFill>
                <a:latin typeface="Times" pitchFamily="18" charset="0"/>
              </a:defRPr>
            </a:lvl6pPr>
            <a:lvl7pPr marL="3068638" indent="-238125" defTabSz="957263" eaLnBrk="0" fontAlgn="base" hangingPunct="0">
              <a:spcBef>
                <a:spcPct val="20000"/>
              </a:spcBef>
              <a:spcAft>
                <a:spcPct val="0"/>
              </a:spcAft>
              <a:buChar char="»"/>
              <a:defRPr sz="2100">
                <a:solidFill>
                  <a:schemeClr val="tx1"/>
                </a:solidFill>
                <a:latin typeface="Times" pitchFamily="18" charset="0"/>
              </a:defRPr>
            </a:lvl7pPr>
            <a:lvl8pPr marL="3525838" indent="-238125" defTabSz="957263" eaLnBrk="0" fontAlgn="base" hangingPunct="0">
              <a:spcBef>
                <a:spcPct val="20000"/>
              </a:spcBef>
              <a:spcAft>
                <a:spcPct val="0"/>
              </a:spcAft>
              <a:buChar char="»"/>
              <a:defRPr sz="2100">
                <a:solidFill>
                  <a:schemeClr val="tx1"/>
                </a:solidFill>
                <a:latin typeface="Times" pitchFamily="18" charset="0"/>
              </a:defRPr>
            </a:lvl8pPr>
            <a:lvl9pPr marL="3983038" indent="-238125" defTabSz="957263" eaLnBrk="0" fontAlgn="base" hangingPunct="0">
              <a:spcBef>
                <a:spcPct val="20000"/>
              </a:spcBef>
              <a:spcAft>
                <a:spcPct val="0"/>
              </a:spcAft>
              <a:buChar char="»"/>
              <a:defRPr sz="2100">
                <a:solidFill>
                  <a:schemeClr val="tx1"/>
                </a:solidFill>
                <a:latin typeface="Times" pitchFamily="18" charset="0"/>
              </a:defRPr>
            </a:lvl9pPr>
          </a:lstStyle>
          <a:p>
            <a:pPr eaLnBrk="1" hangingPunct="1">
              <a:buFontTx/>
              <a:buNone/>
            </a:pPr>
            <a:r>
              <a:rPr lang="en-GB" altLang="en-US" sz="1800">
                <a:solidFill>
                  <a:srgbClr val="B58C07"/>
                </a:solidFill>
              </a:rPr>
              <a:t>“</a:t>
            </a:r>
            <a:r>
              <a:rPr lang="en-US" altLang="en-US" sz="1800">
                <a:solidFill>
                  <a:srgbClr val="B58C07"/>
                </a:solidFill>
              </a:rPr>
              <a:t>For us, farmer ownership always made Divine Chocolate special. For the first time our members benefit as owners of a wonderful chocolate brand, and not only as suppliers of excellent fairly traded cocoa.”</a:t>
            </a:r>
            <a:endParaRPr lang="en-GB" altLang="en-US" sz="1800">
              <a:solidFill>
                <a:srgbClr val="B58C07"/>
              </a:solidFill>
            </a:endParaRPr>
          </a:p>
          <a:p>
            <a:pPr eaLnBrk="1" hangingPunct="1">
              <a:buFontTx/>
              <a:buNone/>
            </a:pPr>
            <a:r>
              <a:rPr lang="en-US" altLang="en-US" sz="1800" i="1">
                <a:solidFill>
                  <a:srgbClr val="B58C07"/>
                </a:solidFill>
              </a:rPr>
              <a:t>Mr Ohemeng Tinyase, MD of Kuapa Kokoo Ltd</a:t>
            </a:r>
            <a:r>
              <a:rPr lang="en-US" altLang="en-US" sz="1800">
                <a:solidFill>
                  <a:srgbClr val="B58C07"/>
                </a:solidFill>
              </a:rPr>
              <a:t> until 2009</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88950" y="981075"/>
            <a:ext cx="7821613" cy="792163"/>
          </a:xfrm>
        </p:spPr>
        <p:txBody>
          <a:bodyPr/>
          <a:lstStyle/>
          <a:p>
            <a:pPr eaLnBrk="1" hangingPunct="1"/>
            <a:r>
              <a:rPr lang="en-GB" altLang="en-US" sz="3200" smtClean="0"/>
              <a:t>What Success looks Like</a:t>
            </a:r>
            <a:r>
              <a:rPr lang="en-GB" altLang="en-US" smtClean="0"/>
              <a:t/>
            </a:r>
            <a:br>
              <a:rPr lang="en-GB" altLang="en-US" smtClean="0"/>
            </a:br>
            <a:r>
              <a:rPr lang="en-GB" altLang="en-US" sz="2500" smtClean="0"/>
              <a:t>for the community – water wells</a:t>
            </a:r>
          </a:p>
        </p:txBody>
      </p:sp>
      <p:pic>
        <p:nvPicPr>
          <p:cNvPr id="18435" name="Picture 4" descr="Picture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16113"/>
            <a:ext cx="7620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88950" y="981075"/>
            <a:ext cx="7821613" cy="792163"/>
          </a:xfrm>
        </p:spPr>
        <p:txBody>
          <a:bodyPr/>
          <a:lstStyle/>
          <a:p>
            <a:pPr eaLnBrk="1" hangingPunct="1"/>
            <a:r>
              <a:rPr lang="en-GB" altLang="en-US" sz="3200" smtClean="0"/>
              <a:t>What Success looks Like</a:t>
            </a:r>
            <a:r>
              <a:rPr lang="en-GB" altLang="en-US" smtClean="0"/>
              <a:t/>
            </a:r>
            <a:br>
              <a:rPr lang="en-GB" altLang="en-US" smtClean="0"/>
            </a:br>
            <a:r>
              <a:rPr lang="en-GB" altLang="en-US" sz="2500" smtClean="0"/>
              <a:t>for the farmers’ children - schools</a:t>
            </a:r>
          </a:p>
        </p:txBody>
      </p:sp>
      <p:pic>
        <p:nvPicPr>
          <p:cNvPr id="19459" name="Picture 5" descr="Picture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0" y="1989138"/>
            <a:ext cx="32289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Picture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0338" y="1989138"/>
            <a:ext cx="3481387"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038" y="1928813"/>
            <a:ext cx="5867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Rectangle 2"/>
          <p:cNvSpPr>
            <a:spLocks noGrp="1" noChangeArrowheads="1"/>
          </p:cNvSpPr>
          <p:nvPr>
            <p:ph type="title"/>
          </p:nvPr>
        </p:nvSpPr>
        <p:spPr>
          <a:xfrm>
            <a:off x="488950" y="981075"/>
            <a:ext cx="7821613" cy="792163"/>
          </a:xfrm>
        </p:spPr>
        <p:txBody>
          <a:bodyPr/>
          <a:lstStyle/>
          <a:p>
            <a:pPr eaLnBrk="1" hangingPunct="1"/>
            <a:r>
              <a:rPr lang="en-GB" altLang="en-US" sz="3200" smtClean="0"/>
              <a:t>What Success looks Like</a:t>
            </a:r>
            <a:r>
              <a:rPr lang="en-GB" altLang="en-US" smtClean="0"/>
              <a:t/>
            </a:r>
            <a:br>
              <a:rPr lang="en-GB" altLang="en-US" smtClean="0"/>
            </a:br>
            <a:r>
              <a:rPr lang="en-GB" altLang="en-US" sz="2500" smtClean="0"/>
              <a:t>For women - empowerment</a:t>
            </a:r>
          </a:p>
        </p:txBody>
      </p:sp>
      <p:sp>
        <p:nvSpPr>
          <p:cNvPr id="20484" name="Text Box 7"/>
          <p:cNvSpPr txBox="1">
            <a:spLocks noChangeArrowheads="1"/>
          </p:cNvSpPr>
          <p:nvPr/>
        </p:nvSpPr>
        <p:spPr bwMode="auto">
          <a:xfrm>
            <a:off x="-160338" y="5589588"/>
            <a:ext cx="3600451" cy="706437"/>
          </a:xfrm>
          <a:prstGeom prst="rect">
            <a:avLst/>
          </a:prstGeom>
          <a:noFill/>
          <a:ln>
            <a:noFill/>
          </a:ln>
          <a:effectLst/>
          <a:extLst>
            <a:ext uri="{909E8E84-426E-40DD-AFC4-6F175D3DCCD1}">
              <a14:hiddenFill xmlns:a14="http://schemas.microsoft.com/office/drawing/2010/main">
                <a:solidFill>
                  <a:srgbClr val="BC9308"/>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47891" rIns="95782" bIns="47891">
            <a:spAutoFit/>
          </a:bodyPr>
          <a:lstStyle>
            <a:lvl1pPr defTabSz="957263" eaLnBrk="0" hangingPunct="0">
              <a:buChar char="•"/>
              <a:defRPr sz="1900">
                <a:solidFill>
                  <a:schemeClr val="tx1"/>
                </a:solidFill>
                <a:latin typeface="Helvetica" pitchFamily="34" charset="0"/>
              </a:defRPr>
            </a:lvl1pPr>
            <a:lvl2pPr marL="777875" indent="-298450" defTabSz="957263" eaLnBrk="0" hangingPunct="0">
              <a:buChar char="–"/>
              <a:defRPr sz="1900">
                <a:solidFill>
                  <a:schemeClr val="tx1"/>
                </a:solidFill>
                <a:latin typeface="Helvetica" pitchFamily="34" charset="0"/>
              </a:defRPr>
            </a:lvl2pPr>
            <a:lvl3pPr marL="1196975" indent="-239713" defTabSz="957263" eaLnBrk="0" hangingPunct="0">
              <a:buChar char="•"/>
              <a:defRPr sz="2500">
                <a:solidFill>
                  <a:schemeClr val="tx1"/>
                </a:solidFill>
                <a:latin typeface="Times" pitchFamily="18" charset="0"/>
              </a:defRPr>
            </a:lvl3pPr>
            <a:lvl4pPr marL="1676400" indent="-239713" defTabSz="957263" eaLnBrk="0" hangingPunct="0">
              <a:buChar char="–"/>
              <a:defRPr sz="2100">
                <a:solidFill>
                  <a:schemeClr val="tx1"/>
                </a:solidFill>
                <a:latin typeface="Times" pitchFamily="18" charset="0"/>
              </a:defRPr>
            </a:lvl4pPr>
            <a:lvl5pPr marL="2154238" indent="-238125" defTabSz="957263" eaLnBrk="0" hangingPunct="0">
              <a:buChar char="»"/>
              <a:defRPr sz="2100">
                <a:solidFill>
                  <a:schemeClr val="tx1"/>
                </a:solidFill>
                <a:latin typeface="Times" pitchFamily="18" charset="0"/>
              </a:defRPr>
            </a:lvl5pPr>
            <a:lvl6pPr marL="2611438" indent="-238125" defTabSz="957263" eaLnBrk="0" fontAlgn="base" hangingPunct="0">
              <a:spcBef>
                <a:spcPct val="20000"/>
              </a:spcBef>
              <a:spcAft>
                <a:spcPct val="0"/>
              </a:spcAft>
              <a:buChar char="»"/>
              <a:defRPr sz="2100">
                <a:solidFill>
                  <a:schemeClr val="tx1"/>
                </a:solidFill>
                <a:latin typeface="Times" pitchFamily="18" charset="0"/>
              </a:defRPr>
            </a:lvl6pPr>
            <a:lvl7pPr marL="3068638" indent="-238125" defTabSz="957263" eaLnBrk="0" fontAlgn="base" hangingPunct="0">
              <a:spcBef>
                <a:spcPct val="20000"/>
              </a:spcBef>
              <a:spcAft>
                <a:spcPct val="0"/>
              </a:spcAft>
              <a:buChar char="»"/>
              <a:defRPr sz="2100">
                <a:solidFill>
                  <a:schemeClr val="tx1"/>
                </a:solidFill>
                <a:latin typeface="Times" pitchFamily="18" charset="0"/>
              </a:defRPr>
            </a:lvl7pPr>
            <a:lvl8pPr marL="3525838" indent="-238125" defTabSz="957263" eaLnBrk="0" fontAlgn="base" hangingPunct="0">
              <a:spcBef>
                <a:spcPct val="20000"/>
              </a:spcBef>
              <a:spcAft>
                <a:spcPct val="0"/>
              </a:spcAft>
              <a:buChar char="»"/>
              <a:defRPr sz="2100">
                <a:solidFill>
                  <a:schemeClr val="tx1"/>
                </a:solidFill>
                <a:latin typeface="Times" pitchFamily="18" charset="0"/>
              </a:defRPr>
            </a:lvl8pPr>
            <a:lvl9pPr marL="3983038" indent="-238125" defTabSz="957263" eaLnBrk="0" fontAlgn="base" hangingPunct="0">
              <a:spcBef>
                <a:spcPct val="20000"/>
              </a:spcBef>
              <a:spcAft>
                <a:spcPct val="0"/>
              </a:spcAft>
              <a:buChar char="»"/>
              <a:defRPr sz="2100">
                <a:solidFill>
                  <a:schemeClr val="tx1"/>
                </a:solidFill>
                <a:latin typeface="Times" pitchFamily="18" charset="0"/>
              </a:defRPr>
            </a:lvl9pPr>
          </a:lstStyle>
          <a:p>
            <a:pPr algn="r" eaLnBrk="1" hangingPunct="1">
              <a:buFontTx/>
              <a:buNone/>
            </a:pPr>
            <a:r>
              <a:rPr lang="en-GB" altLang="en-US" sz="1800" i="1">
                <a:solidFill>
                  <a:srgbClr val="B58C07"/>
                </a:solidFill>
              </a:rPr>
              <a:t>Fatima Ali</a:t>
            </a:r>
          </a:p>
          <a:p>
            <a:pPr algn="r" eaLnBrk="1" hangingPunct="1">
              <a:buFontTx/>
              <a:buNone/>
            </a:pPr>
            <a:r>
              <a:rPr lang="en-GB" altLang="en-US" sz="1800">
                <a:solidFill>
                  <a:srgbClr val="B58C07"/>
                </a:solidFill>
              </a:rPr>
              <a:t>        President of Kuapa Kokoo</a:t>
            </a:r>
            <a:endParaRPr lang="en-US" altLang="en-US" sz="1800">
              <a:solidFill>
                <a:srgbClr val="B58C07"/>
              </a:solidFill>
            </a:endParaRPr>
          </a:p>
        </p:txBody>
      </p:sp>
      <p:pic>
        <p:nvPicPr>
          <p:cNvPr id="20485" name="Picture 7" descr="http://www.divinechocolate.com/uk/sites/default/files/styles/featured-image/public/img_blog/Fatima%20Ali%202.JPG?itok=5PXy9SKf"/>
          <p:cNvPicPr>
            <a:picLocks noChangeAspect="1" noChangeArrowheads="1"/>
          </p:cNvPicPr>
          <p:nvPr/>
        </p:nvPicPr>
        <p:blipFill>
          <a:blip r:embed="rId4">
            <a:extLst>
              <a:ext uri="{28A0092B-C50C-407E-A947-70E740481C1C}">
                <a14:useLocalDpi xmlns:a14="http://schemas.microsoft.com/office/drawing/2010/main" val="0"/>
              </a:ext>
            </a:extLst>
          </a:blip>
          <a:srcRect l="19885" r="-3571"/>
          <a:stretch>
            <a:fillRect/>
          </a:stretch>
        </p:blipFill>
        <p:spPr bwMode="auto">
          <a:xfrm>
            <a:off x="411163" y="3357563"/>
            <a:ext cx="31051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488950" y="928688"/>
            <a:ext cx="78216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buChar char="•"/>
              <a:defRPr sz="1900">
                <a:solidFill>
                  <a:schemeClr val="tx1"/>
                </a:solidFill>
                <a:latin typeface="Helvetica" pitchFamily="34" charset="0"/>
              </a:defRPr>
            </a:lvl1pPr>
            <a:lvl2pPr marL="742950" indent="-285750" defTabSz="957263" eaLnBrk="0" hangingPunct="0">
              <a:buChar char="–"/>
              <a:defRPr sz="1900">
                <a:solidFill>
                  <a:schemeClr val="tx1"/>
                </a:solidFill>
                <a:latin typeface="Helvetica" pitchFamily="34" charset="0"/>
              </a:defRPr>
            </a:lvl2pPr>
            <a:lvl3pPr marL="1143000" indent="-228600" defTabSz="957263" eaLnBrk="0" hangingPunct="0">
              <a:buChar char="•"/>
              <a:defRPr sz="2500">
                <a:solidFill>
                  <a:schemeClr val="tx1"/>
                </a:solidFill>
                <a:latin typeface="Times" pitchFamily="18" charset="0"/>
              </a:defRPr>
            </a:lvl3pPr>
            <a:lvl4pPr marL="1600200" indent="-228600" defTabSz="957263" eaLnBrk="0" hangingPunct="0">
              <a:buChar char="–"/>
              <a:defRPr sz="2100">
                <a:solidFill>
                  <a:schemeClr val="tx1"/>
                </a:solidFill>
                <a:latin typeface="Times" pitchFamily="18" charset="0"/>
              </a:defRPr>
            </a:lvl4pPr>
            <a:lvl5pPr marL="2057400" indent="-228600" defTabSz="957263" eaLnBrk="0" hangingPunct="0">
              <a:buChar char="»"/>
              <a:defRPr sz="2100">
                <a:solidFill>
                  <a:schemeClr val="tx1"/>
                </a:solidFill>
                <a:latin typeface="Times" pitchFamily="18" charset="0"/>
              </a:defRPr>
            </a:lvl5pPr>
            <a:lvl6pPr marL="2514600" indent="-228600" defTabSz="957263" eaLnBrk="0" fontAlgn="base" hangingPunct="0">
              <a:spcBef>
                <a:spcPct val="20000"/>
              </a:spcBef>
              <a:spcAft>
                <a:spcPct val="0"/>
              </a:spcAft>
              <a:buChar char="»"/>
              <a:defRPr sz="2100">
                <a:solidFill>
                  <a:schemeClr val="tx1"/>
                </a:solidFill>
                <a:latin typeface="Times" pitchFamily="18" charset="0"/>
              </a:defRPr>
            </a:lvl6pPr>
            <a:lvl7pPr marL="2971800" indent="-228600" defTabSz="957263" eaLnBrk="0" fontAlgn="base" hangingPunct="0">
              <a:spcBef>
                <a:spcPct val="20000"/>
              </a:spcBef>
              <a:spcAft>
                <a:spcPct val="0"/>
              </a:spcAft>
              <a:buChar char="»"/>
              <a:defRPr sz="2100">
                <a:solidFill>
                  <a:schemeClr val="tx1"/>
                </a:solidFill>
                <a:latin typeface="Times" pitchFamily="18" charset="0"/>
              </a:defRPr>
            </a:lvl7pPr>
            <a:lvl8pPr marL="3429000" indent="-228600" defTabSz="957263" eaLnBrk="0" fontAlgn="base" hangingPunct="0">
              <a:spcBef>
                <a:spcPct val="20000"/>
              </a:spcBef>
              <a:spcAft>
                <a:spcPct val="0"/>
              </a:spcAft>
              <a:buChar char="»"/>
              <a:defRPr sz="2100">
                <a:solidFill>
                  <a:schemeClr val="tx1"/>
                </a:solidFill>
                <a:latin typeface="Times" pitchFamily="18" charset="0"/>
              </a:defRPr>
            </a:lvl8pPr>
            <a:lvl9pPr marL="3886200" indent="-228600" defTabSz="957263" eaLnBrk="0" fontAlgn="base" hangingPunct="0">
              <a:spcBef>
                <a:spcPct val="20000"/>
              </a:spcBef>
              <a:spcAft>
                <a:spcPct val="0"/>
              </a:spcAft>
              <a:buChar char="»"/>
              <a:defRPr sz="2100">
                <a:solidFill>
                  <a:schemeClr val="tx1"/>
                </a:solidFill>
                <a:latin typeface="Times" pitchFamily="18" charset="0"/>
              </a:defRPr>
            </a:lvl9pPr>
          </a:lstStyle>
          <a:p>
            <a:pPr eaLnBrk="1" hangingPunct="1">
              <a:spcBef>
                <a:spcPct val="0"/>
              </a:spcBef>
              <a:buFontTx/>
              <a:buNone/>
            </a:pPr>
            <a:r>
              <a:rPr lang="en-GB" altLang="en-US" sz="3200" b="0">
                <a:solidFill>
                  <a:srgbClr val="BD9408"/>
                </a:solidFill>
                <a:latin typeface="Copperplate Gothic Bold" pitchFamily="34" charset="0"/>
              </a:rPr>
              <a:t>What Success looks Like</a:t>
            </a:r>
            <a:br>
              <a:rPr lang="en-GB" altLang="en-US" sz="3200" b="0">
                <a:solidFill>
                  <a:srgbClr val="BD9408"/>
                </a:solidFill>
                <a:latin typeface="Copperplate Gothic Bold" pitchFamily="34" charset="0"/>
              </a:rPr>
            </a:br>
            <a:r>
              <a:rPr lang="en-GB" altLang="en-US" sz="2500" b="0">
                <a:solidFill>
                  <a:srgbClr val="BD9408"/>
                </a:solidFill>
                <a:latin typeface="Copperplate Gothic Bold" pitchFamily="34" charset="0"/>
              </a:rPr>
              <a:t>for the cocoa farmers themselves</a:t>
            </a:r>
          </a:p>
        </p:txBody>
      </p:sp>
      <p:sp>
        <p:nvSpPr>
          <p:cNvPr id="21507" name="TextBox 4"/>
          <p:cNvSpPr txBox="1">
            <a:spLocks noChangeArrowheads="1"/>
          </p:cNvSpPr>
          <p:nvPr/>
        </p:nvSpPr>
        <p:spPr bwMode="auto">
          <a:xfrm>
            <a:off x="631825" y="3573463"/>
            <a:ext cx="2592388" cy="898525"/>
          </a:xfrm>
          <a:prstGeom prst="rect">
            <a:avLst/>
          </a:prstGeom>
          <a:solidFill>
            <a:srgbClr val="BC930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eaLnBrk="0" hangingPunct="0">
              <a:buChar char="•"/>
              <a:defRPr sz="1900">
                <a:solidFill>
                  <a:schemeClr val="tx1"/>
                </a:solidFill>
                <a:latin typeface="Helvetica" pitchFamily="34" charset="0"/>
              </a:defRPr>
            </a:lvl1pPr>
            <a:lvl2pPr marL="742950" indent="-285750" eaLnBrk="0" hangingPunct="0">
              <a:buChar char="–"/>
              <a:defRPr sz="1900">
                <a:solidFill>
                  <a:schemeClr val="tx1"/>
                </a:solidFill>
                <a:latin typeface="Helvetica" pitchFamily="34" charset="0"/>
              </a:defRPr>
            </a:lvl2pPr>
            <a:lvl3pPr marL="1143000" indent="-228600" eaLnBrk="0" hangingPunct="0">
              <a:buChar char="•"/>
              <a:defRPr sz="2500">
                <a:solidFill>
                  <a:schemeClr val="tx1"/>
                </a:solidFill>
                <a:latin typeface="Times" pitchFamily="18" charset="0"/>
              </a:defRPr>
            </a:lvl3pPr>
            <a:lvl4pPr marL="1600200" indent="-228600" eaLnBrk="0" hangingPunct="0">
              <a:buChar char="–"/>
              <a:defRPr sz="2100">
                <a:solidFill>
                  <a:schemeClr val="tx1"/>
                </a:solidFill>
                <a:latin typeface="Times" pitchFamily="18" charset="0"/>
              </a:defRPr>
            </a:lvl4pPr>
            <a:lvl5pPr marL="2057400" indent="-228600" eaLnBrk="0" hangingPunct="0">
              <a:buChar char="»"/>
              <a:defRPr sz="2100">
                <a:solidFill>
                  <a:schemeClr val="tx1"/>
                </a:solidFill>
                <a:latin typeface="Times" pitchFamily="18" charset="0"/>
              </a:defRPr>
            </a:lvl5pPr>
            <a:lvl6pPr marL="2514600" indent="-228600" eaLnBrk="0" fontAlgn="base" hangingPunct="0">
              <a:spcBef>
                <a:spcPct val="20000"/>
              </a:spcBef>
              <a:spcAft>
                <a:spcPct val="0"/>
              </a:spcAft>
              <a:buChar char="»"/>
              <a:defRPr sz="2100">
                <a:solidFill>
                  <a:schemeClr val="tx1"/>
                </a:solidFill>
                <a:latin typeface="Times" pitchFamily="18" charset="0"/>
              </a:defRPr>
            </a:lvl6pPr>
            <a:lvl7pPr marL="2971800" indent="-228600" eaLnBrk="0" fontAlgn="base" hangingPunct="0">
              <a:spcBef>
                <a:spcPct val="20000"/>
              </a:spcBef>
              <a:spcAft>
                <a:spcPct val="0"/>
              </a:spcAft>
              <a:buChar char="»"/>
              <a:defRPr sz="2100">
                <a:solidFill>
                  <a:schemeClr val="tx1"/>
                </a:solidFill>
                <a:latin typeface="Times" pitchFamily="18" charset="0"/>
              </a:defRPr>
            </a:lvl7pPr>
            <a:lvl8pPr marL="3429000" indent="-228600" eaLnBrk="0" fontAlgn="base" hangingPunct="0">
              <a:spcBef>
                <a:spcPct val="20000"/>
              </a:spcBef>
              <a:spcAft>
                <a:spcPct val="0"/>
              </a:spcAft>
              <a:buChar char="»"/>
              <a:defRPr sz="2100">
                <a:solidFill>
                  <a:schemeClr val="tx1"/>
                </a:solidFill>
                <a:latin typeface="Times" pitchFamily="18" charset="0"/>
              </a:defRPr>
            </a:lvl8pPr>
            <a:lvl9pPr marL="3886200" indent="-228600" eaLnBrk="0" fontAlgn="base" hangingPunct="0">
              <a:spcBef>
                <a:spcPct val="20000"/>
              </a:spcBef>
              <a:spcAft>
                <a:spcPct val="0"/>
              </a:spcAft>
              <a:buChar char="»"/>
              <a:defRPr sz="2100">
                <a:solidFill>
                  <a:schemeClr val="tx1"/>
                </a:solidFill>
                <a:latin typeface="Times" pitchFamily="18" charset="0"/>
              </a:defRPr>
            </a:lvl9pPr>
          </a:lstStyle>
          <a:p>
            <a:pPr algn="ctr" eaLnBrk="1" hangingPunct="1">
              <a:spcBef>
                <a:spcPct val="40000"/>
              </a:spcBef>
              <a:buFontTx/>
              <a:buNone/>
            </a:pPr>
            <a:r>
              <a:rPr lang="en-GB" altLang="en-US" sz="2000">
                <a:solidFill>
                  <a:schemeClr val="bg1"/>
                </a:solidFill>
              </a:rPr>
              <a:t>Ownership in Divine</a:t>
            </a:r>
            <a:endParaRPr lang="en-US" altLang="en-US" sz="2000"/>
          </a:p>
        </p:txBody>
      </p:sp>
      <p:sp>
        <p:nvSpPr>
          <p:cNvPr id="21508" name="TextBox 4"/>
          <p:cNvSpPr txBox="1">
            <a:spLocks noChangeArrowheads="1"/>
          </p:cNvSpPr>
          <p:nvPr/>
        </p:nvSpPr>
        <p:spPr bwMode="auto">
          <a:xfrm>
            <a:off x="3440113" y="2349500"/>
            <a:ext cx="3024187" cy="3381375"/>
          </a:xfrm>
          <a:prstGeom prst="rect">
            <a:avLst/>
          </a:prstGeom>
          <a:noFill/>
          <a:ln w="9525">
            <a:solidFill>
              <a:srgbClr val="B58C07"/>
            </a:solidFill>
            <a:miter lim="800000"/>
            <a:headEnd/>
            <a:tailEnd/>
          </a:ln>
          <a:extLst>
            <a:ext uri="{909E8E84-426E-40DD-AFC4-6F175D3DCCD1}">
              <a14:hiddenFill xmlns:a14="http://schemas.microsoft.com/office/drawing/2010/main">
                <a:solidFill>
                  <a:srgbClr val="BC9308"/>
                </a:solidFill>
              </a14:hiddenFill>
            </a:ext>
          </a:extLst>
        </p:spPr>
        <p:txBody>
          <a:bodyPr lIns="144000" tIns="144000" rIns="144000" bIns="144000">
            <a:spAutoFit/>
          </a:bodyPr>
          <a:lstStyle>
            <a:lvl1pPr eaLnBrk="0" hangingPunct="0">
              <a:buChar char="•"/>
              <a:defRPr sz="1900">
                <a:solidFill>
                  <a:schemeClr val="tx1"/>
                </a:solidFill>
                <a:latin typeface="Helvetica" pitchFamily="34" charset="0"/>
              </a:defRPr>
            </a:lvl1pPr>
            <a:lvl2pPr marL="742950" indent="-285750" eaLnBrk="0" hangingPunct="0">
              <a:buChar char="–"/>
              <a:defRPr sz="1900">
                <a:solidFill>
                  <a:schemeClr val="tx1"/>
                </a:solidFill>
                <a:latin typeface="Helvetica" pitchFamily="34" charset="0"/>
              </a:defRPr>
            </a:lvl2pPr>
            <a:lvl3pPr marL="1143000" indent="-228600" eaLnBrk="0" hangingPunct="0">
              <a:buChar char="•"/>
              <a:defRPr sz="2500">
                <a:solidFill>
                  <a:schemeClr val="tx1"/>
                </a:solidFill>
                <a:latin typeface="Times" pitchFamily="18" charset="0"/>
              </a:defRPr>
            </a:lvl3pPr>
            <a:lvl4pPr marL="1600200" indent="-228600" eaLnBrk="0" hangingPunct="0">
              <a:buChar char="–"/>
              <a:defRPr sz="2100">
                <a:solidFill>
                  <a:schemeClr val="tx1"/>
                </a:solidFill>
                <a:latin typeface="Times" pitchFamily="18" charset="0"/>
              </a:defRPr>
            </a:lvl4pPr>
            <a:lvl5pPr marL="2057400" indent="-228600" eaLnBrk="0" hangingPunct="0">
              <a:buChar char="»"/>
              <a:defRPr sz="2100">
                <a:solidFill>
                  <a:schemeClr val="tx1"/>
                </a:solidFill>
                <a:latin typeface="Times" pitchFamily="18" charset="0"/>
              </a:defRPr>
            </a:lvl5pPr>
            <a:lvl6pPr marL="2514600" indent="-228600" eaLnBrk="0" fontAlgn="base" hangingPunct="0">
              <a:spcBef>
                <a:spcPct val="20000"/>
              </a:spcBef>
              <a:spcAft>
                <a:spcPct val="0"/>
              </a:spcAft>
              <a:buChar char="»"/>
              <a:defRPr sz="2100">
                <a:solidFill>
                  <a:schemeClr val="tx1"/>
                </a:solidFill>
                <a:latin typeface="Times" pitchFamily="18" charset="0"/>
              </a:defRPr>
            </a:lvl6pPr>
            <a:lvl7pPr marL="2971800" indent="-228600" eaLnBrk="0" fontAlgn="base" hangingPunct="0">
              <a:spcBef>
                <a:spcPct val="20000"/>
              </a:spcBef>
              <a:spcAft>
                <a:spcPct val="0"/>
              </a:spcAft>
              <a:buChar char="»"/>
              <a:defRPr sz="2100">
                <a:solidFill>
                  <a:schemeClr val="tx1"/>
                </a:solidFill>
                <a:latin typeface="Times" pitchFamily="18" charset="0"/>
              </a:defRPr>
            </a:lvl7pPr>
            <a:lvl8pPr marL="3429000" indent="-228600" eaLnBrk="0" fontAlgn="base" hangingPunct="0">
              <a:spcBef>
                <a:spcPct val="20000"/>
              </a:spcBef>
              <a:spcAft>
                <a:spcPct val="0"/>
              </a:spcAft>
              <a:buChar char="»"/>
              <a:defRPr sz="2100">
                <a:solidFill>
                  <a:schemeClr val="tx1"/>
                </a:solidFill>
                <a:latin typeface="Times" pitchFamily="18" charset="0"/>
              </a:defRPr>
            </a:lvl8pPr>
            <a:lvl9pPr marL="3886200" indent="-228600" eaLnBrk="0" fontAlgn="base" hangingPunct="0">
              <a:spcBef>
                <a:spcPct val="20000"/>
              </a:spcBef>
              <a:spcAft>
                <a:spcPct val="0"/>
              </a:spcAft>
              <a:buChar char="»"/>
              <a:defRPr sz="2100">
                <a:solidFill>
                  <a:schemeClr val="tx1"/>
                </a:solidFill>
                <a:latin typeface="Times" pitchFamily="18" charset="0"/>
              </a:defRPr>
            </a:lvl9pPr>
          </a:lstStyle>
          <a:p>
            <a:pPr algn="ctr" eaLnBrk="1" hangingPunct="1">
              <a:spcBef>
                <a:spcPct val="40000"/>
              </a:spcBef>
              <a:buFontTx/>
              <a:buNone/>
            </a:pPr>
            <a:r>
              <a:rPr lang="en-GB" altLang="en-US" sz="2000">
                <a:solidFill>
                  <a:srgbClr val="B58C07"/>
                </a:solidFill>
              </a:rPr>
              <a:t>Tangible benefits for farmers</a:t>
            </a:r>
            <a:endParaRPr lang="en-US" altLang="en-US" sz="2000">
              <a:solidFill>
                <a:srgbClr val="B58C07"/>
              </a:solidFill>
            </a:endParaRPr>
          </a:p>
          <a:p>
            <a:pPr algn="ctr" eaLnBrk="1" hangingPunct="1">
              <a:spcBef>
                <a:spcPct val="60000"/>
              </a:spcBef>
              <a:buFontTx/>
              <a:buNone/>
            </a:pPr>
            <a:r>
              <a:rPr lang="en-GB" altLang="en-US" sz="1800" i="1">
                <a:solidFill>
                  <a:srgbClr val="B58C07"/>
                </a:solidFill>
              </a:rPr>
              <a:t>Move up value chain</a:t>
            </a:r>
          </a:p>
          <a:p>
            <a:pPr algn="ctr" eaLnBrk="1" hangingPunct="1">
              <a:spcBef>
                <a:spcPct val="60000"/>
              </a:spcBef>
              <a:buFontTx/>
              <a:buNone/>
            </a:pPr>
            <a:r>
              <a:rPr lang="en-GB" altLang="en-US" sz="1800" i="1">
                <a:solidFill>
                  <a:srgbClr val="B58C07"/>
                </a:solidFill>
              </a:rPr>
              <a:t>Sit on the Divine Board </a:t>
            </a:r>
          </a:p>
          <a:p>
            <a:pPr algn="ctr" eaLnBrk="1" hangingPunct="1">
              <a:spcBef>
                <a:spcPct val="60000"/>
              </a:spcBef>
              <a:buFontTx/>
              <a:buNone/>
            </a:pPr>
            <a:r>
              <a:rPr lang="en-GB" altLang="en-US" sz="1800" i="1">
                <a:solidFill>
                  <a:srgbClr val="B58C07"/>
                </a:solidFill>
              </a:rPr>
              <a:t>Part of decision-making process</a:t>
            </a:r>
          </a:p>
          <a:p>
            <a:pPr algn="ctr" eaLnBrk="1" hangingPunct="1">
              <a:spcBef>
                <a:spcPct val="60000"/>
              </a:spcBef>
              <a:buFontTx/>
              <a:buNone/>
            </a:pPr>
            <a:r>
              <a:rPr lang="en-GB" altLang="en-US" sz="1800" i="1">
                <a:solidFill>
                  <a:srgbClr val="B58C07"/>
                </a:solidFill>
              </a:rPr>
              <a:t>Profit share</a:t>
            </a:r>
          </a:p>
          <a:p>
            <a:pPr algn="ctr" eaLnBrk="1" hangingPunct="1">
              <a:spcBef>
                <a:spcPct val="60000"/>
              </a:spcBef>
              <a:buFontTx/>
              <a:buNone/>
            </a:pPr>
            <a:r>
              <a:rPr lang="en-GB" altLang="en-US" sz="1800" i="1">
                <a:solidFill>
                  <a:srgbClr val="B58C07"/>
                </a:solidFill>
              </a:rPr>
              <a:t>Access to capital  </a:t>
            </a:r>
            <a:endParaRPr lang="en-GB" altLang="en-US" sz="1800">
              <a:solidFill>
                <a:srgbClr val="B58C07"/>
              </a:solidFill>
            </a:endParaRPr>
          </a:p>
        </p:txBody>
      </p:sp>
      <p:sp>
        <p:nvSpPr>
          <p:cNvPr id="21509" name="TextBox 4"/>
          <p:cNvSpPr txBox="1">
            <a:spLocks noChangeArrowheads="1"/>
          </p:cNvSpPr>
          <p:nvPr/>
        </p:nvSpPr>
        <p:spPr bwMode="auto">
          <a:xfrm>
            <a:off x="6608763" y="2349500"/>
            <a:ext cx="2881312" cy="3886200"/>
          </a:xfrm>
          <a:prstGeom prst="rect">
            <a:avLst/>
          </a:prstGeom>
          <a:noFill/>
          <a:ln w="9525">
            <a:solidFill>
              <a:srgbClr val="B58C07"/>
            </a:solidFill>
            <a:miter lim="800000"/>
            <a:headEnd/>
            <a:tailEnd/>
          </a:ln>
          <a:extLst>
            <a:ext uri="{909E8E84-426E-40DD-AFC4-6F175D3DCCD1}">
              <a14:hiddenFill xmlns:a14="http://schemas.microsoft.com/office/drawing/2010/main">
                <a:solidFill>
                  <a:srgbClr val="BC9308"/>
                </a:solidFill>
              </a14:hiddenFill>
            </a:ext>
          </a:extLst>
        </p:spPr>
        <p:txBody>
          <a:bodyPr lIns="144000" tIns="144000" rIns="144000" bIns="144000">
            <a:spAutoFit/>
          </a:bodyPr>
          <a:lstStyle>
            <a:lvl1pPr eaLnBrk="0" hangingPunct="0">
              <a:buChar char="•"/>
              <a:defRPr sz="1900">
                <a:solidFill>
                  <a:schemeClr val="tx1"/>
                </a:solidFill>
                <a:latin typeface="Helvetica" pitchFamily="34" charset="0"/>
              </a:defRPr>
            </a:lvl1pPr>
            <a:lvl2pPr marL="742950" indent="-285750" eaLnBrk="0" hangingPunct="0">
              <a:buChar char="–"/>
              <a:defRPr sz="1900">
                <a:solidFill>
                  <a:schemeClr val="tx1"/>
                </a:solidFill>
                <a:latin typeface="Helvetica" pitchFamily="34" charset="0"/>
              </a:defRPr>
            </a:lvl2pPr>
            <a:lvl3pPr marL="1143000" indent="-228600" eaLnBrk="0" hangingPunct="0">
              <a:buChar char="•"/>
              <a:defRPr sz="2500">
                <a:solidFill>
                  <a:schemeClr val="tx1"/>
                </a:solidFill>
                <a:latin typeface="Times" pitchFamily="18" charset="0"/>
              </a:defRPr>
            </a:lvl3pPr>
            <a:lvl4pPr marL="1600200" indent="-228600" eaLnBrk="0" hangingPunct="0">
              <a:buChar char="–"/>
              <a:defRPr sz="2100">
                <a:solidFill>
                  <a:schemeClr val="tx1"/>
                </a:solidFill>
                <a:latin typeface="Times" pitchFamily="18" charset="0"/>
              </a:defRPr>
            </a:lvl4pPr>
            <a:lvl5pPr marL="2057400" indent="-228600" eaLnBrk="0" hangingPunct="0">
              <a:buChar char="»"/>
              <a:defRPr sz="2100">
                <a:solidFill>
                  <a:schemeClr val="tx1"/>
                </a:solidFill>
                <a:latin typeface="Times" pitchFamily="18" charset="0"/>
              </a:defRPr>
            </a:lvl5pPr>
            <a:lvl6pPr marL="2514600" indent="-228600" eaLnBrk="0" fontAlgn="base" hangingPunct="0">
              <a:spcBef>
                <a:spcPct val="20000"/>
              </a:spcBef>
              <a:spcAft>
                <a:spcPct val="0"/>
              </a:spcAft>
              <a:buChar char="»"/>
              <a:defRPr sz="2100">
                <a:solidFill>
                  <a:schemeClr val="tx1"/>
                </a:solidFill>
                <a:latin typeface="Times" pitchFamily="18" charset="0"/>
              </a:defRPr>
            </a:lvl6pPr>
            <a:lvl7pPr marL="2971800" indent="-228600" eaLnBrk="0" fontAlgn="base" hangingPunct="0">
              <a:spcBef>
                <a:spcPct val="20000"/>
              </a:spcBef>
              <a:spcAft>
                <a:spcPct val="0"/>
              </a:spcAft>
              <a:buChar char="»"/>
              <a:defRPr sz="2100">
                <a:solidFill>
                  <a:schemeClr val="tx1"/>
                </a:solidFill>
                <a:latin typeface="Times" pitchFamily="18" charset="0"/>
              </a:defRPr>
            </a:lvl7pPr>
            <a:lvl8pPr marL="3429000" indent="-228600" eaLnBrk="0" fontAlgn="base" hangingPunct="0">
              <a:spcBef>
                <a:spcPct val="20000"/>
              </a:spcBef>
              <a:spcAft>
                <a:spcPct val="0"/>
              </a:spcAft>
              <a:buChar char="»"/>
              <a:defRPr sz="2100">
                <a:solidFill>
                  <a:schemeClr val="tx1"/>
                </a:solidFill>
                <a:latin typeface="Times" pitchFamily="18" charset="0"/>
              </a:defRPr>
            </a:lvl8pPr>
            <a:lvl9pPr marL="3886200" indent="-228600" eaLnBrk="0" fontAlgn="base" hangingPunct="0">
              <a:spcBef>
                <a:spcPct val="20000"/>
              </a:spcBef>
              <a:spcAft>
                <a:spcPct val="0"/>
              </a:spcAft>
              <a:buChar char="»"/>
              <a:defRPr sz="2100">
                <a:solidFill>
                  <a:schemeClr val="tx1"/>
                </a:solidFill>
                <a:latin typeface="Times" pitchFamily="18" charset="0"/>
              </a:defRPr>
            </a:lvl9pPr>
          </a:lstStyle>
          <a:p>
            <a:pPr algn="ctr" eaLnBrk="1" hangingPunct="1">
              <a:spcBef>
                <a:spcPct val="40000"/>
              </a:spcBef>
              <a:buFontTx/>
              <a:buNone/>
            </a:pPr>
            <a:r>
              <a:rPr lang="en-GB" altLang="en-US" sz="2000">
                <a:solidFill>
                  <a:srgbClr val="B58C07"/>
                </a:solidFill>
              </a:rPr>
              <a:t>Intangible benefits for farmers</a:t>
            </a:r>
            <a:endParaRPr lang="en-US" altLang="en-US" sz="2000">
              <a:solidFill>
                <a:srgbClr val="B58C07"/>
              </a:solidFill>
            </a:endParaRPr>
          </a:p>
          <a:p>
            <a:pPr algn="ctr" eaLnBrk="1" hangingPunct="1">
              <a:spcBef>
                <a:spcPct val="55000"/>
              </a:spcBef>
              <a:buFontTx/>
              <a:buNone/>
            </a:pPr>
            <a:r>
              <a:rPr lang="en-GB" altLang="en-US" sz="1800" i="1">
                <a:solidFill>
                  <a:srgbClr val="B58C07"/>
                </a:solidFill>
              </a:rPr>
              <a:t>Pride</a:t>
            </a:r>
          </a:p>
          <a:p>
            <a:pPr algn="ctr" eaLnBrk="1" hangingPunct="1">
              <a:spcBef>
                <a:spcPct val="55000"/>
              </a:spcBef>
              <a:buFontTx/>
              <a:buNone/>
            </a:pPr>
            <a:r>
              <a:rPr lang="en-GB" altLang="en-US" sz="1800" i="1">
                <a:solidFill>
                  <a:srgbClr val="B58C07"/>
                </a:solidFill>
              </a:rPr>
              <a:t>Respect</a:t>
            </a:r>
          </a:p>
          <a:p>
            <a:pPr algn="ctr" eaLnBrk="1" hangingPunct="1">
              <a:spcBef>
                <a:spcPct val="55000"/>
              </a:spcBef>
              <a:buFontTx/>
              <a:buNone/>
            </a:pPr>
            <a:r>
              <a:rPr lang="en-GB" altLang="en-US" sz="1800" i="1">
                <a:solidFill>
                  <a:srgbClr val="B58C07"/>
                </a:solidFill>
              </a:rPr>
              <a:t>Status</a:t>
            </a:r>
          </a:p>
          <a:p>
            <a:pPr algn="ctr" eaLnBrk="1" hangingPunct="1">
              <a:spcBef>
                <a:spcPct val="55000"/>
              </a:spcBef>
              <a:buFontTx/>
              <a:buNone/>
            </a:pPr>
            <a:r>
              <a:rPr lang="en-GB" altLang="en-US" sz="1800" i="1">
                <a:solidFill>
                  <a:srgbClr val="B58C07"/>
                </a:solidFill>
              </a:rPr>
              <a:t>Reputation</a:t>
            </a:r>
          </a:p>
          <a:p>
            <a:pPr algn="ctr" eaLnBrk="1" hangingPunct="1">
              <a:spcBef>
                <a:spcPct val="55000"/>
              </a:spcBef>
              <a:buFontTx/>
              <a:buNone/>
            </a:pPr>
            <a:r>
              <a:rPr lang="en-GB" altLang="en-US" sz="1800" i="1">
                <a:solidFill>
                  <a:srgbClr val="B58C07"/>
                </a:solidFill>
              </a:rPr>
              <a:t>Inclusion</a:t>
            </a:r>
          </a:p>
          <a:p>
            <a:pPr algn="ctr" eaLnBrk="1" hangingPunct="1">
              <a:spcBef>
                <a:spcPct val="55000"/>
              </a:spcBef>
              <a:buFontTx/>
              <a:buNone/>
            </a:pPr>
            <a:r>
              <a:rPr lang="en-GB" altLang="en-US" sz="1800" i="1">
                <a:solidFill>
                  <a:srgbClr val="B58C07"/>
                </a:solidFill>
              </a:rPr>
              <a:t>Knowledge</a:t>
            </a:r>
          </a:p>
          <a:p>
            <a:pPr algn="ctr" eaLnBrk="1" hangingPunct="1">
              <a:spcBef>
                <a:spcPct val="55000"/>
              </a:spcBef>
              <a:buFontTx/>
              <a:buNone/>
            </a:pPr>
            <a:r>
              <a:rPr lang="en-GB" altLang="en-US" sz="1800" i="1">
                <a:solidFill>
                  <a:srgbClr val="B58C07"/>
                </a:solidFill>
              </a:rPr>
              <a:t>A ‘seat at the table’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849313" y="2349500"/>
            <a:ext cx="8064500" cy="4000500"/>
          </a:xfrm>
        </p:spPr>
        <p:txBody>
          <a:bodyPr/>
          <a:lstStyle/>
          <a:p>
            <a:pPr marL="0" indent="0" eaLnBrk="1" hangingPunct="1">
              <a:buFontTx/>
              <a:buNone/>
            </a:pPr>
            <a:r>
              <a:rPr lang="en-GB" altLang="en-US" sz="2400" b="1" smtClean="0">
                <a:solidFill>
                  <a:srgbClr val="BC9308"/>
                </a:solidFill>
              </a:rPr>
              <a:t>Divine Chocolate Limited </a:t>
            </a:r>
            <a:r>
              <a:rPr lang="en-GB" altLang="en-US" sz="2400" smtClean="0"/>
              <a:t>has shown that it is possible for smallholder farmers from Africa to co-own a successful company in one of the most competitive and mature markets in the world.</a:t>
            </a:r>
          </a:p>
          <a:p>
            <a:pPr marL="0" indent="0" eaLnBrk="1" hangingPunct="1"/>
            <a:endParaRPr lang="en-US" altLang="en-US" sz="2400" smtClean="0"/>
          </a:p>
        </p:txBody>
      </p:sp>
      <p:sp>
        <p:nvSpPr>
          <p:cNvPr id="22531" name="Rectangle 2"/>
          <p:cNvSpPr txBox="1">
            <a:spLocks noChangeArrowheads="1"/>
          </p:cNvSpPr>
          <p:nvPr/>
        </p:nvSpPr>
        <p:spPr bwMode="auto">
          <a:xfrm>
            <a:off x="488950" y="981075"/>
            <a:ext cx="78216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82" tIns="47891" rIns="95782" bIns="47891" anchor="ctr"/>
          <a:lstStyle>
            <a:lvl1pPr defTabSz="957263" eaLnBrk="0" hangingPunct="0">
              <a:buChar char="•"/>
              <a:defRPr sz="1900">
                <a:solidFill>
                  <a:schemeClr val="tx1"/>
                </a:solidFill>
                <a:latin typeface="Helvetica" pitchFamily="34" charset="0"/>
              </a:defRPr>
            </a:lvl1pPr>
            <a:lvl2pPr marL="742950" indent="-285750" defTabSz="957263" eaLnBrk="0" hangingPunct="0">
              <a:buChar char="–"/>
              <a:defRPr sz="1900">
                <a:solidFill>
                  <a:schemeClr val="tx1"/>
                </a:solidFill>
                <a:latin typeface="Helvetica" pitchFamily="34" charset="0"/>
              </a:defRPr>
            </a:lvl2pPr>
            <a:lvl3pPr marL="1143000" indent="-228600" defTabSz="957263" eaLnBrk="0" hangingPunct="0">
              <a:buChar char="•"/>
              <a:defRPr sz="2500">
                <a:solidFill>
                  <a:schemeClr val="tx1"/>
                </a:solidFill>
                <a:latin typeface="Times" pitchFamily="18" charset="0"/>
              </a:defRPr>
            </a:lvl3pPr>
            <a:lvl4pPr marL="1600200" indent="-228600" defTabSz="957263" eaLnBrk="0" hangingPunct="0">
              <a:buChar char="–"/>
              <a:defRPr sz="2100">
                <a:solidFill>
                  <a:schemeClr val="tx1"/>
                </a:solidFill>
                <a:latin typeface="Times" pitchFamily="18" charset="0"/>
              </a:defRPr>
            </a:lvl4pPr>
            <a:lvl5pPr marL="2057400" indent="-228600" defTabSz="957263" eaLnBrk="0" hangingPunct="0">
              <a:buChar char="»"/>
              <a:defRPr sz="2100">
                <a:solidFill>
                  <a:schemeClr val="tx1"/>
                </a:solidFill>
                <a:latin typeface="Times" pitchFamily="18" charset="0"/>
              </a:defRPr>
            </a:lvl5pPr>
            <a:lvl6pPr marL="2514600" indent="-228600" defTabSz="957263" eaLnBrk="0" fontAlgn="base" hangingPunct="0">
              <a:spcBef>
                <a:spcPct val="20000"/>
              </a:spcBef>
              <a:spcAft>
                <a:spcPct val="0"/>
              </a:spcAft>
              <a:buChar char="»"/>
              <a:defRPr sz="2100">
                <a:solidFill>
                  <a:schemeClr val="tx1"/>
                </a:solidFill>
                <a:latin typeface="Times" pitchFamily="18" charset="0"/>
              </a:defRPr>
            </a:lvl6pPr>
            <a:lvl7pPr marL="2971800" indent="-228600" defTabSz="957263" eaLnBrk="0" fontAlgn="base" hangingPunct="0">
              <a:spcBef>
                <a:spcPct val="20000"/>
              </a:spcBef>
              <a:spcAft>
                <a:spcPct val="0"/>
              </a:spcAft>
              <a:buChar char="»"/>
              <a:defRPr sz="2100">
                <a:solidFill>
                  <a:schemeClr val="tx1"/>
                </a:solidFill>
                <a:latin typeface="Times" pitchFamily="18" charset="0"/>
              </a:defRPr>
            </a:lvl7pPr>
            <a:lvl8pPr marL="3429000" indent="-228600" defTabSz="957263" eaLnBrk="0" fontAlgn="base" hangingPunct="0">
              <a:spcBef>
                <a:spcPct val="20000"/>
              </a:spcBef>
              <a:spcAft>
                <a:spcPct val="0"/>
              </a:spcAft>
              <a:buChar char="»"/>
              <a:defRPr sz="2100">
                <a:solidFill>
                  <a:schemeClr val="tx1"/>
                </a:solidFill>
                <a:latin typeface="Times" pitchFamily="18" charset="0"/>
              </a:defRPr>
            </a:lvl8pPr>
            <a:lvl9pPr marL="3886200" indent="-228600" defTabSz="957263" eaLnBrk="0" fontAlgn="base" hangingPunct="0">
              <a:spcBef>
                <a:spcPct val="20000"/>
              </a:spcBef>
              <a:spcAft>
                <a:spcPct val="0"/>
              </a:spcAft>
              <a:buChar char="»"/>
              <a:defRPr sz="2100">
                <a:solidFill>
                  <a:schemeClr val="tx1"/>
                </a:solidFill>
                <a:latin typeface="Times" pitchFamily="18" charset="0"/>
              </a:defRPr>
            </a:lvl9pPr>
          </a:lstStyle>
          <a:p>
            <a:pPr eaLnBrk="1" hangingPunct="1">
              <a:spcBef>
                <a:spcPct val="0"/>
              </a:spcBef>
              <a:buFontTx/>
              <a:buNone/>
            </a:pPr>
            <a:r>
              <a:rPr lang="en-GB" altLang="en-US" sz="3200" b="0">
                <a:solidFill>
                  <a:srgbClr val="BD9408"/>
                </a:solidFill>
                <a:latin typeface="Copperplate Gothic Bold" pitchFamily="34" charset="0"/>
              </a:rPr>
              <a:t>in Summary</a:t>
            </a:r>
            <a:r>
              <a:rPr lang="en-GB" altLang="en-US" sz="2900" b="0">
                <a:solidFill>
                  <a:srgbClr val="BD9408"/>
                </a:solidFill>
                <a:latin typeface="Copperplate Gothic Bold" pitchFamily="34" charset="0"/>
              </a:rPr>
              <a:t/>
            </a:r>
            <a:br>
              <a:rPr lang="en-GB" altLang="en-US" sz="2900" b="0">
                <a:solidFill>
                  <a:srgbClr val="BD9408"/>
                </a:solidFill>
                <a:latin typeface="Copperplate Gothic Bold" pitchFamily="34" charset="0"/>
              </a:rPr>
            </a:br>
            <a:endParaRPr lang="en-GB" altLang="en-US" sz="2500" b="0">
              <a:solidFill>
                <a:srgbClr val="BD9408"/>
              </a:solidFill>
              <a:latin typeface="Copperplate Gothic Bold"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560388" y="1125538"/>
            <a:ext cx="8535987" cy="792162"/>
          </a:xfrm>
        </p:spPr>
        <p:txBody>
          <a:bodyPr/>
          <a:lstStyle/>
          <a:p>
            <a:pPr eaLnBrk="1" hangingPunct="1"/>
            <a:r>
              <a:rPr lang="en-GB" altLang="en-US" sz="3200" smtClean="0"/>
              <a:t>What is Divine’s Social Mission? </a:t>
            </a:r>
            <a:br>
              <a:rPr lang="en-GB" altLang="en-US" sz="3200" smtClean="0"/>
            </a:br>
            <a:r>
              <a:rPr lang="en-GB" altLang="en-US" sz="2500" smtClean="0"/>
              <a:t>Improving the lives of cocoa farmers</a:t>
            </a:r>
          </a:p>
        </p:txBody>
      </p:sp>
      <p:sp>
        <p:nvSpPr>
          <p:cNvPr id="7171" name="TextBox 4"/>
          <p:cNvSpPr txBox="1">
            <a:spLocks noChangeArrowheads="1"/>
          </p:cNvSpPr>
          <p:nvPr/>
        </p:nvSpPr>
        <p:spPr bwMode="auto">
          <a:xfrm>
            <a:off x="665163" y="2133600"/>
            <a:ext cx="8391525" cy="1287463"/>
          </a:xfrm>
          <a:prstGeom prst="rect">
            <a:avLst/>
          </a:prstGeom>
          <a:solidFill>
            <a:srgbClr val="BC930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eaLnBrk="0" hangingPunct="0">
              <a:buChar char="•"/>
              <a:defRPr sz="1900">
                <a:solidFill>
                  <a:schemeClr val="tx1"/>
                </a:solidFill>
                <a:latin typeface="Helvetica" pitchFamily="34" charset="0"/>
              </a:defRPr>
            </a:lvl1pPr>
            <a:lvl2pPr marL="742950" indent="-285750" eaLnBrk="0" hangingPunct="0">
              <a:buChar char="–"/>
              <a:defRPr sz="1900">
                <a:solidFill>
                  <a:schemeClr val="tx1"/>
                </a:solidFill>
                <a:latin typeface="Helvetica" pitchFamily="34" charset="0"/>
              </a:defRPr>
            </a:lvl2pPr>
            <a:lvl3pPr marL="1143000" indent="-228600" eaLnBrk="0" hangingPunct="0">
              <a:buChar char="•"/>
              <a:defRPr sz="2500">
                <a:solidFill>
                  <a:schemeClr val="tx1"/>
                </a:solidFill>
                <a:latin typeface="Times" pitchFamily="18" charset="0"/>
              </a:defRPr>
            </a:lvl3pPr>
            <a:lvl4pPr marL="1600200" indent="-228600" eaLnBrk="0" hangingPunct="0">
              <a:buChar char="–"/>
              <a:defRPr sz="2100">
                <a:solidFill>
                  <a:schemeClr val="tx1"/>
                </a:solidFill>
                <a:latin typeface="Times" pitchFamily="18" charset="0"/>
              </a:defRPr>
            </a:lvl4pPr>
            <a:lvl5pPr marL="2057400" indent="-228600" eaLnBrk="0" hangingPunct="0">
              <a:buChar char="»"/>
              <a:defRPr sz="2100">
                <a:solidFill>
                  <a:schemeClr val="tx1"/>
                </a:solidFill>
                <a:latin typeface="Times" pitchFamily="18" charset="0"/>
              </a:defRPr>
            </a:lvl5pPr>
            <a:lvl6pPr marL="2514600" indent="-228600" eaLnBrk="0" fontAlgn="base" hangingPunct="0">
              <a:spcBef>
                <a:spcPct val="20000"/>
              </a:spcBef>
              <a:spcAft>
                <a:spcPct val="0"/>
              </a:spcAft>
              <a:buChar char="»"/>
              <a:defRPr sz="2100">
                <a:solidFill>
                  <a:schemeClr val="tx1"/>
                </a:solidFill>
                <a:latin typeface="Times" pitchFamily="18" charset="0"/>
              </a:defRPr>
            </a:lvl6pPr>
            <a:lvl7pPr marL="2971800" indent="-228600" eaLnBrk="0" fontAlgn="base" hangingPunct="0">
              <a:spcBef>
                <a:spcPct val="20000"/>
              </a:spcBef>
              <a:spcAft>
                <a:spcPct val="0"/>
              </a:spcAft>
              <a:buChar char="»"/>
              <a:defRPr sz="2100">
                <a:solidFill>
                  <a:schemeClr val="tx1"/>
                </a:solidFill>
                <a:latin typeface="Times" pitchFamily="18" charset="0"/>
              </a:defRPr>
            </a:lvl7pPr>
            <a:lvl8pPr marL="3429000" indent="-228600" eaLnBrk="0" fontAlgn="base" hangingPunct="0">
              <a:spcBef>
                <a:spcPct val="20000"/>
              </a:spcBef>
              <a:spcAft>
                <a:spcPct val="0"/>
              </a:spcAft>
              <a:buChar char="»"/>
              <a:defRPr sz="2100">
                <a:solidFill>
                  <a:schemeClr val="tx1"/>
                </a:solidFill>
                <a:latin typeface="Times" pitchFamily="18" charset="0"/>
              </a:defRPr>
            </a:lvl8pPr>
            <a:lvl9pPr marL="3886200" indent="-228600" eaLnBrk="0" fontAlgn="base" hangingPunct="0">
              <a:spcBef>
                <a:spcPct val="20000"/>
              </a:spcBef>
              <a:spcAft>
                <a:spcPct val="0"/>
              </a:spcAft>
              <a:buChar char="»"/>
              <a:defRPr sz="2100">
                <a:solidFill>
                  <a:schemeClr val="tx1"/>
                </a:solidFill>
                <a:latin typeface="Times" pitchFamily="18" charset="0"/>
              </a:defRPr>
            </a:lvl9pPr>
          </a:lstStyle>
          <a:p>
            <a:pPr algn="ctr" eaLnBrk="1" hangingPunct="1">
              <a:lnSpc>
                <a:spcPct val="90000"/>
              </a:lnSpc>
              <a:buFontTx/>
              <a:buNone/>
            </a:pPr>
            <a:r>
              <a:rPr lang="en-GB" altLang="en-US" sz="1800" b="0">
                <a:solidFill>
                  <a:schemeClr val="bg1"/>
                </a:solidFill>
              </a:rPr>
              <a:t>To grow a successful, global, farmer-owned chocolate company, using the amazing power of chocolate to delight and engage, and bring people together to create dignified trading relations, thereby empowering producers and consumers.</a:t>
            </a:r>
          </a:p>
        </p:txBody>
      </p:sp>
      <p:pic>
        <p:nvPicPr>
          <p:cNvPr id="7172" name="Picture 5"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3421063"/>
            <a:ext cx="8391525"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idx="4294967295"/>
          </p:nvPr>
        </p:nvSpPr>
        <p:spPr>
          <a:xfrm>
            <a:off x="560388" y="1125538"/>
            <a:ext cx="8535987" cy="792162"/>
          </a:xfrm>
        </p:spPr>
        <p:txBody>
          <a:bodyPr/>
          <a:lstStyle/>
          <a:p>
            <a:pPr eaLnBrk="1" hangingPunct="1"/>
            <a:r>
              <a:rPr lang="en-GB" altLang="en-US" sz="3200" smtClean="0"/>
              <a:t>Divine is a 100% fairtrade company</a:t>
            </a:r>
          </a:p>
        </p:txBody>
      </p:sp>
      <p:sp>
        <p:nvSpPr>
          <p:cNvPr id="8195" name="TextBox 4"/>
          <p:cNvSpPr txBox="1">
            <a:spLocks noChangeArrowheads="1"/>
          </p:cNvSpPr>
          <p:nvPr/>
        </p:nvSpPr>
        <p:spPr bwMode="auto">
          <a:xfrm>
            <a:off x="625475" y="2133600"/>
            <a:ext cx="4032250" cy="4298950"/>
          </a:xfrm>
          <a:prstGeom prst="rect">
            <a:avLst/>
          </a:prstGeom>
          <a:solidFill>
            <a:srgbClr val="BC930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marL="266700" indent="-266700" eaLnBrk="0" hangingPunct="0">
              <a:buChar char="•"/>
              <a:defRPr sz="1900">
                <a:solidFill>
                  <a:schemeClr val="tx1"/>
                </a:solidFill>
                <a:latin typeface="Helvetica" pitchFamily="34" charset="0"/>
              </a:defRPr>
            </a:lvl1pPr>
            <a:lvl2pPr marL="742950" indent="-285750" eaLnBrk="0" hangingPunct="0">
              <a:buChar char="–"/>
              <a:defRPr sz="1900">
                <a:solidFill>
                  <a:schemeClr val="tx1"/>
                </a:solidFill>
                <a:latin typeface="Helvetica" pitchFamily="34" charset="0"/>
              </a:defRPr>
            </a:lvl2pPr>
            <a:lvl3pPr marL="1143000" indent="-228600" eaLnBrk="0" hangingPunct="0">
              <a:buChar char="•"/>
              <a:defRPr sz="2500">
                <a:solidFill>
                  <a:schemeClr val="tx1"/>
                </a:solidFill>
                <a:latin typeface="Times" pitchFamily="18" charset="0"/>
              </a:defRPr>
            </a:lvl3pPr>
            <a:lvl4pPr marL="1600200" indent="-228600" eaLnBrk="0" hangingPunct="0">
              <a:buChar char="–"/>
              <a:defRPr sz="2100">
                <a:solidFill>
                  <a:schemeClr val="tx1"/>
                </a:solidFill>
                <a:latin typeface="Times" pitchFamily="18" charset="0"/>
              </a:defRPr>
            </a:lvl4pPr>
            <a:lvl5pPr marL="2057400" indent="-228600" eaLnBrk="0" hangingPunct="0">
              <a:buChar char="»"/>
              <a:defRPr sz="2100">
                <a:solidFill>
                  <a:schemeClr val="tx1"/>
                </a:solidFill>
                <a:latin typeface="Times" pitchFamily="18" charset="0"/>
              </a:defRPr>
            </a:lvl5pPr>
            <a:lvl6pPr marL="2514600" indent="-228600" eaLnBrk="0" fontAlgn="base" hangingPunct="0">
              <a:spcBef>
                <a:spcPct val="20000"/>
              </a:spcBef>
              <a:spcAft>
                <a:spcPct val="0"/>
              </a:spcAft>
              <a:buChar char="»"/>
              <a:defRPr sz="2100">
                <a:solidFill>
                  <a:schemeClr val="tx1"/>
                </a:solidFill>
                <a:latin typeface="Times" pitchFamily="18" charset="0"/>
              </a:defRPr>
            </a:lvl6pPr>
            <a:lvl7pPr marL="2971800" indent="-228600" eaLnBrk="0" fontAlgn="base" hangingPunct="0">
              <a:spcBef>
                <a:spcPct val="20000"/>
              </a:spcBef>
              <a:spcAft>
                <a:spcPct val="0"/>
              </a:spcAft>
              <a:buChar char="»"/>
              <a:defRPr sz="2100">
                <a:solidFill>
                  <a:schemeClr val="tx1"/>
                </a:solidFill>
                <a:latin typeface="Times" pitchFamily="18" charset="0"/>
              </a:defRPr>
            </a:lvl7pPr>
            <a:lvl8pPr marL="3429000" indent="-228600" eaLnBrk="0" fontAlgn="base" hangingPunct="0">
              <a:spcBef>
                <a:spcPct val="20000"/>
              </a:spcBef>
              <a:spcAft>
                <a:spcPct val="0"/>
              </a:spcAft>
              <a:buChar char="»"/>
              <a:defRPr sz="2100">
                <a:solidFill>
                  <a:schemeClr val="tx1"/>
                </a:solidFill>
                <a:latin typeface="Times" pitchFamily="18" charset="0"/>
              </a:defRPr>
            </a:lvl8pPr>
            <a:lvl9pPr marL="3886200" indent="-228600" eaLnBrk="0" fontAlgn="base" hangingPunct="0">
              <a:spcBef>
                <a:spcPct val="20000"/>
              </a:spcBef>
              <a:spcAft>
                <a:spcPct val="0"/>
              </a:spcAft>
              <a:buChar char="»"/>
              <a:defRPr sz="2100">
                <a:solidFill>
                  <a:schemeClr val="tx1"/>
                </a:solidFill>
                <a:latin typeface="Times" pitchFamily="18" charset="0"/>
              </a:defRPr>
            </a:lvl9pPr>
          </a:lstStyle>
          <a:p>
            <a:pPr eaLnBrk="1" hangingPunct="1">
              <a:lnSpc>
                <a:spcPct val="90000"/>
              </a:lnSpc>
            </a:pPr>
            <a:r>
              <a:rPr lang="en-GB" altLang="en-US" sz="2100" b="0">
                <a:solidFill>
                  <a:schemeClr val="bg1"/>
                </a:solidFill>
              </a:rPr>
              <a:t>All Divine Chocolate’s products carry the Fairtrade Mark.</a:t>
            </a:r>
          </a:p>
          <a:p>
            <a:pPr eaLnBrk="1" hangingPunct="1">
              <a:lnSpc>
                <a:spcPct val="90000"/>
              </a:lnSpc>
            </a:pPr>
            <a:endParaRPr lang="en-GB" altLang="en-US" sz="2100" b="0">
              <a:solidFill>
                <a:schemeClr val="bg1"/>
              </a:solidFill>
            </a:endParaRPr>
          </a:p>
          <a:p>
            <a:pPr eaLnBrk="1" hangingPunct="1">
              <a:lnSpc>
                <a:spcPct val="90000"/>
              </a:lnSpc>
            </a:pPr>
            <a:r>
              <a:rPr lang="en-GB" altLang="en-US" sz="2100" b="0">
                <a:solidFill>
                  <a:schemeClr val="bg1"/>
                </a:solidFill>
              </a:rPr>
              <a:t>The Fairtrade Mark is an independent guarantee that producers in developing countries get a fair deal.</a:t>
            </a:r>
          </a:p>
          <a:p>
            <a:pPr eaLnBrk="1" hangingPunct="1">
              <a:lnSpc>
                <a:spcPct val="90000"/>
              </a:lnSpc>
            </a:pPr>
            <a:endParaRPr lang="en-GB" altLang="en-US" sz="2100" b="0">
              <a:solidFill>
                <a:schemeClr val="bg1"/>
              </a:solidFill>
            </a:endParaRPr>
          </a:p>
          <a:p>
            <a:pPr eaLnBrk="1" hangingPunct="1">
              <a:lnSpc>
                <a:spcPct val="90000"/>
              </a:lnSpc>
            </a:pPr>
            <a:r>
              <a:rPr lang="en-GB" altLang="en-US" sz="2100" b="0">
                <a:solidFill>
                  <a:schemeClr val="bg1"/>
                </a:solidFill>
              </a:rPr>
              <a:t>That means farmers get a fair price for their products and their communities receive a Fairtrade premium.</a:t>
            </a:r>
          </a:p>
        </p:txBody>
      </p:sp>
      <p:pic>
        <p:nvPicPr>
          <p:cNvPr id="8196" name="Picture 6" descr="The Fairtrade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2133600"/>
            <a:ext cx="423386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560388" y="1916113"/>
            <a:ext cx="4392612" cy="4421187"/>
          </a:xfrm>
        </p:spPr>
        <p:txBody>
          <a:bodyPr/>
          <a:lstStyle/>
          <a:p>
            <a:pPr eaLnBrk="1" hangingPunct="1">
              <a:lnSpc>
                <a:spcPct val="90000"/>
              </a:lnSpc>
              <a:buFontTx/>
              <a:buNone/>
            </a:pPr>
            <a:endParaRPr lang="en-GB" altLang="en-US" sz="2100" dirty="0" smtClean="0"/>
          </a:p>
          <a:p>
            <a:pPr eaLnBrk="1" hangingPunct="1">
              <a:lnSpc>
                <a:spcPct val="90000"/>
              </a:lnSpc>
              <a:spcBef>
                <a:spcPts val="300"/>
              </a:spcBef>
              <a:spcAft>
                <a:spcPts val="300"/>
              </a:spcAft>
            </a:pPr>
            <a:r>
              <a:rPr lang="en-GB" altLang="en-US" sz="1800" dirty="0" smtClean="0"/>
              <a:t>Ghanaian cocoa farmers typically earn about </a:t>
            </a:r>
            <a:r>
              <a:rPr lang="en-GB" altLang="en-US" sz="1800" dirty="0" smtClean="0"/>
              <a:t>£1 </a:t>
            </a:r>
            <a:r>
              <a:rPr lang="en-GB" altLang="en-US" sz="1800" dirty="0" smtClean="0"/>
              <a:t>each day</a:t>
            </a:r>
          </a:p>
          <a:p>
            <a:pPr eaLnBrk="1" hangingPunct="1">
              <a:lnSpc>
                <a:spcPct val="90000"/>
              </a:lnSpc>
              <a:spcBef>
                <a:spcPts val="300"/>
              </a:spcBef>
              <a:spcAft>
                <a:spcPts val="300"/>
              </a:spcAft>
            </a:pPr>
            <a:r>
              <a:rPr lang="en-GB" altLang="en-US" sz="1800" dirty="0" smtClean="0"/>
              <a:t>Farmers have little control over the price they receive for their cocoa beans</a:t>
            </a:r>
          </a:p>
          <a:p>
            <a:pPr eaLnBrk="1" hangingPunct="1">
              <a:lnSpc>
                <a:spcPct val="90000"/>
              </a:lnSpc>
              <a:spcBef>
                <a:spcPts val="300"/>
              </a:spcBef>
              <a:spcAft>
                <a:spcPts val="300"/>
              </a:spcAft>
            </a:pPr>
            <a:r>
              <a:rPr lang="en-GB" altLang="en-US" sz="1800" dirty="0" smtClean="0"/>
              <a:t>Wanting to gain more control, farmers pooled resources to create a co-operative of cocoa farmers, known as the </a:t>
            </a:r>
            <a:r>
              <a:rPr lang="en-GB" altLang="en-US" sz="1800" dirty="0" err="1" smtClean="0"/>
              <a:t>Kuapa</a:t>
            </a:r>
            <a:r>
              <a:rPr lang="en-GB" altLang="en-US" sz="1800" dirty="0" smtClean="0"/>
              <a:t> </a:t>
            </a:r>
            <a:r>
              <a:rPr lang="en-GB" altLang="en-US" sz="1800" dirty="0" err="1" smtClean="0"/>
              <a:t>Kokoo</a:t>
            </a:r>
            <a:r>
              <a:rPr lang="en-GB" altLang="en-US" sz="1800" dirty="0" smtClean="0"/>
              <a:t> Farmers Union</a:t>
            </a:r>
          </a:p>
          <a:p>
            <a:pPr eaLnBrk="1" hangingPunct="1">
              <a:lnSpc>
                <a:spcPct val="90000"/>
              </a:lnSpc>
              <a:spcBef>
                <a:spcPts val="300"/>
              </a:spcBef>
              <a:spcAft>
                <a:spcPts val="300"/>
              </a:spcAft>
            </a:pPr>
            <a:r>
              <a:rPr lang="en-GB" altLang="en-US" sz="1800" i="1" dirty="0" err="1" smtClean="0"/>
              <a:t>Kuapa</a:t>
            </a:r>
            <a:r>
              <a:rPr lang="en-GB" altLang="en-US" sz="1800" i="1" dirty="0" smtClean="0"/>
              <a:t> </a:t>
            </a:r>
            <a:r>
              <a:rPr lang="en-GB" altLang="en-US" sz="1800" i="1" dirty="0" err="1" smtClean="0"/>
              <a:t>Kokoo</a:t>
            </a:r>
            <a:r>
              <a:rPr lang="en-GB" altLang="en-US" sz="1800" i="1" dirty="0" smtClean="0"/>
              <a:t> means ‘good cocoa farmer’ in Twi, the language of the cocoa farmers</a:t>
            </a:r>
          </a:p>
        </p:txBody>
      </p:sp>
      <p:sp>
        <p:nvSpPr>
          <p:cNvPr id="9219" name="Rectangle 3"/>
          <p:cNvSpPr>
            <a:spLocks noGrp="1" noChangeArrowheads="1"/>
          </p:cNvSpPr>
          <p:nvPr>
            <p:ph type="title"/>
          </p:nvPr>
        </p:nvSpPr>
        <p:spPr>
          <a:xfrm>
            <a:off x="560388" y="1125538"/>
            <a:ext cx="7705725" cy="792162"/>
          </a:xfrm>
        </p:spPr>
        <p:txBody>
          <a:bodyPr/>
          <a:lstStyle/>
          <a:p>
            <a:pPr eaLnBrk="1" hangingPunct="1"/>
            <a:r>
              <a:rPr lang="en-GB" altLang="en-US" sz="3200" smtClean="0"/>
              <a:t>The Divine Story</a:t>
            </a:r>
            <a:r>
              <a:rPr lang="en-GB" altLang="en-US" sz="2500" smtClean="0"/>
              <a:t/>
            </a:r>
            <a:br>
              <a:rPr lang="en-GB" altLang="en-US" sz="2500" smtClean="0"/>
            </a:br>
            <a:r>
              <a:rPr lang="en-GB" altLang="en-US" sz="2500" smtClean="0"/>
              <a:t>Begins with cocoa farmers in Africa . . .</a:t>
            </a:r>
          </a:p>
        </p:txBody>
      </p:sp>
      <p:pic>
        <p:nvPicPr>
          <p:cNvPr id="9220" name="Picture 5" descr="Pictur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263" y="2349500"/>
            <a:ext cx="293846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631825" y="2133600"/>
            <a:ext cx="5392738" cy="2867025"/>
          </a:xfrm>
        </p:spPr>
        <p:txBody>
          <a:bodyPr/>
          <a:lstStyle/>
          <a:p>
            <a:pPr eaLnBrk="1" hangingPunct="1">
              <a:lnSpc>
                <a:spcPct val="90000"/>
              </a:lnSpc>
              <a:spcBef>
                <a:spcPts val="300"/>
              </a:spcBef>
              <a:spcAft>
                <a:spcPts val="300"/>
              </a:spcAft>
            </a:pPr>
            <a:r>
              <a:rPr lang="en-GB" altLang="en-US" sz="1800" dirty="0" smtClean="0"/>
              <a:t>Together the farmers of </a:t>
            </a:r>
            <a:r>
              <a:rPr lang="en-GB" altLang="en-US" sz="1800" dirty="0" err="1" smtClean="0"/>
              <a:t>Kuapa</a:t>
            </a:r>
            <a:r>
              <a:rPr lang="en-GB" altLang="en-US" sz="1800" dirty="0" smtClean="0"/>
              <a:t> </a:t>
            </a:r>
            <a:r>
              <a:rPr lang="en-GB" altLang="en-US" sz="1800" dirty="0" err="1" smtClean="0"/>
              <a:t>Kokoo</a:t>
            </a:r>
            <a:r>
              <a:rPr lang="en-GB" altLang="en-US" sz="1800" dirty="0" smtClean="0"/>
              <a:t> provide over 1% of world cocoa output </a:t>
            </a:r>
          </a:p>
          <a:p>
            <a:pPr eaLnBrk="1" hangingPunct="1">
              <a:lnSpc>
                <a:spcPct val="90000"/>
              </a:lnSpc>
              <a:spcBef>
                <a:spcPts val="300"/>
              </a:spcBef>
              <a:spcAft>
                <a:spcPts val="300"/>
              </a:spcAft>
            </a:pPr>
            <a:r>
              <a:rPr lang="en-GB" altLang="en-US" sz="1800" dirty="0" smtClean="0"/>
              <a:t>The </a:t>
            </a:r>
            <a:r>
              <a:rPr lang="en-GB" altLang="en-US" sz="1800" dirty="0" smtClean="0"/>
              <a:t>Fairtrade market is not yet large enough for them to be able to sell </a:t>
            </a:r>
            <a:r>
              <a:rPr lang="en-GB" altLang="en-US" sz="1800" dirty="0" smtClean="0"/>
              <a:t>all of their beans on Fairtrade terms</a:t>
            </a:r>
            <a:endParaRPr lang="en-GB" altLang="en-US" sz="1800" dirty="0" smtClean="0"/>
          </a:p>
          <a:p>
            <a:pPr eaLnBrk="1" hangingPunct="1">
              <a:lnSpc>
                <a:spcPct val="90000"/>
              </a:lnSpc>
              <a:spcBef>
                <a:spcPts val="300"/>
              </a:spcBef>
              <a:spcAft>
                <a:spcPts val="300"/>
              </a:spcAft>
            </a:pPr>
            <a:r>
              <a:rPr lang="en-GB" altLang="en-US" sz="1800" dirty="0" smtClean="0"/>
              <a:t>As demand for Fairtrade products rise farmers are able to sell more of their crop through Fairtrade channels</a:t>
            </a:r>
          </a:p>
        </p:txBody>
      </p:sp>
      <p:sp>
        <p:nvSpPr>
          <p:cNvPr id="10243" name="Rectangle 3"/>
          <p:cNvSpPr>
            <a:spLocks noGrp="1" noChangeArrowheads="1"/>
          </p:cNvSpPr>
          <p:nvPr>
            <p:ph type="title"/>
          </p:nvPr>
        </p:nvSpPr>
        <p:spPr>
          <a:xfrm>
            <a:off x="560388" y="1125538"/>
            <a:ext cx="7705725" cy="792162"/>
          </a:xfrm>
        </p:spPr>
        <p:txBody>
          <a:bodyPr/>
          <a:lstStyle/>
          <a:p>
            <a:pPr eaLnBrk="1" hangingPunct="1"/>
            <a:r>
              <a:rPr lang="en-GB" altLang="en-US" sz="3200" smtClean="0"/>
              <a:t>The Divine Story</a:t>
            </a:r>
            <a:r>
              <a:rPr lang="en-GB" altLang="en-US" sz="2500" smtClean="0"/>
              <a:t/>
            </a:r>
            <a:br>
              <a:rPr lang="en-GB" altLang="en-US" sz="2500" smtClean="0"/>
            </a:br>
            <a:r>
              <a:rPr lang="en-GB" altLang="en-US" sz="2500" smtClean="0"/>
              <a:t>Kuapa Kokoo</a:t>
            </a:r>
          </a:p>
        </p:txBody>
      </p:sp>
      <p:sp>
        <p:nvSpPr>
          <p:cNvPr id="10244" name="TextBox 4"/>
          <p:cNvSpPr txBox="1">
            <a:spLocks noChangeArrowheads="1"/>
          </p:cNvSpPr>
          <p:nvPr/>
        </p:nvSpPr>
        <p:spPr bwMode="auto">
          <a:xfrm>
            <a:off x="809625" y="5143500"/>
            <a:ext cx="8594725" cy="844550"/>
          </a:xfrm>
          <a:prstGeom prst="rect">
            <a:avLst/>
          </a:prstGeom>
          <a:solidFill>
            <a:srgbClr val="BC930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eaLnBrk="0" hangingPunct="0">
              <a:buChar char="•"/>
              <a:defRPr sz="1900">
                <a:solidFill>
                  <a:schemeClr val="tx1"/>
                </a:solidFill>
                <a:latin typeface="Helvetica" pitchFamily="34" charset="0"/>
              </a:defRPr>
            </a:lvl1pPr>
            <a:lvl2pPr marL="742950" indent="-285750" eaLnBrk="0" hangingPunct="0">
              <a:buChar char="–"/>
              <a:defRPr sz="1900">
                <a:solidFill>
                  <a:schemeClr val="tx1"/>
                </a:solidFill>
                <a:latin typeface="Helvetica" pitchFamily="34" charset="0"/>
              </a:defRPr>
            </a:lvl2pPr>
            <a:lvl3pPr marL="1143000" indent="-228600" eaLnBrk="0" hangingPunct="0">
              <a:buChar char="•"/>
              <a:defRPr sz="2500">
                <a:solidFill>
                  <a:schemeClr val="tx1"/>
                </a:solidFill>
                <a:latin typeface="Times" pitchFamily="18" charset="0"/>
              </a:defRPr>
            </a:lvl3pPr>
            <a:lvl4pPr marL="1600200" indent="-228600" eaLnBrk="0" hangingPunct="0">
              <a:buChar char="–"/>
              <a:defRPr sz="2100">
                <a:solidFill>
                  <a:schemeClr val="tx1"/>
                </a:solidFill>
                <a:latin typeface="Times" pitchFamily="18" charset="0"/>
              </a:defRPr>
            </a:lvl4pPr>
            <a:lvl5pPr marL="2057400" indent="-228600" eaLnBrk="0" hangingPunct="0">
              <a:buChar char="»"/>
              <a:defRPr sz="2100">
                <a:solidFill>
                  <a:schemeClr val="tx1"/>
                </a:solidFill>
                <a:latin typeface="Times" pitchFamily="18" charset="0"/>
              </a:defRPr>
            </a:lvl5pPr>
            <a:lvl6pPr marL="2514600" indent="-228600" eaLnBrk="0" fontAlgn="base" hangingPunct="0">
              <a:spcBef>
                <a:spcPct val="20000"/>
              </a:spcBef>
              <a:spcAft>
                <a:spcPct val="0"/>
              </a:spcAft>
              <a:buChar char="»"/>
              <a:defRPr sz="2100">
                <a:solidFill>
                  <a:schemeClr val="tx1"/>
                </a:solidFill>
                <a:latin typeface="Times" pitchFamily="18" charset="0"/>
              </a:defRPr>
            </a:lvl6pPr>
            <a:lvl7pPr marL="2971800" indent="-228600" eaLnBrk="0" fontAlgn="base" hangingPunct="0">
              <a:spcBef>
                <a:spcPct val="20000"/>
              </a:spcBef>
              <a:spcAft>
                <a:spcPct val="0"/>
              </a:spcAft>
              <a:buChar char="»"/>
              <a:defRPr sz="2100">
                <a:solidFill>
                  <a:schemeClr val="tx1"/>
                </a:solidFill>
                <a:latin typeface="Times" pitchFamily="18" charset="0"/>
              </a:defRPr>
            </a:lvl7pPr>
            <a:lvl8pPr marL="3429000" indent="-228600" eaLnBrk="0" fontAlgn="base" hangingPunct="0">
              <a:spcBef>
                <a:spcPct val="20000"/>
              </a:spcBef>
              <a:spcAft>
                <a:spcPct val="0"/>
              </a:spcAft>
              <a:buChar char="»"/>
              <a:defRPr sz="2100">
                <a:solidFill>
                  <a:schemeClr val="tx1"/>
                </a:solidFill>
                <a:latin typeface="Times" pitchFamily="18" charset="0"/>
              </a:defRPr>
            </a:lvl8pPr>
            <a:lvl9pPr marL="3886200" indent="-228600" eaLnBrk="0" fontAlgn="base" hangingPunct="0">
              <a:spcBef>
                <a:spcPct val="20000"/>
              </a:spcBef>
              <a:spcAft>
                <a:spcPct val="0"/>
              </a:spcAft>
              <a:buChar char="»"/>
              <a:defRPr sz="2100">
                <a:solidFill>
                  <a:schemeClr val="tx1"/>
                </a:solidFill>
                <a:latin typeface="Times" pitchFamily="18" charset="0"/>
              </a:defRPr>
            </a:lvl9pPr>
          </a:lstStyle>
          <a:p>
            <a:pPr algn="ctr" eaLnBrk="1" hangingPunct="1">
              <a:lnSpc>
                <a:spcPct val="90000"/>
              </a:lnSpc>
              <a:buFontTx/>
              <a:buNone/>
            </a:pPr>
            <a:r>
              <a:rPr lang="en-GB" altLang="en-US" sz="2000" b="0" i="1">
                <a:solidFill>
                  <a:schemeClr val="bg1"/>
                </a:solidFill>
              </a:rPr>
              <a:t>In 1997 Kuapa Kokoo made the major and innovative decision to set up a chocolate company in the UK in order to get more value from  their cocoa.</a:t>
            </a:r>
            <a:endParaRPr lang="en-GB" altLang="en-US" sz="2000" b="0">
              <a:solidFill>
                <a:schemeClr val="bg1"/>
              </a:solidFill>
            </a:endParaRPr>
          </a:p>
        </p:txBody>
      </p:sp>
      <p:sp>
        <p:nvSpPr>
          <p:cNvPr id="10245" name="TextBox 5"/>
          <p:cNvSpPr txBox="1">
            <a:spLocks noChangeArrowheads="1"/>
          </p:cNvSpPr>
          <p:nvPr/>
        </p:nvSpPr>
        <p:spPr bwMode="auto">
          <a:xfrm>
            <a:off x="6524625" y="2143125"/>
            <a:ext cx="2879725" cy="1031875"/>
          </a:xfrm>
          <a:prstGeom prst="rect">
            <a:avLst/>
          </a:prstGeom>
          <a:solidFill>
            <a:srgbClr val="BC930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eaLnBrk="0" hangingPunct="0">
              <a:buChar char="•"/>
              <a:defRPr sz="1900">
                <a:solidFill>
                  <a:schemeClr val="tx1"/>
                </a:solidFill>
                <a:latin typeface="Helvetica" pitchFamily="34" charset="0"/>
              </a:defRPr>
            </a:lvl1pPr>
            <a:lvl2pPr marL="742950" indent="-285750" eaLnBrk="0" hangingPunct="0">
              <a:buChar char="–"/>
              <a:defRPr sz="1900">
                <a:solidFill>
                  <a:schemeClr val="tx1"/>
                </a:solidFill>
                <a:latin typeface="Helvetica" pitchFamily="34" charset="0"/>
              </a:defRPr>
            </a:lvl2pPr>
            <a:lvl3pPr marL="1143000" indent="-228600" eaLnBrk="0" hangingPunct="0">
              <a:buChar char="•"/>
              <a:defRPr sz="2500">
                <a:solidFill>
                  <a:schemeClr val="tx1"/>
                </a:solidFill>
                <a:latin typeface="Times" pitchFamily="18" charset="0"/>
              </a:defRPr>
            </a:lvl3pPr>
            <a:lvl4pPr marL="1600200" indent="-228600" eaLnBrk="0" hangingPunct="0">
              <a:buChar char="–"/>
              <a:defRPr sz="2100">
                <a:solidFill>
                  <a:schemeClr val="tx1"/>
                </a:solidFill>
                <a:latin typeface="Times" pitchFamily="18" charset="0"/>
              </a:defRPr>
            </a:lvl4pPr>
            <a:lvl5pPr marL="2057400" indent="-228600" eaLnBrk="0" hangingPunct="0">
              <a:buChar char="»"/>
              <a:defRPr sz="2100">
                <a:solidFill>
                  <a:schemeClr val="tx1"/>
                </a:solidFill>
                <a:latin typeface="Times" pitchFamily="18" charset="0"/>
              </a:defRPr>
            </a:lvl5pPr>
            <a:lvl6pPr marL="2514600" indent="-228600" eaLnBrk="0" fontAlgn="base" hangingPunct="0">
              <a:spcBef>
                <a:spcPct val="20000"/>
              </a:spcBef>
              <a:spcAft>
                <a:spcPct val="0"/>
              </a:spcAft>
              <a:buChar char="»"/>
              <a:defRPr sz="2100">
                <a:solidFill>
                  <a:schemeClr val="tx1"/>
                </a:solidFill>
                <a:latin typeface="Times" pitchFamily="18" charset="0"/>
              </a:defRPr>
            </a:lvl6pPr>
            <a:lvl7pPr marL="2971800" indent="-228600" eaLnBrk="0" fontAlgn="base" hangingPunct="0">
              <a:spcBef>
                <a:spcPct val="20000"/>
              </a:spcBef>
              <a:spcAft>
                <a:spcPct val="0"/>
              </a:spcAft>
              <a:buChar char="»"/>
              <a:defRPr sz="2100">
                <a:solidFill>
                  <a:schemeClr val="tx1"/>
                </a:solidFill>
                <a:latin typeface="Times" pitchFamily="18" charset="0"/>
              </a:defRPr>
            </a:lvl7pPr>
            <a:lvl8pPr marL="3429000" indent="-228600" eaLnBrk="0" fontAlgn="base" hangingPunct="0">
              <a:spcBef>
                <a:spcPct val="20000"/>
              </a:spcBef>
              <a:spcAft>
                <a:spcPct val="0"/>
              </a:spcAft>
              <a:buChar char="»"/>
              <a:defRPr sz="2100">
                <a:solidFill>
                  <a:schemeClr val="tx1"/>
                </a:solidFill>
                <a:latin typeface="Times" pitchFamily="18" charset="0"/>
              </a:defRPr>
            </a:lvl8pPr>
            <a:lvl9pPr marL="3886200" indent="-228600" eaLnBrk="0" fontAlgn="base" hangingPunct="0">
              <a:spcBef>
                <a:spcPct val="20000"/>
              </a:spcBef>
              <a:spcAft>
                <a:spcPct val="0"/>
              </a:spcAft>
              <a:buChar char="»"/>
              <a:defRPr sz="2100">
                <a:solidFill>
                  <a:schemeClr val="tx1"/>
                </a:solidFill>
                <a:latin typeface="Times" pitchFamily="18" charset="0"/>
              </a:defRPr>
            </a:lvl9pPr>
          </a:lstStyle>
          <a:p>
            <a:pPr algn="ctr" eaLnBrk="1" hangingPunct="1">
              <a:lnSpc>
                <a:spcPct val="90000"/>
              </a:lnSpc>
              <a:buFontTx/>
              <a:buNone/>
            </a:pPr>
            <a:r>
              <a:rPr lang="en-GB" altLang="en-US" sz="1800" b="0" i="1">
                <a:solidFill>
                  <a:schemeClr val="bg1"/>
                </a:solidFill>
              </a:rPr>
              <a:t>The Kuapa Kokoo slogan, Pa Pa Paa, means “best of the best”</a:t>
            </a:r>
            <a:endParaRPr lang="en-GB" altLang="en-US" sz="1800" b="0">
              <a:solidFill>
                <a:schemeClr val="bg1"/>
              </a:solidFill>
            </a:endParaRPr>
          </a:p>
        </p:txBody>
      </p:sp>
      <p:pic>
        <p:nvPicPr>
          <p:cNvPr id="10246" name="Picture 7" descr="Picture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588" y="3284538"/>
            <a:ext cx="17097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idx="4294967295"/>
          </p:nvPr>
        </p:nvSpPr>
        <p:spPr>
          <a:xfrm>
            <a:off x="560388" y="1125538"/>
            <a:ext cx="8856662" cy="792162"/>
          </a:xfrm>
        </p:spPr>
        <p:txBody>
          <a:bodyPr/>
          <a:lstStyle/>
          <a:p>
            <a:pPr eaLnBrk="1" hangingPunct="1"/>
            <a:r>
              <a:rPr lang="en-GB" altLang="en-US" sz="3200" smtClean="0"/>
              <a:t>The Divine Story </a:t>
            </a:r>
            <a:br>
              <a:rPr lang="en-GB" altLang="en-US" sz="3200" smtClean="0"/>
            </a:br>
            <a:r>
              <a:rPr lang="en-GB" altLang="en-US" sz="2500" smtClean="0"/>
              <a:t>…Then moves to the UK where Divine is created</a:t>
            </a:r>
          </a:p>
        </p:txBody>
      </p:sp>
      <p:sp>
        <p:nvSpPr>
          <p:cNvPr id="11267" name="TextBox 4"/>
          <p:cNvSpPr txBox="1">
            <a:spLocks noChangeArrowheads="1"/>
          </p:cNvSpPr>
          <p:nvPr/>
        </p:nvSpPr>
        <p:spPr bwMode="auto">
          <a:xfrm>
            <a:off x="2576513" y="2133600"/>
            <a:ext cx="2665412" cy="1536700"/>
          </a:xfrm>
          <a:prstGeom prst="rect">
            <a:avLst/>
          </a:prstGeom>
          <a:solidFill>
            <a:srgbClr val="BC930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eaLnBrk="0" hangingPunct="0">
              <a:buChar char="•"/>
              <a:defRPr sz="1900">
                <a:solidFill>
                  <a:schemeClr val="tx1"/>
                </a:solidFill>
                <a:latin typeface="Helvetica" pitchFamily="34" charset="0"/>
              </a:defRPr>
            </a:lvl1pPr>
            <a:lvl2pPr marL="742950" indent="-285750" eaLnBrk="0" hangingPunct="0">
              <a:buChar char="–"/>
              <a:defRPr sz="1900">
                <a:solidFill>
                  <a:schemeClr val="tx1"/>
                </a:solidFill>
                <a:latin typeface="Helvetica" pitchFamily="34" charset="0"/>
              </a:defRPr>
            </a:lvl2pPr>
            <a:lvl3pPr marL="1143000" indent="-228600" eaLnBrk="0" hangingPunct="0">
              <a:buChar char="•"/>
              <a:defRPr sz="2500">
                <a:solidFill>
                  <a:schemeClr val="tx1"/>
                </a:solidFill>
                <a:latin typeface="Times" pitchFamily="18" charset="0"/>
              </a:defRPr>
            </a:lvl3pPr>
            <a:lvl4pPr marL="1600200" indent="-228600" eaLnBrk="0" hangingPunct="0">
              <a:buChar char="–"/>
              <a:defRPr sz="2100">
                <a:solidFill>
                  <a:schemeClr val="tx1"/>
                </a:solidFill>
                <a:latin typeface="Times" pitchFamily="18" charset="0"/>
              </a:defRPr>
            </a:lvl4pPr>
            <a:lvl5pPr marL="2057400" indent="-228600" eaLnBrk="0" hangingPunct="0">
              <a:buChar char="»"/>
              <a:defRPr sz="2100">
                <a:solidFill>
                  <a:schemeClr val="tx1"/>
                </a:solidFill>
                <a:latin typeface="Times" pitchFamily="18" charset="0"/>
              </a:defRPr>
            </a:lvl5pPr>
            <a:lvl6pPr marL="2514600" indent="-228600" eaLnBrk="0" fontAlgn="base" hangingPunct="0">
              <a:spcBef>
                <a:spcPct val="20000"/>
              </a:spcBef>
              <a:spcAft>
                <a:spcPct val="0"/>
              </a:spcAft>
              <a:buChar char="»"/>
              <a:defRPr sz="2100">
                <a:solidFill>
                  <a:schemeClr val="tx1"/>
                </a:solidFill>
                <a:latin typeface="Times" pitchFamily="18" charset="0"/>
              </a:defRPr>
            </a:lvl6pPr>
            <a:lvl7pPr marL="2971800" indent="-228600" eaLnBrk="0" fontAlgn="base" hangingPunct="0">
              <a:spcBef>
                <a:spcPct val="20000"/>
              </a:spcBef>
              <a:spcAft>
                <a:spcPct val="0"/>
              </a:spcAft>
              <a:buChar char="»"/>
              <a:defRPr sz="2100">
                <a:solidFill>
                  <a:schemeClr val="tx1"/>
                </a:solidFill>
                <a:latin typeface="Times" pitchFamily="18" charset="0"/>
              </a:defRPr>
            </a:lvl7pPr>
            <a:lvl8pPr marL="3429000" indent="-228600" eaLnBrk="0" fontAlgn="base" hangingPunct="0">
              <a:spcBef>
                <a:spcPct val="20000"/>
              </a:spcBef>
              <a:spcAft>
                <a:spcPct val="0"/>
              </a:spcAft>
              <a:buChar char="»"/>
              <a:defRPr sz="2100">
                <a:solidFill>
                  <a:schemeClr val="tx1"/>
                </a:solidFill>
                <a:latin typeface="Times" pitchFamily="18" charset="0"/>
              </a:defRPr>
            </a:lvl8pPr>
            <a:lvl9pPr marL="3886200" indent="-228600" eaLnBrk="0" fontAlgn="base" hangingPunct="0">
              <a:spcBef>
                <a:spcPct val="20000"/>
              </a:spcBef>
              <a:spcAft>
                <a:spcPct val="0"/>
              </a:spcAft>
              <a:buChar char="»"/>
              <a:defRPr sz="2100">
                <a:solidFill>
                  <a:schemeClr val="tx1"/>
                </a:solidFill>
                <a:latin typeface="Times" pitchFamily="18" charset="0"/>
              </a:defRPr>
            </a:lvl9pPr>
          </a:lstStyle>
          <a:p>
            <a:pPr algn="ctr" eaLnBrk="1" hangingPunct="1">
              <a:lnSpc>
                <a:spcPct val="90000"/>
              </a:lnSpc>
              <a:buFontTx/>
              <a:buNone/>
            </a:pPr>
            <a:r>
              <a:rPr lang="en-GB" altLang="en-US" sz="1800">
                <a:solidFill>
                  <a:schemeClr val="bg1"/>
                </a:solidFill>
              </a:rPr>
              <a:t>Divine produces and sells chocolate made from Fairtrade cocoa beans bought from Kuapa Kokoo</a:t>
            </a:r>
          </a:p>
        </p:txBody>
      </p:sp>
      <p:sp>
        <p:nvSpPr>
          <p:cNvPr id="11268" name="TextBox 4"/>
          <p:cNvSpPr txBox="1">
            <a:spLocks noChangeArrowheads="1"/>
          </p:cNvSpPr>
          <p:nvPr/>
        </p:nvSpPr>
        <p:spPr bwMode="auto">
          <a:xfrm>
            <a:off x="2649538" y="4508500"/>
            <a:ext cx="2592387" cy="1279525"/>
          </a:xfrm>
          <a:prstGeom prst="rect">
            <a:avLst/>
          </a:prstGeom>
          <a:solidFill>
            <a:srgbClr val="BC930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144000" rIns="144000" bIns="144000">
            <a:spAutoFit/>
          </a:bodyPr>
          <a:lstStyle>
            <a:lvl1pPr eaLnBrk="0" hangingPunct="0">
              <a:buChar char="•"/>
              <a:defRPr sz="1900">
                <a:solidFill>
                  <a:schemeClr val="tx1"/>
                </a:solidFill>
                <a:latin typeface="Helvetica" pitchFamily="34" charset="0"/>
              </a:defRPr>
            </a:lvl1pPr>
            <a:lvl2pPr marL="742950" indent="-285750" eaLnBrk="0" hangingPunct="0">
              <a:buChar char="–"/>
              <a:defRPr sz="1900">
                <a:solidFill>
                  <a:schemeClr val="tx1"/>
                </a:solidFill>
                <a:latin typeface="Helvetica" pitchFamily="34" charset="0"/>
              </a:defRPr>
            </a:lvl2pPr>
            <a:lvl3pPr marL="1143000" indent="-228600" eaLnBrk="0" hangingPunct="0">
              <a:buChar char="•"/>
              <a:defRPr sz="2500">
                <a:solidFill>
                  <a:schemeClr val="tx1"/>
                </a:solidFill>
                <a:latin typeface="Times" pitchFamily="18" charset="0"/>
              </a:defRPr>
            </a:lvl3pPr>
            <a:lvl4pPr marL="1600200" indent="-228600" eaLnBrk="0" hangingPunct="0">
              <a:buChar char="–"/>
              <a:defRPr sz="2100">
                <a:solidFill>
                  <a:schemeClr val="tx1"/>
                </a:solidFill>
                <a:latin typeface="Times" pitchFamily="18" charset="0"/>
              </a:defRPr>
            </a:lvl4pPr>
            <a:lvl5pPr marL="2057400" indent="-228600" eaLnBrk="0" hangingPunct="0">
              <a:buChar char="»"/>
              <a:defRPr sz="2100">
                <a:solidFill>
                  <a:schemeClr val="tx1"/>
                </a:solidFill>
                <a:latin typeface="Times" pitchFamily="18" charset="0"/>
              </a:defRPr>
            </a:lvl5pPr>
            <a:lvl6pPr marL="2514600" indent="-228600" eaLnBrk="0" fontAlgn="base" hangingPunct="0">
              <a:spcBef>
                <a:spcPct val="20000"/>
              </a:spcBef>
              <a:spcAft>
                <a:spcPct val="0"/>
              </a:spcAft>
              <a:buChar char="»"/>
              <a:defRPr sz="2100">
                <a:solidFill>
                  <a:schemeClr val="tx1"/>
                </a:solidFill>
                <a:latin typeface="Times" pitchFamily="18" charset="0"/>
              </a:defRPr>
            </a:lvl6pPr>
            <a:lvl7pPr marL="2971800" indent="-228600" eaLnBrk="0" fontAlgn="base" hangingPunct="0">
              <a:spcBef>
                <a:spcPct val="20000"/>
              </a:spcBef>
              <a:spcAft>
                <a:spcPct val="0"/>
              </a:spcAft>
              <a:buChar char="»"/>
              <a:defRPr sz="2100">
                <a:solidFill>
                  <a:schemeClr val="tx1"/>
                </a:solidFill>
                <a:latin typeface="Times" pitchFamily="18" charset="0"/>
              </a:defRPr>
            </a:lvl7pPr>
            <a:lvl8pPr marL="3429000" indent="-228600" eaLnBrk="0" fontAlgn="base" hangingPunct="0">
              <a:spcBef>
                <a:spcPct val="20000"/>
              </a:spcBef>
              <a:spcAft>
                <a:spcPct val="0"/>
              </a:spcAft>
              <a:buChar char="»"/>
              <a:defRPr sz="2100">
                <a:solidFill>
                  <a:schemeClr val="tx1"/>
                </a:solidFill>
                <a:latin typeface="Times" pitchFamily="18" charset="0"/>
              </a:defRPr>
            </a:lvl8pPr>
            <a:lvl9pPr marL="3886200" indent="-228600" eaLnBrk="0" fontAlgn="base" hangingPunct="0">
              <a:spcBef>
                <a:spcPct val="20000"/>
              </a:spcBef>
              <a:spcAft>
                <a:spcPct val="0"/>
              </a:spcAft>
              <a:buChar char="»"/>
              <a:defRPr sz="2100">
                <a:solidFill>
                  <a:schemeClr val="tx1"/>
                </a:solidFill>
                <a:latin typeface="Times" pitchFamily="18" charset="0"/>
              </a:defRPr>
            </a:lvl9pPr>
          </a:lstStyle>
          <a:p>
            <a:pPr algn="ctr" eaLnBrk="1" hangingPunct="1">
              <a:lnSpc>
                <a:spcPct val="90000"/>
              </a:lnSpc>
              <a:buFontTx/>
              <a:buNone/>
            </a:pPr>
            <a:r>
              <a:rPr lang="en-GB" altLang="en-US" sz="1800">
                <a:solidFill>
                  <a:schemeClr val="bg1"/>
                </a:solidFill>
              </a:rPr>
              <a:t>Farmers sell Fairtrade cocoa beans to Divine Chocolate</a:t>
            </a:r>
          </a:p>
        </p:txBody>
      </p:sp>
      <p:sp>
        <p:nvSpPr>
          <p:cNvPr id="11269" name="TextBox 4"/>
          <p:cNvSpPr txBox="1">
            <a:spLocks noChangeArrowheads="1"/>
          </p:cNvSpPr>
          <p:nvPr/>
        </p:nvSpPr>
        <p:spPr bwMode="auto">
          <a:xfrm>
            <a:off x="6032500" y="2133600"/>
            <a:ext cx="3168650" cy="2035175"/>
          </a:xfrm>
          <a:prstGeom prst="rect">
            <a:avLst/>
          </a:prstGeom>
          <a:solidFill>
            <a:schemeClr val="bg1"/>
          </a:solidFill>
          <a:ln w="9525">
            <a:solidFill>
              <a:srgbClr val="BC9308"/>
            </a:solidFill>
            <a:miter lim="800000"/>
            <a:headEnd/>
            <a:tailEnd/>
          </a:ln>
        </p:spPr>
        <p:txBody>
          <a:bodyPr lIns="144000" tIns="144000" rIns="144000" bIns="144000">
            <a:spAutoFit/>
          </a:bodyPr>
          <a:lstStyle>
            <a:lvl1pPr eaLnBrk="0" hangingPunct="0">
              <a:buChar char="•"/>
              <a:defRPr sz="1900">
                <a:solidFill>
                  <a:schemeClr val="tx1"/>
                </a:solidFill>
                <a:latin typeface="Helvetica" pitchFamily="34" charset="0"/>
              </a:defRPr>
            </a:lvl1pPr>
            <a:lvl2pPr marL="742950" indent="-285750" eaLnBrk="0" hangingPunct="0">
              <a:buChar char="–"/>
              <a:defRPr sz="1900">
                <a:solidFill>
                  <a:schemeClr val="tx1"/>
                </a:solidFill>
                <a:latin typeface="Helvetica" pitchFamily="34" charset="0"/>
              </a:defRPr>
            </a:lvl2pPr>
            <a:lvl3pPr marL="1143000" indent="-228600" eaLnBrk="0" hangingPunct="0">
              <a:buChar char="•"/>
              <a:defRPr sz="2500">
                <a:solidFill>
                  <a:schemeClr val="tx1"/>
                </a:solidFill>
                <a:latin typeface="Times" pitchFamily="18" charset="0"/>
              </a:defRPr>
            </a:lvl3pPr>
            <a:lvl4pPr marL="1600200" indent="-228600" eaLnBrk="0" hangingPunct="0">
              <a:buChar char="–"/>
              <a:defRPr sz="2100">
                <a:solidFill>
                  <a:schemeClr val="tx1"/>
                </a:solidFill>
                <a:latin typeface="Times" pitchFamily="18" charset="0"/>
              </a:defRPr>
            </a:lvl4pPr>
            <a:lvl5pPr marL="2057400" indent="-228600" eaLnBrk="0" hangingPunct="0">
              <a:buChar char="»"/>
              <a:defRPr sz="2100">
                <a:solidFill>
                  <a:schemeClr val="tx1"/>
                </a:solidFill>
                <a:latin typeface="Times" pitchFamily="18" charset="0"/>
              </a:defRPr>
            </a:lvl5pPr>
            <a:lvl6pPr marL="2514600" indent="-228600" eaLnBrk="0" fontAlgn="base" hangingPunct="0">
              <a:spcBef>
                <a:spcPct val="20000"/>
              </a:spcBef>
              <a:spcAft>
                <a:spcPct val="0"/>
              </a:spcAft>
              <a:buChar char="»"/>
              <a:defRPr sz="2100">
                <a:solidFill>
                  <a:schemeClr val="tx1"/>
                </a:solidFill>
                <a:latin typeface="Times" pitchFamily="18" charset="0"/>
              </a:defRPr>
            </a:lvl6pPr>
            <a:lvl7pPr marL="2971800" indent="-228600" eaLnBrk="0" fontAlgn="base" hangingPunct="0">
              <a:spcBef>
                <a:spcPct val="20000"/>
              </a:spcBef>
              <a:spcAft>
                <a:spcPct val="0"/>
              </a:spcAft>
              <a:buChar char="»"/>
              <a:defRPr sz="2100">
                <a:solidFill>
                  <a:schemeClr val="tx1"/>
                </a:solidFill>
                <a:latin typeface="Times" pitchFamily="18" charset="0"/>
              </a:defRPr>
            </a:lvl7pPr>
            <a:lvl8pPr marL="3429000" indent="-228600" eaLnBrk="0" fontAlgn="base" hangingPunct="0">
              <a:spcBef>
                <a:spcPct val="20000"/>
              </a:spcBef>
              <a:spcAft>
                <a:spcPct val="0"/>
              </a:spcAft>
              <a:buChar char="»"/>
              <a:defRPr sz="2100">
                <a:solidFill>
                  <a:schemeClr val="tx1"/>
                </a:solidFill>
                <a:latin typeface="Times" pitchFamily="18" charset="0"/>
              </a:defRPr>
            </a:lvl8pPr>
            <a:lvl9pPr marL="3886200" indent="-228600" eaLnBrk="0" fontAlgn="base" hangingPunct="0">
              <a:spcBef>
                <a:spcPct val="20000"/>
              </a:spcBef>
              <a:spcAft>
                <a:spcPct val="0"/>
              </a:spcAft>
              <a:buChar char="»"/>
              <a:defRPr sz="2100">
                <a:solidFill>
                  <a:schemeClr val="tx1"/>
                </a:solidFill>
                <a:latin typeface="Times" pitchFamily="18" charset="0"/>
              </a:defRPr>
            </a:lvl9pPr>
          </a:lstStyle>
          <a:p>
            <a:pPr algn="ctr" eaLnBrk="1" hangingPunct="1">
              <a:lnSpc>
                <a:spcPct val="90000"/>
              </a:lnSpc>
              <a:buFontTx/>
              <a:buNone/>
            </a:pPr>
            <a:r>
              <a:rPr lang="en-GB" altLang="en-US" sz="1800">
                <a:solidFill>
                  <a:srgbClr val="BC9308"/>
                </a:solidFill>
              </a:rPr>
              <a:t>The better Divine performs the more it can spend on improving the supply chain, paying dividends to its farmer-shareholders, and on education</a:t>
            </a:r>
          </a:p>
        </p:txBody>
      </p:sp>
      <p:sp>
        <p:nvSpPr>
          <p:cNvPr id="11270" name="TextBox 4"/>
          <p:cNvSpPr txBox="1">
            <a:spLocks noChangeArrowheads="1"/>
          </p:cNvSpPr>
          <p:nvPr/>
        </p:nvSpPr>
        <p:spPr bwMode="auto">
          <a:xfrm>
            <a:off x="6032500" y="4149725"/>
            <a:ext cx="3168650" cy="1784350"/>
          </a:xfrm>
          <a:prstGeom prst="rect">
            <a:avLst/>
          </a:prstGeom>
          <a:solidFill>
            <a:schemeClr val="bg1"/>
          </a:solidFill>
          <a:ln w="9525">
            <a:solidFill>
              <a:srgbClr val="BC9308"/>
            </a:solidFill>
            <a:miter lim="800000"/>
            <a:headEnd/>
            <a:tailEnd/>
          </a:ln>
        </p:spPr>
        <p:txBody>
          <a:bodyPr lIns="144000" tIns="144000" rIns="144000" bIns="144000">
            <a:spAutoFit/>
          </a:bodyPr>
          <a:lstStyle>
            <a:lvl1pPr eaLnBrk="0" hangingPunct="0">
              <a:buChar char="•"/>
              <a:defRPr sz="1900">
                <a:solidFill>
                  <a:schemeClr val="tx1"/>
                </a:solidFill>
                <a:latin typeface="Helvetica" pitchFamily="34" charset="0"/>
              </a:defRPr>
            </a:lvl1pPr>
            <a:lvl2pPr marL="742950" indent="-285750" eaLnBrk="0" hangingPunct="0">
              <a:buChar char="–"/>
              <a:defRPr sz="1900">
                <a:solidFill>
                  <a:schemeClr val="tx1"/>
                </a:solidFill>
                <a:latin typeface="Helvetica" pitchFamily="34" charset="0"/>
              </a:defRPr>
            </a:lvl2pPr>
            <a:lvl3pPr marL="1143000" indent="-228600" eaLnBrk="0" hangingPunct="0">
              <a:buChar char="•"/>
              <a:defRPr sz="2500">
                <a:solidFill>
                  <a:schemeClr val="tx1"/>
                </a:solidFill>
                <a:latin typeface="Times" pitchFamily="18" charset="0"/>
              </a:defRPr>
            </a:lvl3pPr>
            <a:lvl4pPr marL="1600200" indent="-228600" eaLnBrk="0" hangingPunct="0">
              <a:buChar char="–"/>
              <a:defRPr sz="2100">
                <a:solidFill>
                  <a:schemeClr val="tx1"/>
                </a:solidFill>
                <a:latin typeface="Times" pitchFamily="18" charset="0"/>
              </a:defRPr>
            </a:lvl4pPr>
            <a:lvl5pPr marL="2057400" indent="-228600" eaLnBrk="0" hangingPunct="0">
              <a:buChar char="»"/>
              <a:defRPr sz="2100">
                <a:solidFill>
                  <a:schemeClr val="tx1"/>
                </a:solidFill>
                <a:latin typeface="Times" pitchFamily="18" charset="0"/>
              </a:defRPr>
            </a:lvl5pPr>
            <a:lvl6pPr marL="2514600" indent="-228600" eaLnBrk="0" fontAlgn="base" hangingPunct="0">
              <a:spcBef>
                <a:spcPct val="20000"/>
              </a:spcBef>
              <a:spcAft>
                <a:spcPct val="0"/>
              </a:spcAft>
              <a:buChar char="»"/>
              <a:defRPr sz="2100">
                <a:solidFill>
                  <a:schemeClr val="tx1"/>
                </a:solidFill>
                <a:latin typeface="Times" pitchFamily="18" charset="0"/>
              </a:defRPr>
            </a:lvl6pPr>
            <a:lvl7pPr marL="2971800" indent="-228600" eaLnBrk="0" fontAlgn="base" hangingPunct="0">
              <a:spcBef>
                <a:spcPct val="20000"/>
              </a:spcBef>
              <a:spcAft>
                <a:spcPct val="0"/>
              </a:spcAft>
              <a:buChar char="»"/>
              <a:defRPr sz="2100">
                <a:solidFill>
                  <a:schemeClr val="tx1"/>
                </a:solidFill>
                <a:latin typeface="Times" pitchFamily="18" charset="0"/>
              </a:defRPr>
            </a:lvl7pPr>
            <a:lvl8pPr marL="3429000" indent="-228600" eaLnBrk="0" fontAlgn="base" hangingPunct="0">
              <a:spcBef>
                <a:spcPct val="20000"/>
              </a:spcBef>
              <a:spcAft>
                <a:spcPct val="0"/>
              </a:spcAft>
              <a:buChar char="»"/>
              <a:defRPr sz="2100">
                <a:solidFill>
                  <a:schemeClr val="tx1"/>
                </a:solidFill>
                <a:latin typeface="Times" pitchFamily="18" charset="0"/>
              </a:defRPr>
            </a:lvl8pPr>
            <a:lvl9pPr marL="3886200" indent="-228600" eaLnBrk="0" fontAlgn="base" hangingPunct="0">
              <a:spcBef>
                <a:spcPct val="20000"/>
              </a:spcBef>
              <a:spcAft>
                <a:spcPct val="0"/>
              </a:spcAft>
              <a:buChar char="»"/>
              <a:defRPr sz="2100">
                <a:solidFill>
                  <a:schemeClr val="tx1"/>
                </a:solidFill>
                <a:latin typeface="Times" pitchFamily="18" charset="0"/>
              </a:defRPr>
            </a:lvl9pPr>
          </a:lstStyle>
          <a:p>
            <a:pPr algn="ctr" eaLnBrk="1" hangingPunct="1">
              <a:lnSpc>
                <a:spcPct val="90000"/>
              </a:lnSpc>
              <a:buFontTx/>
              <a:buNone/>
            </a:pPr>
            <a:r>
              <a:rPr lang="en-GB" altLang="en-US" sz="1800">
                <a:solidFill>
                  <a:srgbClr val="BC9308"/>
                </a:solidFill>
              </a:rPr>
              <a:t>The more Fairtrade beans are sold the more the farmers income increases and the more social premium is earned to the benefit of the community</a:t>
            </a:r>
          </a:p>
        </p:txBody>
      </p:sp>
      <p:sp>
        <p:nvSpPr>
          <p:cNvPr id="11271" name="AutoShape 12"/>
          <p:cNvSpPr>
            <a:spLocks noChangeArrowheads="1"/>
          </p:cNvSpPr>
          <p:nvPr/>
        </p:nvSpPr>
        <p:spPr bwMode="auto">
          <a:xfrm>
            <a:off x="5384800" y="2781300"/>
            <a:ext cx="503238" cy="360363"/>
          </a:xfrm>
          <a:prstGeom prst="rightArrow">
            <a:avLst>
              <a:gd name="adj1" fmla="val 50000"/>
              <a:gd name="adj2" fmla="val 34912"/>
            </a:avLst>
          </a:prstGeom>
          <a:solidFill>
            <a:srgbClr val="BC9308"/>
          </a:solidFill>
          <a:ln w="9525" algn="ctr">
            <a:solidFill>
              <a:srgbClr val="BC9308"/>
            </a:solidFill>
            <a:miter lim="800000"/>
            <a:headEnd/>
            <a:tailEnd/>
          </a:ln>
        </p:spPr>
        <p:txBody>
          <a:bodyPr wrap="none" lIns="95782" tIns="47891" rIns="95782" bIns="47891" anchor="ctr"/>
          <a:lstStyle>
            <a:lvl1pPr eaLnBrk="0" hangingPunct="0">
              <a:buChar char="•"/>
              <a:defRPr sz="1900">
                <a:solidFill>
                  <a:schemeClr val="tx1"/>
                </a:solidFill>
                <a:latin typeface="Helvetica" pitchFamily="34" charset="0"/>
              </a:defRPr>
            </a:lvl1pPr>
            <a:lvl2pPr marL="742950" indent="-285750" eaLnBrk="0" hangingPunct="0">
              <a:buChar char="–"/>
              <a:defRPr sz="1900">
                <a:solidFill>
                  <a:schemeClr val="tx1"/>
                </a:solidFill>
                <a:latin typeface="Helvetica" pitchFamily="34" charset="0"/>
              </a:defRPr>
            </a:lvl2pPr>
            <a:lvl3pPr marL="1143000" indent="-228600" eaLnBrk="0" hangingPunct="0">
              <a:buChar char="•"/>
              <a:defRPr sz="2500">
                <a:solidFill>
                  <a:schemeClr val="tx1"/>
                </a:solidFill>
                <a:latin typeface="Times" pitchFamily="18" charset="0"/>
              </a:defRPr>
            </a:lvl3pPr>
            <a:lvl4pPr marL="1600200" indent="-228600" eaLnBrk="0" hangingPunct="0">
              <a:buChar char="–"/>
              <a:defRPr sz="2100">
                <a:solidFill>
                  <a:schemeClr val="tx1"/>
                </a:solidFill>
                <a:latin typeface="Times" pitchFamily="18" charset="0"/>
              </a:defRPr>
            </a:lvl4pPr>
            <a:lvl5pPr marL="2057400" indent="-228600" eaLnBrk="0" hangingPunct="0">
              <a:buChar char="»"/>
              <a:defRPr sz="2100">
                <a:solidFill>
                  <a:schemeClr val="tx1"/>
                </a:solidFill>
                <a:latin typeface="Times" pitchFamily="18" charset="0"/>
              </a:defRPr>
            </a:lvl5pPr>
            <a:lvl6pPr marL="2514600" indent="-228600" eaLnBrk="0" fontAlgn="base" hangingPunct="0">
              <a:spcBef>
                <a:spcPct val="20000"/>
              </a:spcBef>
              <a:spcAft>
                <a:spcPct val="0"/>
              </a:spcAft>
              <a:buChar char="»"/>
              <a:defRPr sz="2100">
                <a:solidFill>
                  <a:schemeClr val="tx1"/>
                </a:solidFill>
                <a:latin typeface="Times" pitchFamily="18" charset="0"/>
              </a:defRPr>
            </a:lvl6pPr>
            <a:lvl7pPr marL="2971800" indent="-228600" eaLnBrk="0" fontAlgn="base" hangingPunct="0">
              <a:spcBef>
                <a:spcPct val="20000"/>
              </a:spcBef>
              <a:spcAft>
                <a:spcPct val="0"/>
              </a:spcAft>
              <a:buChar char="»"/>
              <a:defRPr sz="2100">
                <a:solidFill>
                  <a:schemeClr val="tx1"/>
                </a:solidFill>
                <a:latin typeface="Times" pitchFamily="18" charset="0"/>
              </a:defRPr>
            </a:lvl7pPr>
            <a:lvl8pPr marL="3429000" indent="-228600" eaLnBrk="0" fontAlgn="base" hangingPunct="0">
              <a:spcBef>
                <a:spcPct val="20000"/>
              </a:spcBef>
              <a:spcAft>
                <a:spcPct val="0"/>
              </a:spcAft>
              <a:buChar char="»"/>
              <a:defRPr sz="2100">
                <a:solidFill>
                  <a:schemeClr val="tx1"/>
                </a:solidFill>
                <a:latin typeface="Times" pitchFamily="18" charset="0"/>
              </a:defRPr>
            </a:lvl8pPr>
            <a:lvl9pPr marL="3886200" indent="-228600" eaLnBrk="0" fontAlgn="base" hangingPunct="0">
              <a:spcBef>
                <a:spcPct val="20000"/>
              </a:spcBef>
              <a:spcAft>
                <a:spcPct val="0"/>
              </a:spcAft>
              <a:buChar char="»"/>
              <a:defRPr sz="2100">
                <a:solidFill>
                  <a:schemeClr val="tx1"/>
                </a:solidFill>
                <a:latin typeface="Times" pitchFamily="18" charset="0"/>
              </a:defRPr>
            </a:lvl9pPr>
          </a:lstStyle>
          <a:p>
            <a:pPr eaLnBrk="1" hangingPunct="1">
              <a:lnSpc>
                <a:spcPct val="90000"/>
              </a:lnSpc>
              <a:buFontTx/>
              <a:buNone/>
            </a:pPr>
            <a:endParaRPr lang="en-US" altLang="en-US" b="0"/>
          </a:p>
        </p:txBody>
      </p:sp>
      <p:sp>
        <p:nvSpPr>
          <p:cNvPr id="11272" name="AutoShape 13"/>
          <p:cNvSpPr>
            <a:spLocks noChangeArrowheads="1"/>
          </p:cNvSpPr>
          <p:nvPr/>
        </p:nvSpPr>
        <p:spPr bwMode="auto">
          <a:xfrm>
            <a:off x="5384800" y="4797425"/>
            <a:ext cx="503238" cy="358775"/>
          </a:xfrm>
          <a:prstGeom prst="rightArrow">
            <a:avLst>
              <a:gd name="adj1" fmla="val 50000"/>
              <a:gd name="adj2" fmla="val 35066"/>
            </a:avLst>
          </a:prstGeom>
          <a:solidFill>
            <a:srgbClr val="BC9308"/>
          </a:solidFill>
          <a:ln w="9525" algn="ctr">
            <a:solidFill>
              <a:srgbClr val="BC9308"/>
            </a:solidFill>
            <a:miter lim="800000"/>
            <a:headEnd/>
            <a:tailEnd/>
          </a:ln>
        </p:spPr>
        <p:txBody>
          <a:bodyPr wrap="none" lIns="95782" tIns="47891" rIns="95782" bIns="47891" anchor="ctr"/>
          <a:lstStyle>
            <a:lvl1pPr eaLnBrk="0" hangingPunct="0">
              <a:buChar char="•"/>
              <a:defRPr sz="1900">
                <a:solidFill>
                  <a:schemeClr val="tx1"/>
                </a:solidFill>
                <a:latin typeface="Helvetica" pitchFamily="34" charset="0"/>
              </a:defRPr>
            </a:lvl1pPr>
            <a:lvl2pPr marL="742950" indent="-285750" eaLnBrk="0" hangingPunct="0">
              <a:buChar char="–"/>
              <a:defRPr sz="1900">
                <a:solidFill>
                  <a:schemeClr val="tx1"/>
                </a:solidFill>
                <a:latin typeface="Helvetica" pitchFamily="34" charset="0"/>
              </a:defRPr>
            </a:lvl2pPr>
            <a:lvl3pPr marL="1143000" indent="-228600" eaLnBrk="0" hangingPunct="0">
              <a:buChar char="•"/>
              <a:defRPr sz="2500">
                <a:solidFill>
                  <a:schemeClr val="tx1"/>
                </a:solidFill>
                <a:latin typeface="Times" pitchFamily="18" charset="0"/>
              </a:defRPr>
            </a:lvl3pPr>
            <a:lvl4pPr marL="1600200" indent="-228600" eaLnBrk="0" hangingPunct="0">
              <a:buChar char="–"/>
              <a:defRPr sz="2100">
                <a:solidFill>
                  <a:schemeClr val="tx1"/>
                </a:solidFill>
                <a:latin typeface="Times" pitchFamily="18" charset="0"/>
              </a:defRPr>
            </a:lvl4pPr>
            <a:lvl5pPr marL="2057400" indent="-228600" eaLnBrk="0" hangingPunct="0">
              <a:buChar char="»"/>
              <a:defRPr sz="2100">
                <a:solidFill>
                  <a:schemeClr val="tx1"/>
                </a:solidFill>
                <a:latin typeface="Times" pitchFamily="18" charset="0"/>
              </a:defRPr>
            </a:lvl5pPr>
            <a:lvl6pPr marL="2514600" indent="-228600" eaLnBrk="0" fontAlgn="base" hangingPunct="0">
              <a:spcBef>
                <a:spcPct val="20000"/>
              </a:spcBef>
              <a:spcAft>
                <a:spcPct val="0"/>
              </a:spcAft>
              <a:buChar char="»"/>
              <a:defRPr sz="2100">
                <a:solidFill>
                  <a:schemeClr val="tx1"/>
                </a:solidFill>
                <a:latin typeface="Times" pitchFamily="18" charset="0"/>
              </a:defRPr>
            </a:lvl6pPr>
            <a:lvl7pPr marL="2971800" indent="-228600" eaLnBrk="0" fontAlgn="base" hangingPunct="0">
              <a:spcBef>
                <a:spcPct val="20000"/>
              </a:spcBef>
              <a:spcAft>
                <a:spcPct val="0"/>
              </a:spcAft>
              <a:buChar char="»"/>
              <a:defRPr sz="2100">
                <a:solidFill>
                  <a:schemeClr val="tx1"/>
                </a:solidFill>
                <a:latin typeface="Times" pitchFamily="18" charset="0"/>
              </a:defRPr>
            </a:lvl7pPr>
            <a:lvl8pPr marL="3429000" indent="-228600" eaLnBrk="0" fontAlgn="base" hangingPunct="0">
              <a:spcBef>
                <a:spcPct val="20000"/>
              </a:spcBef>
              <a:spcAft>
                <a:spcPct val="0"/>
              </a:spcAft>
              <a:buChar char="»"/>
              <a:defRPr sz="2100">
                <a:solidFill>
                  <a:schemeClr val="tx1"/>
                </a:solidFill>
                <a:latin typeface="Times" pitchFamily="18" charset="0"/>
              </a:defRPr>
            </a:lvl8pPr>
            <a:lvl9pPr marL="3886200" indent="-228600" eaLnBrk="0" fontAlgn="base" hangingPunct="0">
              <a:spcBef>
                <a:spcPct val="20000"/>
              </a:spcBef>
              <a:spcAft>
                <a:spcPct val="0"/>
              </a:spcAft>
              <a:buChar char="»"/>
              <a:defRPr sz="2100">
                <a:solidFill>
                  <a:schemeClr val="tx1"/>
                </a:solidFill>
                <a:latin typeface="Times" pitchFamily="18" charset="0"/>
              </a:defRPr>
            </a:lvl9pPr>
          </a:lstStyle>
          <a:p>
            <a:pPr eaLnBrk="1" hangingPunct="1">
              <a:lnSpc>
                <a:spcPct val="90000"/>
              </a:lnSpc>
              <a:buFontTx/>
              <a:buNone/>
            </a:pPr>
            <a:endParaRPr lang="en-US" altLang="en-US" b="0"/>
          </a:p>
        </p:txBody>
      </p:sp>
      <p:pic>
        <p:nvPicPr>
          <p:cNvPr id="11273" name="Picture 24" descr="Picture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2133600"/>
            <a:ext cx="1470025"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6" descr="Handful-of-fermented-bea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950" y="4508500"/>
            <a:ext cx="18002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body" idx="4294967295"/>
          </p:nvPr>
        </p:nvSpPr>
        <p:spPr>
          <a:xfrm>
            <a:off x="415925" y="1916113"/>
            <a:ext cx="4394200" cy="4176712"/>
          </a:xfrm>
          <a:ln>
            <a:solidFill>
              <a:srgbClr val="B58C07"/>
            </a:solidFill>
          </a:ln>
        </p:spPr>
        <p:txBody>
          <a:bodyPr/>
          <a:lstStyle/>
          <a:p>
            <a:pPr marL="0" indent="0" eaLnBrk="1" hangingPunct="1">
              <a:lnSpc>
                <a:spcPct val="90000"/>
              </a:lnSpc>
              <a:spcBef>
                <a:spcPts val="300"/>
              </a:spcBef>
              <a:spcAft>
                <a:spcPts val="300"/>
              </a:spcAft>
              <a:buFontTx/>
              <a:buNone/>
              <a:defRPr/>
            </a:pPr>
            <a:r>
              <a:rPr lang="en-GB" altLang="en-US" sz="1800" b="1" dirty="0" smtClean="0"/>
              <a:t>Global Market </a:t>
            </a:r>
          </a:p>
          <a:p>
            <a:pPr eaLnBrk="1" hangingPunct="1">
              <a:lnSpc>
                <a:spcPct val="90000"/>
              </a:lnSpc>
              <a:spcBef>
                <a:spcPts val="300"/>
              </a:spcBef>
              <a:spcAft>
                <a:spcPts val="300"/>
              </a:spcAft>
              <a:defRPr/>
            </a:pPr>
            <a:r>
              <a:rPr lang="en-GB" altLang="en-US" sz="1800" dirty="0" smtClean="0"/>
              <a:t>Part of the huge confectionary market. </a:t>
            </a:r>
          </a:p>
          <a:p>
            <a:pPr eaLnBrk="1" hangingPunct="1">
              <a:lnSpc>
                <a:spcPct val="90000"/>
              </a:lnSpc>
              <a:spcBef>
                <a:spcPts val="300"/>
              </a:spcBef>
              <a:spcAft>
                <a:spcPts val="300"/>
              </a:spcAft>
              <a:defRPr/>
            </a:pPr>
            <a:r>
              <a:rPr lang="en-GB" altLang="en-US" sz="1800" dirty="0" smtClean="0"/>
              <a:t>Global chocolate market worth £60.36 billion</a:t>
            </a:r>
          </a:p>
          <a:p>
            <a:pPr eaLnBrk="1" hangingPunct="1">
              <a:lnSpc>
                <a:spcPct val="90000"/>
              </a:lnSpc>
              <a:spcBef>
                <a:spcPts val="300"/>
              </a:spcBef>
              <a:spcAft>
                <a:spcPts val="300"/>
              </a:spcAft>
              <a:defRPr/>
            </a:pPr>
            <a:r>
              <a:rPr lang="en-GB" altLang="en-US" sz="1800" dirty="0" smtClean="0"/>
              <a:t>Global cocoa market worth £5 billion</a:t>
            </a:r>
          </a:p>
        </p:txBody>
      </p:sp>
      <p:sp>
        <p:nvSpPr>
          <p:cNvPr id="12291" name="Rectangle 3"/>
          <p:cNvSpPr>
            <a:spLocks noGrp="1" noChangeArrowheads="1"/>
          </p:cNvSpPr>
          <p:nvPr>
            <p:ph type="title" idx="4294967295"/>
          </p:nvPr>
        </p:nvSpPr>
        <p:spPr>
          <a:xfrm>
            <a:off x="776288" y="765175"/>
            <a:ext cx="7705725" cy="792163"/>
          </a:xfrm>
        </p:spPr>
        <p:txBody>
          <a:bodyPr/>
          <a:lstStyle/>
          <a:p>
            <a:pPr eaLnBrk="1" hangingPunct="1"/>
            <a:r>
              <a:rPr lang="en-GB" altLang="en-US" sz="3200" smtClean="0"/>
              <a:t>The Divine Story</a:t>
            </a:r>
            <a:r>
              <a:rPr lang="en-GB" altLang="en-US" sz="2500" smtClean="0"/>
              <a:t/>
            </a:r>
            <a:br>
              <a:rPr lang="en-GB" altLang="en-US" sz="2500" smtClean="0"/>
            </a:br>
            <a:r>
              <a:rPr lang="en-GB" altLang="en-US" sz="2500" smtClean="0"/>
              <a:t>the chocolate market </a:t>
            </a:r>
          </a:p>
        </p:txBody>
      </p:sp>
      <p:sp>
        <p:nvSpPr>
          <p:cNvPr id="13317" name="Rectangle 5"/>
          <p:cNvSpPr>
            <a:spLocks noChangeArrowheads="1"/>
          </p:cNvSpPr>
          <p:nvPr/>
        </p:nvSpPr>
        <p:spPr bwMode="auto">
          <a:xfrm>
            <a:off x="4991100" y="1916113"/>
            <a:ext cx="4570413" cy="3863975"/>
          </a:xfrm>
          <a:prstGeom prst="rect">
            <a:avLst/>
          </a:prstGeom>
          <a:noFill/>
          <a:ln w="9525" algn="ctr">
            <a:solidFill>
              <a:srgbClr val="B58C07"/>
            </a:solidFill>
            <a:miter lim="800000"/>
            <a:headEnd/>
            <a:tailEnd/>
          </a:ln>
          <a:effectLst/>
          <a:extLst>
            <a:ext uri="{909E8E84-426E-40DD-AFC4-6F175D3DCCD1}">
              <a14:hiddenFill xmlns:a14="http://schemas.microsoft.com/office/drawing/2010/main">
                <a:solidFill>
                  <a:srgbClr val="BC9308"/>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47891" rIns="95782" bIns="47891">
            <a:spAutoFit/>
          </a:bodyPr>
          <a:lstStyle>
            <a:lvl1pPr defTabSz="957263" eaLnBrk="0" hangingPunct="0">
              <a:buChar char="•"/>
              <a:defRPr sz="1900">
                <a:solidFill>
                  <a:schemeClr val="tx1"/>
                </a:solidFill>
                <a:latin typeface="Helvetica" pitchFamily="34" charset="0"/>
              </a:defRPr>
            </a:lvl1pPr>
            <a:lvl2pPr marL="777875" indent="-298450" defTabSz="957263" eaLnBrk="0" hangingPunct="0">
              <a:buChar char="–"/>
              <a:defRPr sz="1900">
                <a:solidFill>
                  <a:schemeClr val="tx1"/>
                </a:solidFill>
                <a:latin typeface="Helvetica" pitchFamily="34" charset="0"/>
              </a:defRPr>
            </a:lvl2pPr>
            <a:lvl3pPr marL="1196975" indent="-239713" defTabSz="957263" eaLnBrk="0" hangingPunct="0">
              <a:buChar char="•"/>
              <a:defRPr sz="2500">
                <a:solidFill>
                  <a:schemeClr val="tx1"/>
                </a:solidFill>
                <a:latin typeface="Times" pitchFamily="18" charset="0"/>
              </a:defRPr>
            </a:lvl3pPr>
            <a:lvl4pPr marL="1676400" indent="-239713" defTabSz="957263" eaLnBrk="0" hangingPunct="0">
              <a:buChar char="–"/>
              <a:defRPr sz="2100">
                <a:solidFill>
                  <a:schemeClr val="tx1"/>
                </a:solidFill>
                <a:latin typeface="Times" pitchFamily="18" charset="0"/>
              </a:defRPr>
            </a:lvl4pPr>
            <a:lvl5pPr marL="2154238" indent="-238125" defTabSz="957263" eaLnBrk="0" hangingPunct="0">
              <a:buChar char="»"/>
              <a:defRPr sz="2100">
                <a:solidFill>
                  <a:schemeClr val="tx1"/>
                </a:solidFill>
                <a:latin typeface="Times" pitchFamily="18" charset="0"/>
              </a:defRPr>
            </a:lvl5pPr>
            <a:lvl6pPr marL="2611438" indent="-238125" defTabSz="957263" eaLnBrk="0" fontAlgn="base" hangingPunct="0">
              <a:spcBef>
                <a:spcPct val="20000"/>
              </a:spcBef>
              <a:spcAft>
                <a:spcPct val="0"/>
              </a:spcAft>
              <a:buChar char="»"/>
              <a:defRPr sz="2100">
                <a:solidFill>
                  <a:schemeClr val="tx1"/>
                </a:solidFill>
                <a:latin typeface="Times" pitchFamily="18" charset="0"/>
              </a:defRPr>
            </a:lvl6pPr>
            <a:lvl7pPr marL="3068638" indent="-238125" defTabSz="957263" eaLnBrk="0" fontAlgn="base" hangingPunct="0">
              <a:spcBef>
                <a:spcPct val="20000"/>
              </a:spcBef>
              <a:spcAft>
                <a:spcPct val="0"/>
              </a:spcAft>
              <a:buChar char="»"/>
              <a:defRPr sz="2100">
                <a:solidFill>
                  <a:schemeClr val="tx1"/>
                </a:solidFill>
                <a:latin typeface="Times" pitchFamily="18" charset="0"/>
              </a:defRPr>
            </a:lvl7pPr>
            <a:lvl8pPr marL="3525838" indent="-238125" defTabSz="957263" eaLnBrk="0" fontAlgn="base" hangingPunct="0">
              <a:spcBef>
                <a:spcPct val="20000"/>
              </a:spcBef>
              <a:spcAft>
                <a:spcPct val="0"/>
              </a:spcAft>
              <a:buChar char="»"/>
              <a:defRPr sz="2100">
                <a:solidFill>
                  <a:schemeClr val="tx1"/>
                </a:solidFill>
                <a:latin typeface="Times" pitchFamily="18" charset="0"/>
              </a:defRPr>
            </a:lvl8pPr>
            <a:lvl9pPr marL="3983038" indent="-238125" defTabSz="957263" eaLnBrk="0" fontAlgn="base" hangingPunct="0">
              <a:spcBef>
                <a:spcPct val="20000"/>
              </a:spcBef>
              <a:spcAft>
                <a:spcPct val="0"/>
              </a:spcAft>
              <a:buChar char="»"/>
              <a:defRPr sz="2100">
                <a:solidFill>
                  <a:schemeClr val="tx1"/>
                </a:solidFill>
                <a:latin typeface="Times" pitchFamily="18" charset="0"/>
              </a:defRPr>
            </a:lvl9pPr>
          </a:lstStyle>
          <a:p>
            <a:pPr eaLnBrk="1" hangingPunct="1">
              <a:buFontTx/>
              <a:buNone/>
              <a:defRPr/>
            </a:pPr>
            <a:r>
              <a:rPr lang="en-GB" altLang="en-US" sz="1800" dirty="0" smtClean="0"/>
              <a:t>UK market</a:t>
            </a:r>
            <a:endParaRPr lang="en-GB" altLang="en-US" sz="1800" b="0" dirty="0" smtClean="0"/>
          </a:p>
          <a:p>
            <a:pPr eaLnBrk="1" hangingPunct="1">
              <a:buFontTx/>
              <a:buNone/>
              <a:defRPr/>
            </a:pPr>
            <a:endParaRPr lang="en-GB" altLang="en-US" sz="1800" dirty="0" smtClean="0">
              <a:latin typeface="+mn-lt"/>
            </a:endParaRPr>
          </a:p>
          <a:p>
            <a:pPr eaLnBrk="1" hangingPunct="1">
              <a:buFontTx/>
              <a:buNone/>
              <a:defRPr/>
            </a:pPr>
            <a:endParaRPr lang="en-GB" altLang="en-US" sz="1800" dirty="0" smtClean="0">
              <a:latin typeface="+mn-lt"/>
            </a:endParaRPr>
          </a:p>
          <a:p>
            <a:pPr eaLnBrk="1" hangingPunct="1">
              <a:buFontTx/>
              <a:buNone/>
              <a:defRPr/>
            </a:pPr>
            <a:endParaRPr lang="en-GB" altLang="en-US" sz="1800" dirty="0" smtClean="0">
              <a:latin typeface="+mn-lt"/>
            </a:endParaRPr>
          </a:p>
          <a:p>
            <a:pPr eaLnBrk="1" hangingPunct="1">
              <a:buFontTx/>
              <a:buNone/>
              <a:defRPr/>
            </a:pPr>
            <a:endParaRPr lang="en-GB" altLang="en-US" sz="1800" dirty="0" smtClean="0">
              <a:latin typeface="+mn-lt"/>
            </a:endParaRPr>
          </a:p>
          <a:p>
            <a:pPr eaLnBrk="1" hangingPunct="1">
              <a:buFontTx/>
              <a:buNone/>
              <a:defRPr/>
            </a:pPr>
            <a:endParaRPr lang="en-GB" altLang="en-US" sz="1800" dirty="0" smtClean="0">
              <a:latin typeface="+mn-lt"/>
            </a:endParaRPr>
          </a:p>
          <a:p>
            <a:pPr eaLnBrk="1" hangingPunct="1">
              <a:buFontTx/>
              <a:buNone/>
              <a:defRPr/>
            </a:pPr>
            <a:endParaRPr lang="en-GB" altLang="en-US" sz="1800" dirty="0" smtClean="0">
              <a:latin typeface="+mn-lt"/>
            </a:endParaRPr>
          </a:p>
          <a:p>
            <a:pPr marL="285750" indent="-285750" eaLnBrk="1" hangingPunct="1">
              <a:defRPr/>
            </a:pPr>
            <a:r>
              <a:rPr lang="en-GB" altLang="en-US" sz="1800" b="0" dirty="0" smtClean="0">
                <a:latin typeface="+mn-lt"/>
              </a:rPr>
              <a:t>Three </a:t>
            </a:r>
            <a:r>
              <a:rPr lang="en-GB" altLang="en-US" sz="1800" b="0" dirty="0">
                <a:latin typeface="+mn-lt"/>
              </a:rPr>
              <a:t>companies control </a:t>
            </a:r>
            <a:r>
              <a:rPr lang="en-GB" altLang="en-US" sz="1800" b="0" dirty="0" smtClean="0">
                <a:latin typeface="+mn-lt"/>
              </a:rPr>
              <a:t>67% </a:t>
            </a:r>
            <a:r>
              <a:rPr lang="en-GB" altLang="en-US" sz="1800" b="0" dirty="0">
                <a:latin typeface="+mn-lt"/>
              </a:rPr>
              <a:t>of the </a:t>
            </a:r>
            <a:r>
              <a:rPr lang="en-GB" altLang="en-US" sz="1800" b="0" dirty="0" smtClean="0">
                <a:latin typeface="+mn-lt"/>
              </a:rPr>
              <a:t>£4.1bn </a:t>
            </a:r>
            <a:r>
              <a:rPr lang="en-GB" altLang="en-US" sz="1800" b="0" dirty="0">
                <a:latin typeface="+mn-lt"/>
              </a:rPr>
              <a:t>UK confectionary </a:t>
            </a:r>
            <a:r>
              <a:rPr lang="en-GB" altLang="en-US" sz="1800" b="0" dirty="0" smtClean="0">
                <a:latin typeface="+mn-lt"/>
              </a:rPr>
              <a:t>market</a:t>
            </a:r>
            <a:endParaRPr lang="en-GB" altLang="en-US" sz="1800" b="0" dirty="0">
              <a:latin typeface="+mn-lt"/>
            </a:endParaRPr>
          </a:p>
          <a:p>
            <a:pPr marL="285750" indent="-285750" eaLnBrk="1" hangingPunct="1">
              <a:defRPr/>
            </a:pPr>
            <a:r>
              <a:rPr lang="en-GB" altLang="en-US" sz="1800" b="0" dirty="0">
                <a:latin typeface="+mn-lt"/>
              </a:rPr>
              <a:t>The average UK family spends more in a year on chocolate in a year than a cocoa farmer earns in a </a:t>
            </a:r>
            <a:r>
              <a:rPr lang="en-GB" altLang="en-US" sz="1800" b="0" dirty="0" smtClean="0">
                <a:latin typeface="+mn-lt"/>
              </a:rPr>
              <a:t>year</a:t>
            </a:r>
          </a:p>
        </p:txBody>
      </p:sp>
      <p:graphicFrame>
        <p:nvGraphicFramePr>
          <p:cNvPr id="11" name="Chart 10"/>
          <p:cNvGraphicFramePr>
            <a:graphicFrameLocks/>
          </p:cNvGraphicFramePr>
          <p:nvPr/>
        </p:nvGraphicFramePr>
        <p:xfrm>
          <a:off x="560512" y="4014982"/>
          <a:ext cx="4104456" cy="2180077"/>
        </p:xfrm>
        <a:graphic>
          <a:graphicData uri="http://schemas.openxmlformats.org/drawingml/2006/chart">
            <c:chart xmlns:c="http://schemas.openxmlformats.org/drawingml/2006/chart" xmlns:r="http://schemas.openxmlformats.org/officeDocument/2006/relationships" r:id="rId3"/>
          </a:graphicData>
        </a:graphic>
      </p:graphicFrame>
      <p:pic>
        <p:nvPicPr>
          <p:cNvPr id="1229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5588" y="2392363"/>
            <a:ext cx="387985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482600" y="2205038"/>
            <a:ext cx="8791575" cy="4464050"/>
          </a:xfrm>
        </p:spPr>
        <p:txBody>
          <a:bodyPr/>
          <a:lstStyle/>
          <a:p>
            <a:pPr marL="0" indent="0" eaLnBrk="1" hangingPunct="1">
              <a:spcBef>
                <a:spcPts val="300"/>
              </a:spcBef>
              <a:spcAft>
                <a:spcPts val="300"/>
              </a:spcAft>
              <a:buFontTx/>
              <a:buNone/>
              <a:defRPr/>
            </a:pPr>
            <a:r>
              <a:rPr lang="en-GB" sz="1800" b="1" dirty="0" smtClean="0"/>
              <a:t>Cadbury</a:t>
            </a:r>
          </a:p>
          <a:p>
            <a:pPr eaLnBrk="1" hangingPunct="1">
              <a:spcBef>
                <a:spcPts val="300"/>
              </a:spcBef>
              <a:spcAft>
                <a:spcPts val="300"/>
              </a:spcAft>
              <a:defRPr/>
            </a:pPr>
            <a:r>
              <a:rPr lang="en-GB" sz="1800" dirty="0" smtClean="0"/>
              <a:t>Cadbury</a:t>
            </a:r>
            <a:r>
              <a:rPr lang="en-GB" sz="1800" dirty="0"/>
              <a:t> </a:t>
            </a:r>
            <a:r>
              <a:rPr lang="en-GB" sz="1800" dirty="0" smtClean="0"/>
              <a:t>Dairy Milk, the UK’s favourite chocolate bar, went Fairtrade in 2009, tripling </a:t>
            </a:r>
            <a:r>
              <a:rPr lang="en-GB" sz="1800" dirty="0" err="1" smtClean="0"/>
              <a:t>Kuapa</a:t>
            </a:r>
            <a:r>
              <a:rPr lang="en-GB" sz="1800" dirty="0" smtClean="0"/>
              <a:t> </a:t>
            </a:r>
            <a:r>
              <a:rPr lang="en-GB" sz="1800" dirty="0" err="1" smtClean="0"/>
              <a:t>Kokoo’s</a:t>
            </a:r>
            <a:r>
              <a:rPr lang="en-GB" sz="1800" dirty="0" smtClean="0"/>
              <a:t> Fairtrade cocoa sales. </a:t>
            </a:r>
          </a:p>
          <a:p>
            <a:pPr eaLnBrk="1" hangingPunct="1">
              <a:spcBef>
                <a:spcPts val="300"/>
              </a:spcBef>
              <a:spcAft>
                <a:spcPts val="300"/>
              </a:spcAft>
              <a:defRPr/>
            </a:pPr>
            <a:r>
              <a:rPr lang="en-GB" sz="1800" dirty="0" smtClean="0"/>
              <a:t>In 2016, Mondelēz, the multinational that owns Cadbury, replaced the Fairtrade Mark with their ‘in-house’ fair trade scheme, Cocoa Life.</a:t>
            </a:r>
          </a:p>
          <a:p>
            <a:pPr marL="0" indent="0" eaLnBrk="1" hangingPunct="1">
              <a:spcBef>
                <a:spcPts val="300"/>
              </a:spcBef>
              <a:spcAft>
                <a:spcPts val="300"/>
              </a:spcAft>
              <a:buFontTx/>
              <a:buNone/>
              <a:defRPr/>
            </a:pPr>
            <a:r>
              <a:rPr lang="en-GB" sz="1800" dirty="0" smtClean="0"/>
              <a:t> </a:t>
            </a:r>
          </a:p>
          <a:p>
            <a:pPr marL="0" indent="0" eaLnBrk="1" hangingPunct="1">
              <a:spcBef>
                <a:spcPts val="300"/>
              </a:spcBef>
              <a:spcAft>
                <a:spcPts val="300"/>
              </a:spcAft>
              <a:buFontTx/>
              <a:buNone/>
              <a:defRPr/>
            </a:pPr>
            <a:r>
              <a:rPr lang="en-GB" altLang="en-US" sz="1800" b="1" dirty="0" smtClean="0"/>
              <a:t>Mars</a:t>
            </a:r>
            <a:endParaRPr lang="en-GB" altLang="en-US" sz="1800" b="1" dirty="0"/>
          </a:p>
          <a:p>
            <a:pPr marL="323850" indent="-285750" eaLnBrk="1" hangingPunct="1">
              <a:spcBef>
                <a:spcPts val="300"/>
              </a:spcBef>
              <a:spcAft>
                <a:spcPts val="300"/>
              </a:spcAft>
              <a:defRPr/>
            </a:pPr>
            <a:r>
              <a:rPr lang="en-GB" altLang="en-US" sz="1800" dirty="0"/>
              <a:t>In 2012 Mars’ </a:t>
            </a:r>
            <a:r>
              <a:rPr lang="en-GB" altLang="en-US" sz="1800" dirty="0" err="1"/>
              <a:t>Maltesers</a:t>
            </a:r>
            <a:r>
              <a:rPr lang="en-GB" altLang="en-US" sz="1800" dirty="0"/>
              <a:t> became </a:t>
            </a:r>
            <a:r>
              <a:rPr lang="en-GB" altLang="en-US" sz="1800" dirty="0" err="1" smtClean="0"/>
              <a:t>Fairtrade.certified</a:t>
            </a:r>
            <a:r>
              <a:rPr lang="en-GB" altLang="en-US" sz="1800" dirty="0" smtClean="0"/>
              <a:t>.</a:t>
            </a:r>
            <a:endParaRPr lang="en-GB" altLang="en-US" sz="1800" dirty="0"/>
          </a:p>
          <a:p>
            <a:pPr marL="323850" indent="-285750" eaLnBrk="1" hangingPunct="1">
              <a:spcBef>
                <a:spcPts val="300"/>
              </a:spcBef>
              <a:spcAft>
                <a:spcPts val="300"/>
              </a:spcAft>
              <a:defRPr/>
            </a:pPr>
            <a:r>
              <a:rPr lang="en-GB" altLang="en-US" sz="1800" dirty="0"/>
              <a:t>In 2015 Mars </a:t>
            </a:r>
            <a:r>
              <a:rPr lang="en-GB" altLang="en-US" sz="1800" dirty="0" smtClean="0"/>
              <a:t>Bars carried the </a:t>
            </a:r>
            <a:r>
              <a:rPr lang="en-GB" sz="1800" dirty="0" smtClean="0"/>
              <a:t>new </a:t>
            </a:r>
            <a:r>
              <a:rPr lang="en-GB" sz="1800" dirty="0"/>
              <a:t>Fairtrade Cocoa Program </a:t>
            </a:r>
            <a:r>
              <a:rPr lang="en-GB" sz="1800" dirty="0" smtClean="0"/>
              <a:t>Mark, sourcing Fairtrade cocoa but not Fairtrade sugar.</a:t>
            </a:r>
          </a:p>
          <a:p>
            <a:pPr marL="323850" indent="-285750" eaLnBrk="1" hangingPunct="1">
              <a:spcBef>
                <a:spcPts val="300"/>
              </a:spcBef>
              <a:spcAft>
                <a:spcPts val="300"/>
              </a:spcAft>
              <a:defRPr/>
            </a:pPr>
            <a:endParaRPr lang="en-GB" altLang="en-US" sz="1800" dirty="0"/>
          </a:p>
          <a:p>
            <a:pPr marL="38100" indent="0" eaLnBrk="1" hangingPunct="1">
              <a:spcBef>
                <a:spcPts val="300"/>
              </a:spcBef>
              <a:spcAft>
                <a:spcPts val="300"/>
              </a:spcAft>
              <a:buFontTx/>
              <a:buNone/>
              <a:defRPr/>
            </a:pPr>
            <a:r>
              <a:rPr lang="en-GB" sz="1800" b="1" kern="1200" dirty="0">
                <a:latin typeface="Arial" charset="0"/>
              </a:rPr>
              <a:t>Nestlé</a:t>
            </a:r>
            <a:endParaRPr lang="en-GB" altLang="en-US" sz="1800" b="1" dirty="0" smtClean="0"/>
          </a:p>
          <a:p>
            <a:pPr marL="323850" indent="-285750" eaLnBrk="1" hangingPunct="1">
              <a:spcBef>
                <a:spcPts val="300"/>
              </a:spcBef>
              <a:spcAft>
                <a:spcPts val="300"/>
              </a:spcAft>
              <a:defRPr/>
            </a:pPr>
            <a:r>
              <a:rPr lang="en-GB" altLang="en-US" sz="1800" dirty="0" smtClean="0"/>
              <a:t>In 2010, the UK’s favourite chocolate biscuit bar, Kit Kat, went Fairtrade.</a:t>
            </a:r>
          </a:p>
          <a:p>
            <a:pPr marL="323850" indent="-285750" eaLnBrk="1" hangingPunct="1">
              <a:spcBef>
                <a:spcPts val="300"/>
              </a:spcBef>
              <a:spcAft>
                <a:spcPts val="300"/>
              </a:spcAft>
              <a:defRPr/>
            </a:pPr>
            <a:endParaRPr lang="en-GB" altLang="en-US" sz="1800" dirty="0"/>
          </a:p>
          <a:p>
            <a:pPr eaLnBrk="1" hangingPunct="1">
              <a:spcBef>
                <a:spcPts val="300"/>
              </a:spcBef>
              <a:spcAft>
                <a:spcPts val="300"/>
              </a:spcAft>
              <a:defRPr/>
            </a:pPr>
            <a:endParaRPr lang="en-GB" altLang="en-US" sz="1800" b="1" dirty="0" smtClean="0"/>
          </a:p>
        </p:txBody>
      </p:sp>
      <p:sp>
        <p:nvSpPr>
          <p:cNvPr id="13315" name="Rectangle 3"/>
          <p:cNvSpPr>
            <a:spLocks noGrp="1" noChangeArrowheads="1"/>
          </p:cNvSpPr>
          <p:nvPr>
            <p:ph type="title" idx="4294967295"/>
          </p:nvPr>
        </p:nvSpPr>
        <p:spPr>
          <a:xfrm>
            <a:off x="560388" y="909638"/>
            <a:ext cx="7705725" cy="1223962"/>
          </a:xfrm>
        </p:spPr>
        <p:txBody>
          <a:bodyPr/>
          <a:lstStyle/>
          <a:p>
            <a:pPr eaLnBrk="1" hangingPunct="1"/>
            <a:r>
              <a:rPr lang="en-GB" altLang="en-US" sz="3200" smtClean="0"/>
              <a:t>The Divine Story</a:t>
            </a:r>
            <a:r>
              <a:rPr lang="en-GB" altLang="en-US" sz="2500" smtClean="0"/>
              <a:t/>
            </a:r>
            <a:br>
              <a:rPr lang="en-GB" altLang="en-US" sz="2500" smtClean="0"/>
            </a:br>
            <a:r>
              <a:rPr lang="en-GB" altLang="en-US" sz="2500" smtClean="0"/>
              <a:t>Big companies join Fairtrade </a:t>
            </a:r>
            <a:br>
              <a:rPr lang="en-GB" altLang="en-US" sz="2500" smtClean="0"/>
            </a:br>
            <a:r>
              <a:rPr lang="en-GB" altLang="en-US" sz="2500" smtClean="0"/>
              <a:t>… but commitment is half hearted</a:t>
            </a:r>
          </a:p>
        </p:txBody>
      </p:sp>
      <p:pic>
        <p:nvPicPr>
          <p:cNvPr id="13316" name="Picture 4" descr="cadburys-dairy-milk-140g"/>
          <p:cNvPicPr>
            <a:picLocks noChangeAspect="1" noChangeArrowheads="1"/>
          </p:cNvPicPr>
          <p:nvPr/>
        </p:nvPicPr>
        <p:blipFill>
          <a:blip r:embed="rId3">
            <a:extLst>
              <a:ext uri="{28A0092B-C50C-407E-A947-70E740481C1C}">
                <a14:useLocalDpi xmlns:a14="http://schemas.microsoft.com/office/drawing/2010/main" val="0"/>
              </a:ext>
            </a:extLst>
          </a:blip>
          <a:srcRect t="25969" b="23975"/>
          <a:stretch>
            <a:fillRect/>
          </a:stretch>
        </p:blipFill>
        <p:spPr bwMode="auto">
          <a:xfrm rot="1279299">
            <a:off x="6540500" y="862013"/>
            <a:ext cx="25923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AutoShape 5" descr="Z"/>
          <p:cNvSpPr>
            <a:spLocks noChangeAspect="1" noChangeArrowheads="1"/>
          </p:cNvSpPr>
          <p:nvPr/>
        </p:nvSpPr>
        <p:spPr bwMode="auto">
          <a:xfrm>
            <a:off x="3995738" y="2990850"/>
            <a:ext cx="19145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1900">
                <a:solidFill>
                  <a:schemeClr val="tx1"/>
                </a:solidFill>
                <a:latin typeface="Helvetica" pitchFamily="34" charset="0"/>
              </a:defRPr>
            </a:lvl1pPr>
            <a:lvl2pPr marL="742950" indent="-285750" eaLnBrk="0" hangingPunct="0">
              <a:buChar char="–"/>
              <a:defRPr sz="1900">
                <a:solidFill>
                  <a:schemeClr val="tx1"/>
                </a:solidFill>
                <a:latin typeface="Helvetica" pitchFamily="34" charset="0"/>
              </a:defRPr>
            </a:lvl2pPr>
            <a:lvl3pPr marL="1143000" indent="-228600" eaLnBrk="0" hangingPunct="0">
              <a:buChar char="•"/>
              <a:defRPr sz="2500">
                <a:solidFill>
                  <a:schemeClr val="tx1"/>
                </a:solidFill>
                <a:latin typeface="Times" pitchFamily="18" charset="0"/>
              </a:defRPr>
            </a:lvl3pPr>
            <a:lvl4pPr marL="1600200" indent="-228600" eaLnBrk="0" hangingPunct="0">
              <a:buChar char="–"/>
              <a:defRPr sz="2100">
                <a:solidFill>
                  <a:schemeClr val="tx1"/>
                </a:solidFill>
                <a:latin typeface="Times" pitchFamily="18" charset="0"/>
              </a:defRPr>
            </a:lvl4pPr>
            <a:lvl5pPr marL="2057400" indent="-228600" eaLnBrk="0" hangingPunct="0">
              <a:buChar char="»"/>
              <a:defRPr sz="2100">
                <a:solidFill>
                  <a:schemeClr val="tx1"/>
                </a:solidFill>
                <a:latin typeface="Times" pitchFamily="18" charset="0"/>
              </a:defRPr>
            </a:lvl5pPr>
            <a:lvl6pPr marL="2514600" indent="-228600" eaLnBrk="0" fontAlgn="base" hangingPunct="0">
              <a:spcBef>
                <a:spcPct val="20000"/>
              </a:spcBef>
              <a:spcAft>
                <a:spcPct val="0"/>
              </a:spcAft>
              <a:buChar char="»"/>
              <a:defRPr sz="2100">
                <a:solidFill>
                  <a:schemeClr val="tx1"/>
                </a:solidFill>
                <a:latin typeface="Times" pitchFamily="18" charset="0"/>
              </a:defRPr>
            </a:lvl6pPr>
            <a:lvl7pPr marL="2971800" indent="-228600" eaLnBrk="0" fontAlgn="base" hangingPunct="0">
              <a:spcBef>
                <a:spcPct val="20000"/>
              </a:spcBef>
              <a:spcAft>
                <a:spcPct val="0"/>
              </a:spcAft>
              <a:buChar char="»"/>
              <a:defRPr sz="2100">
                <a:solidFill>
                  <a:schemeClr val="tx1"/>
                </a:solidFill>
                <a:latin typeface="Times" pitchFamily="18" charset="0"/>
              </a:defRPr>
            </a:lvl7pPr>
            <a:lvl8pPr marL="3429000" indent="-228600" eaLnBrk="0" fontAlgn="base" hangingPunct="0">
              <a:spcBef>
                <a:spcPct val="20000"/>
              </a:spcBef>
              <a:spcAft>
                <a:spcPct val="0"/>
              </a:spcAft>
              <a:buChar char="»"/>
              <a:defRPr sz="2100">
                <a:solidFill>
                  <a:schemeClr val="tx1"/>
                </a:solidFill>
                <a:latin typeface="Times" pitchFamily="18" charset="0"/>
              </a:defRPr>
            </a:lvl8pPr>
            <a:lvl9pPr marL="3886200" indent="-228600" eaLnBrk="0" fontAlgn="base" hangingPunct="0">
              <a:spcBef>
                <a:spcPct val="20000"/>
              </a:spcBef>
              <a:spcAft>
                <a:spcPct val="0"/>
              </a:spcAft>
              <a:buChar char="»"/>
              <a:defRPr sz="2100">
                <a:solidFill>
                  <a:schemeClr val="tx1"/>
                </a:solidFill>
                <a:latin typeface="Times" pitchFamily="18" charset="0"/>
              </a:defRPr>
            </a:lvl9pPr>
          </a:lstStyle>
          <a:p>
            <a:pPr eaLnBrk="1" hangingPunct="1">
              <a:buFontTx/>
              <a:buNone/>
            </a:pPr>
            <a:endParaRPr lang="en-US" altLang="en-US" sz="1800">
              <a:solidFill>
                <a:schemeClr val="bg1"/>
              </a:solidFill>
            </a:endParaRPr>
          </a:p>
        </p:txBody>
      </p:sp>
      <p:sp>
        <p:nvSpPr>
          <p:cNvPr id="13318" name="AutoShape 6" descr="Z"/>
          <p:cNvSpPr>
            <a:spLocks noChangeAspect="1" noChangeArrowheads="1"/>
          </p:cNvSpPr>
          <p:nvPr/>
        </p:nvSpPr>
        <p:spPr bwMode="auto">
          <a:xfrm>
            <a:off x="66675" y="-26988"/>
            <a:ext cx="1914525" cy="87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1900">
                <a:solidFill>
                  <a:schemeClr val="tx1"/>
                </a:solidFill>
                <a:latin typeface="Helvetica" pitchFamily="34" charset="0"/>
              </a:defRPr>
            </a:lvl1pPr>
            <a:lvl2pPr marL="742950" indent="-285750" eaLnBrk="0" hangingPunct="0">
              <a:buChar char="–"/>
              <a:defRPr sz="1900">
                <a:solidFill>
                  <a:schemeClr val="tx1"/>
                </a:solidFill>
                <a:latin typeface="Helvetica" pitchFamily="34" charset="0"/>
              </a:defRPr>
            </a:lvl2pPr>
            <a:lvl3pPr marL="1143000" indent="-228600" eaLnBrk="0" hangingPunct="0">
              <a:buChar char="•"/>
              <a:defRPr sz="2500">
                <a:solidFill>
                  <a:schemeClr val="tx1"/>
                </a:solidFill>
                <a:latin typeface="Times" pitchFamily="18" charset="0"/>
              </a:defRPr>
            </a:lvl3pPr>
            <a:lvl4pPr marL="1600200" indent="-228600" eaLnBrk="0" hangingPunct="0">
              <a:buChar char="–"/>
              <a:defRPr sz="2100">
                <a:solidFill>
                  <a:schemeClr val="tx1"/>
                </a:solidFill>
                <a:latin typeface="Times" pitchFamily="18" charset="0"/>
              </a:defRPr>
            </a:lvl4pPr>
            <a:lvl5pPr marL="2057400" indent="-228600" eaLnBrk="0" hangingPunct="0">
              <a:buChar char="»"/>
              <a:defRPr sz="2100">
                <a:solidFill>
                  <a:schemeClr val="tx1"/>
                </a:solidFill>
                <a:latin typeface="Times" pitchFamily="18" charset="0"/>
              </a:defRPr>
            </a:lvl5pPr>
            <a:lvl6pPr marL="2514600" indent="-228600" eaLnBrk="0" fontAlgn="base" hangingPunct="0">
              <a:spcBef>
                <a:spcPct val="20000"/>
              </a:spcBef>
              <a:spcAft>
                <a:spcPct val="0"/>
              </a:spcAft>
              <a:buChar char="»"/>
              <a:defRPr sz="2100">
                <a:solidFill>
                  <a:schemeClr val="tx1"/>
                </a:solidFill>
                <a:latin typeface="Times" pitchFamily="18" charset="0"/>
              </a:defRPr>
            </a:lvl6pPr>
            <a:lvl7pPr marL="2971800" indent="-228600" eaLnBrk="0" fontAlgn="base" hangingPunct="0">
              <a:spcBef>
                <a:spcPct val="20000"/>
              </a:spcBef>
              <a:spcAft>
                <a:spcPct val="0"/>
              </a:spcAft>
              <a:buChar char="»"/>
              <a:defRPr sz="2100">
                <a:solidFill>
                  <a:schemeClr val="tx1"/>
                </a:solidFill>
                <a:latin typeface="Times" pitchFamily="18" charset="0"/>
              </a:defRPr>
            </a:lvl7pPr>
            <a:lvl8pPr marL="3429000" indent="-228600" eaLnBrk="0" fontAlgn="base" hangingPunct="0">
              <a:spcBef>
                <a:spcPct val="20000"/>
              </a:spcBef>
              <a:spcAft>
                <a:spcPct val="0"/>
              </a:spcAft>
              <a:buChar char="»"/>
              <a:defRPr sz="2100">
                <a:solidFill>
                  <a:schemeClr val="tx1"/>
                </a:solidFill>
                <a:latin typeface="Times" pitchFamily="18" charset="0"/>
              </a:defRPr>
            </a:lvl8pPr>
            <a:lvl9pPr marL="3886200" indent="-228600" eaLnBrk="0" fontAlgn="base" hangingPunct="0">
              <a:spcBef>
                <a:spcPct val="20000"/>
              </a:spcBef>
              <a:spcAft>
                <a:spcPct val="0"/>
              </a:spcAft>
              <a:buChar char="»"/>
              <a:defRPr sz="2100">
                <a:solidFill>
                  <a:schemeClr val="tx1"/>
                </a:solidFill>
                <a:latin typeface="Times" pitchFamily="18" charset="0"/>
              </a:defRPr>
            </a:lvl9pPr>
          </a:lstStyle>
          <a:p>
            <a:pPr eaLnBrk="1" hangingPunct="1">
              <a:buFontTx/>
              <a:buNone/>
            </a:pPr>
            <a:endParaRPr lang="en-US" altLang="en-US" sz="1800">
              <a:solidFill>
                <a:schemeClr val="bg1"/>
              </a:solidFill>
            </a:endParaRPr>
          </a:p>
        </p:txBody>
      </p:sp>
      <p:pic>
        <p:nvPicPr>
          <p:cNvPr id="13319" name="Picture 7" descr="ANd9GcTIJFTZLzS5kWigXXbVNBmr3odJQbglASXDVYx2qGwaSKjmY_6T"/>
          <p:cNvPicPr>
            <a:picLocks noChangeAspect="1" noChangeArrowheads="1"/>
          </p:cNvPicPr>
          <p:nvPr/>
        </p:nvPicPr>
        <p:blipFill>
          <a:blip r:embed="rId4">
            <a:extLst>
              <a:ext uri="{28A0092B-C50C-407E-A947-70E740481C1C}">
                <a14:useLocalDpi xmlns:a14="http://schemas.microsoft.com/office/drawing/2010/main" val="0"/>
              </a:ext>
            </a:extLst>
          </a:blip>
          <a:srcRect t="25505" b="25671"/>
          <a:stretch>
            <a:fillRect/>
          </a:stretch>
        </p:blipFill>
        <p:spPr bwMode="auto">
          <a:xfrm rot="-978103">
            <a:off x="7404100" y="3675063"/>
            <a:ext cx="2519363"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268413"/>
            <a:ext cx="942657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idx="4294967295"/>
          </p:nvPr>
        </p:nvSpPr>
        <p:spPr>
          <a:xfrm>
            <a:off x="560388" y="1052513"/>
            <a:ext cx="8424862" cy="792162"/>
          </a:xfrm>
        </p:spPr>
        <p:txBody>
          <a:bodyPr/>
          <a:lstStyle/>
          <a:p>
            <a:pPr eaLnBrk="1" hangingPunct="1"/>
            <a:r>
              <a:rPr lang="en-GB" altLang="en-US" sz="3200" smtClean="0"/>
              <a:t>Divine Branding</a:t>
            </a:r>
            <a:br>
              <a:rPr lang="en-GB" altLang="en-US" sz="3200" smtClean="0"/>
            </a:br>
            <a:r>
              <a:rPr lang="en-GB" altLang="en-US" sz="2500" smtClean="0"/>
              <a:t>Adinkra symbols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Copperplate Gothic Bold"/>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5782" tIns="47891" rIns="95782" bIns="47891" numCol="1" anchor="t" anchorCtr="0" compatLnSpc="1">
        <a:prstTxWarp prst="textNoShape">
          <a:avLst/>
        </a:prstTxWarp>
      </a:bodyPr>
      <a:lstStyle>
        <a:defPPr marL="358775" marR="0" indent="-358775" algn="l" defTabSz="957263" rtl="0" eaLnBrk="1" fontAlgn="base" latinLnBrk="0" hangingPunct="1">
          <a:lnSpc>
            <a:spcPct val="90000"/>
          </a:lnSpc>
          <a:spcBef>
            <a:spcPct val="20000"/>
          </a:spcBef>
          <a:spcAft>
            <a:spcPct val="0"/>
          </a:spcAft>
          <a:buClrTx/>
          <a:buSzTx/>
          <a:buFontTx/>
          <a:buNone/>
          <a:tabLst/>
          <a:defRPr kumimoji="0" lang="en-GB" sz="19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5782" tIns="47891" rIns="95782" bIns="47891" numCol="1" anchor="t" anchorCtr="0" compatLnSpc="1">
        <a:prstTxWarp prst="textNoShape">
          <a:avLst/>
        </a:prstTxWarp>
      </a:bodyPr>
      <a:lstStyle>
        <a:defPPr marL="358775" marR="0" indent="-358775" algn="l" defTabSz="957263" rtl="0" eaLnBrk="1" fontAlgn="base" latinLnBrk="0" hangingPunct="1">
          <a:lnSpc>
            <a:spcPct val="90000"/>
          </a:lnSpc>
          <a:spcBef>
            <a:spcPct val="20000"/>
          </a:spcBef>
          <a:spcAft>
            <a:spcPct val="0"/>
          </a:spcAft>
          <a:buClrTx/>
          <a:buSzTx/>
          <a:buFontTx/>
          <a:buNone/>
          <a:tabLst/>
          <a:defRPr kumimoji="0" lang="en-GB" sz="19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Copperplate Gothic Bold"/>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19341</TotalTime>
  <Words>3597</Words>
  <Application>Microsoft Office PowerPoint</Application>
  <PresentationFormat>A4 Paper (210x297 mm)</PresentationFormat>
  <Paragraphs>265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1_Blank Presentation</vt:lpstr>
      <vt:lpstr> Divine Chocolate: A Fairtrade company co-owned by cocoa farmers </vt:lpstr>
      <vt:lpstr>What is Divine’s Social Mission?  Improving the lives of cocoa farmers</vt:lpstr>
      <vt:lpstr>Divine is a 100% fairtrade company</vt:lpstr>
      <vt:lpstr>The Divine Story Begins with cocoa farmers in Africa . . .</vt:lpstr>
      <vt:lpstr>The Divine Story Kuapa Kokoo</vt:lpstr>
      <vt:lpstr>The Divine Story  …Then moves to the UK where Divine is created</vt:lpstr>
      <vt:lpstr>The Divine Story the chocolate market </vt:lpstr>
      <vt:lpstr>The Divine Story Big companies join Fairtrade  … but commitment is half hearted</vt:lpstr>
      <vt:lpstr>Divine Branding Adinkra symbols</vt:lpstr>
      <vt:lpstr>PowerPoint Presentation</vt:lpstr>
      <vt:lpstr>PowerPoint Presentation</vt:lpstr>
      <vt:lpstr>PowerPoint Presentation</vt:lpstr>
      <vt:lpstr>What Success looks Like for the community – water wells</vt:lpstr>
      <vt:lpstr>What Success looks Like for the farmers’ children - schools</vt:lpstr>
      <vt:lpstr>What Success looks Like For women - empowerment</vt:lpstr>
      <vt:lpstr>PowerPoint Presentation</vt:lpstr>
      <vt:lpstr>PowerPoint Presentation</vt:lpstr>
    </vt:vector>
  </TitlesOfParts>
  <Company>Day Chocolate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User</cp:lastModifiedBy>
  <cp:revision>263</cp:revision>
  <dcterms:created xsi:type="dcterms:W3CDTF">2006-11-30T15:08:15Z</dcterms:created>
  <dcterms:modified xsi:type="dcterms:W3CDTF">2019-08-16T12:00:50Z</dcterms:modified>
</cp:coreProperties>
</file>