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54" r:id="rId3"/>
  </p:sldMasterIdLst>
  <p:notesMasterIdLst>
    <p:notesMasterId r:id="rId49"/>
  </p:notesMasterIdLst>
  <p:handoutMasterIdLst>
    <p:handoutMasterId r:id="rId50"/>
  </p:handoutMasterIdLst>
  <p:sldIdLst>
    <p:sldId id="393" r:id="rId4"/>
    <p:sldId id="297" r:id="rId5"/>
    <p:sldId id="347" r:id="rId6"/>
    <p:sldId id="334" r:id="rId7"/>
    <p:sldId id="379" r:id="rId8"/>
    <p:sldId id="380" r:id="rId9"/>
    <p:sldId id="383" r:id="rId10"/>
    <p:sldId id="384" r:id="rId11"/>
    <p:sldId id="388" r:id="rId12"/>
    <p:sldId id="389" r:id="rId13"/>
    <p:sldId id="375" r:id="rId14"/>
    <p:sldId id="373" r:id="rId15"/>
    <p:sldId id="366" r:id="rId16"/>
    <p:sldId id="377" r:id="rId17"/>
    <p:sldId id="378" r:id="rId18"/>
    <p:sldId id="381" r:id="rId19"/>
    <p:sldId id="382" r:id="rId20"/>
    <p:sldId id="386" r:id="rId21"/>
    <p:sldId id="387" r:id="rId22"/>
    <p:sldId id="390" r:id="rId23"/>
    <p:sldId id="372" r:id="rId24"/>
    <p:sldId id="394" r:id="rId25"/>
    <p:sldId id="362" r:id="rId26"/>
    <p:sldId id="361" r:id="rId27"/>
    <p:sldId id="342" r:id="rId28"/>
    <p:sldId id="316" r:id="rId29"/>
    <p:sldId id="318" r:id="rId30"/>
    <p:sldId id="319" r:id="rId31"/>
    <p:sldId id="350" r:id="rId32"/>
    <p:sldId id="326" r:id="rId33"/>
    <p:sldId id="349" r:id="rId34"/>
    <p:sldId id="348" r:id="rId35"/>
    <p:sldId id="351" r:id="rId36"/>
    <p:sldId id="352" r:id="rId37"/>
    <p:sldId id="327" r:id="rId38"/>
    <p:sldId id="333" r:id="rId39"/>
    <p:sldId id="344" r:id="rId40"/>
    <p:sldId id="355" r:id="rId41"/>
    <p:sldId id="371" r:id="rId42"/>
    <p:sldId id="356" r:id="rId43"/>
    <p:sldId id="370" r:id="rId44"/>
    <p:sldId id="346" r:id="rId45"/>
    <p:sldId id="339" r:id="rId46"/>
    <p:sldId id="365" r:id="rId47"/>
    <p:sldId id="331" r:id="rId48"/>
  </p:sldIdLst>
  <p:sldSz cx="9144000" cy="6858000" type="screen4x3"/>
  <p:notesSz cx="6708775" cy="9836150"/>
  <p:defaultTextStyle>
    <a:defPPr>
      <a:defRPr lang="en-GB"/>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0000"/>
    <a:srgbClr val="00FF00"/>
    <a:srgbClr val="FF0066"/>
    <a:srgbClr val="BC93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0259" autoAdjust="0"/>
  </p:normalViewPr>
  <p:slideViewPr>
    <p:cSldViewPr>
      <p:cViewPr varScale="1">
        <p:scale>
          <a:sx n="93" d="100"/>
          <a:sy n="93" d="100"/>
        </p:scale>
        <p:origin x="-211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41987" name="Rectangle 3"/>
          <p:cNvSpPr>
            <a:spLocks noGrp="1" noChangeArrowheads="1"/>
          </p:cNvSpPr>
          <p:nvPr>
            <p:ph type="dt" sz="quarter" idx="1"/>
          </p:nvPr>
        </p:nvSpPr>
        <p:spPr bwMode="auto">
          <a:xfrm>
            <a:off x="3802063" y="0"/>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41988" name="Rectangle 4"/>
          <p:cNvSpPr>
            <a:spLocks noGrp="1" noChangeArrowheads="1"/>
          </p:cNvSpPr>
          <p:nvPr>
            <p:ph type="ftr" sz="quarter" idx="2"/>
          </p:nvPr>
        </p:nvSpPr>
        <p:spPr bwMode="auto">
          <a:xfrm>
            <a:off x="0" y="9342438"/>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41989" name="Rectangle 5"/>
          <p:cNvSpPr>
            <a:spLocks noGrp="1" noChangeArrowheads="1"/>
          </p:cNvSpPr>
          <p:nvPr>
            <p:ph type="sldNum" sz="quarter" idx="3"/>
          </p:nvPr>
        </p:nvSpPr>
        <p:spPr bwMode="auto">
          <a:xfrm>
            <a:off x="3802063" y="9342438"/>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b" anchorCtr="0" compatLnSpc="1">
            <a:prstTxWarp prst="textNoShape">
              <a:avLst/>
            </a:prstTxWarp>
          </a:bodyPr>
          <a:lstStyle>
            <a:lvl1pPr algn="r" eaLnBrk="1" hangingPunct="1">
              <a:defRPr sz="1200"/>
            </a:lvl1pPr>
          </a:lstStyle>
          <a:p>
            <a:pPr>
              <a:defRPr/>
            </a:pPr>
            <a:fld id="{3D5A5275-CAFE-48EB-A853-D9A1EEE3B013}" type="slidenum">
              <a:rPr lang="en-GB" altLang="en-US"/>
              <a:pPr>
                <a:defRPr/>
              </a:pPr>
              <a:t>‹#›</a:t>
            </a:fld>
            <a:endParaRPr lang="en-GB" altLang="en-US"/>
          </a:p>
        </p:txBody>
      </p:sp>
    </p:spTree>
    <p:extLst>
      <p:ext uri="{BB962C8B-B14F-4D97-AF65-F5344CB8AC3E}">
        <p14:creationId xmlns:p14="http://schemas.microsoft.com/office/powerpoint/2010/main" val="2031950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158723" name="Rectangle 3"/>
          <p:cNvSpPr>
            <a:spLocks noGrp="1" noChangeArrowheads="1"/>
          </p:cNvSpPr>
          <p:nvPr>
            <p:ph type="dt" idx="1"/>
          </p:nvPr>
        </p:nvSpPr>
        <p:spPr bwMode="auto">
          <a:xfrm>
            <a:off x="3800475"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51204" name="Rectangle 4"/>
          <p:cNvSpPr>
            <a:spLocks noGrp="1" noRot="1" noChangeAspect="1" noChangeArrowheads="1" noTextEdit="1"/>
          </p:cNvSpPr>
          <p:nvPr>
            <p:ph type="sldImg" idx="2"/>
          </p:nvPr>
        </p:nvSpPr>
        <p:spPr bwMode="auto">
          <a:xfrm>
            <a:off x="896938" y="738188"/>
            <a:ext cx="4914900" cy="36877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8725" name="Rectangle 5"/>
          <p:cNvSpPr>
            <a:spLocks noGrp="1" noChangeArrowheads="1"/>
          </p:cNvSpPr>
          <p:nvPr>
            <p:ph type="body" sz="quarter" idx="3"/>
          </p:nvPr>
        </p:nvSpPr>
        <p:spPr bwMode="auto">
          <a:xfrm>
            <a:off x="671513" y="4672013"/>
            <a:ext cx="5365750"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8726" name="Rectangle 6"/>
          <p:cNvSpPr>
            <a:spLocks noGrp="1" noChangeArrowheads="1"/>
          </p:cNvSpPr>
          <p:nvPr>
            <p:ph type="ftr" sz="quarter" idx="4"/>
          </p:nvPr>
        </p:nvSpPr>
        <p:spPr bwMode="auto">
          <a:xfrm>
            <a:off x="0"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158727" name="Rectangle 7"/>
          <p:cNvSpPr>
            <a:spLocks noGrp="1" noChangeArrowheads="1"/>
          </p:cNvSpPr>
          <p:nvPr>
            <p:ph type="sldNum" sz="quarter" idx="5"/>
          </p:nvPr>
        </p:nvSpPr>
        <p:spPr bwMode="auto">
          <a:xfrm>
            <a:off x="3800475"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412F9C-6B83-43A2-82EF-316538B28496}" type="slidenum">
              <a:rPr lang="en-US" altLang="en-US"/>
              <a:pPr>
                <a:defRPr/>
              </a:pPr>
              <a:t>‹#›</a:t>
            </a:fld>
            <a:endParaRPr lang="en-US" altLang="en-US"/>
          </a:p>
        </p:txBody>
      </p:sp>
    </p:spTree>
    <p:extLst>
      <p:ext uri="{BB962C8B-B14F-4D97-AF65-F5344CB8AC3E}">
        <p14:creationId xmlns:p14="http://schemas.microsoft.com/office/powerpoint/2010/main" val="8609667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r>
              <a:rPr lang="en-GB" altLang="en-US" smtClean="0"/>
              <a:t>“My name is Esther Awusi. I’m 16 years old and I come from Bayerebon No.3 in Ghana.”</a:t>
            </a:r>
          </a:p>
          <a:p>
            <a:endParaRPr lang="en-US" altLang="en-US" smtClean="0"/>
          </a:p>
          <a:p>
            <a:r>
              <a:rPr lang="en-US" altLang="en-US" smtClean="0"/>
              <a:t>This is a presentation by Esther Awusi, a 16 year old girl from the village of Bayerebon No. 3 in the cocoa growing belt of rural Ghana. She visited the UK in 2016. This is the presentation she gave when she was travelling around the country.</a:t>
            </a:r>
          </a:p>
          <a:p>
            <a:endParaRPr lang="en-US" altLang="en-US" smtClean="0"/>
          </a:p>
        </p:txBody>
      </p:sp>
      <p:sp>
        <p:nvSpPr>
          <p:cNvPr id="5222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3B7C608-5795-4CBF-ACA4-76D6787C2CB4}" type="slidenum">
              <a:rPr lang="en-US" altLang="en-US" smtClean="0"/>
              <a:pPr>
                <a:spcBef>
                  <a:spcPct val="0"/>
                </a:spcBef>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GB" altLang="en-US" smtClean="0"/>
              <a:t>“This is my school. The name of my school is Bayerebon No. 3 D/A Basic School.”</a:t>
            </a:r>
          </a:p>
          <a:p>
            <a:endParaRPr lang="en-GB" altLang="en-US" smtClean="0"/>
          </a:p>
          <a:p>
            <a:r>
              <a:rPr lang="en-GB" altLang="en-US" smtClean="0"/>
              <a:t>D/A stands for District Authority. Basic School means it covers Kindergarten, Primary school and Junior High School, aged 4-15 yrs. Basic Education up to 15 is free and compulsory in Ghana. To attend secondary school, your parents have to pay fees.</a:t>
            </a:r>
          </a:p>
        </p:txBody>
      </p:sp>
      <p:sp>
        <p:nvSpPr>
          <p:cNvPr id="6144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D726D89-1983-4B0F-8385-679478D60047}" type="slidenum">
              <a:rPr lang="en-US" altLang="en-US" smtClean="0"/>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GB" altLang="en-US" smtClean="0"/>
              <a:t>“When I go to school, I sweep the headmaster’s office and arrange his books.”</a:t>
            </a:r>
          </a:p>
          <a:p>
            <a:endParaRPr lang="en-GB" altLang="en-US" smtClean="0"/>
          </a:p>
          <a:p>
            <a:r>
              <a:rPr lang="en-GB" altLang="en-US" smtClean="0"/>
              <a:t>Many of the children have chores to do when they arrive at school before lessons start. </a:t>
            </a:r>
          </a:p>
        </p:txBody>
      </p:sp>
      <p:sp>
        <p:nvSpPr>
          <p:cNvPr id="624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FC69545-BC05-482E-9FE3-9D1F3E3AFB1F}" type="slidenum">
              <a:rPr lang="en-US" altLang="en-US" smtClean="0"/>
              <a:pPr/>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GB" altLang="en-US" smtClean="0"/>
              <a:t>“Before we start our lessons, we recite the Ghana National Pledge. I will now recite it for you:</a:t>
            </a:r>
          </a:p>
          <a:p>
            <a:r>
              <a:rPr lang="en-GB" altLang="en-US" smtClean="0"/>
              <a:t>I promise on my honour</a:t>
            </a:r>
            <a:br>
              <a:rPr lang="en-GB" altLang="en-US" smtClean="0"/>
            </a:br>
            <a:r>
              <a:rPr lang="en-GB" altLang="en-US" smtClean="0"/>
              <a:t>to be faithful and loyal to Ghana my motherland.</a:t>
            </a:r>
            <a:br>
              <a:rPr lang="en-GB" altLang="en-US" smtClean="0"/>
            </a:br>
            <a:r>
              <a:rPr lang="en-GB" altLang="en-US" smtClean="0"/>
              <a:t>I pledge myself to the service of Ghana</a:t>
            </a:r>
            <a:br>
              <a:rPr lang="en-GB" altLang="en-US" smtClean="0"/>
            </a:br>
            <a:r>
              <a:rPr lang="en-GB" altLang="en-US" smtClean="0"/>
              <a:t>with all my strength and with all my heart.</a:t>
            </a:r>
            <a:br>
              <a:rPr lang="en-GB" altLang="en-US" smtClean="0"/>
            </a:br>
            <a:r>
              <a:rPr lang="en-GB" altLang="en-US" smtClean="0"/>
              <a:t>I promise to hold in high esteem our heritage,</a:t>
            </a:r>
            <a:br>
              <a:rPr lang="en-GB" altLang="en-US" smtClean="0"/>
            </a:br>
            <a:r>
              <a:rPr lang="en-GB" altLang="en-US" smtClean="0"/>
              <a:t>won for us through the blood and toil of our fathers;</a:t>
            </a:r>
            <a:br>
              <a:rPr lang="en-GB" altLang="en-US" smtClean="0"/>
            </a:br>
            <a:r>
              <a:rPr lang="en-GB" altLang="en-US" smtClean="0"/>
              <a:t>and I pledge myself in all things</a:t>
            </a:r>
            <a:br>
              <a:rPr lang="en-GB" altLang="en-US" smtClean="0"/>
            </a:br>
            <a:r>
              <a:rPr lang="en-GB" altLang="en-US" smtClean="0"/>
              <a:t>to uphold and defend the good name of Ghana.</a:t>
            </a:r>
            <a:br>
              <a:rPr lang="en-GB" altLang="en-US" smtClean="0"/>
            </a:br>
            <a:r>
              <a:rPr lang="en-GB" altLang="en-US" smtClean="0"/>
              <a:t>So help me God.”</a:t>
            </a:r>
          </a:p>
        </p:txBody>
      </p:sp>
      <p:sp>
        <p:nvSpPr>
          <p:cNvPr id="6349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892AE09-E529-4F5B-B695-AA7DADA08545}" type="slidenum">
              <a:rPr lang="en-US" altLang="en-US" smtClean="0"/>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en-US" altLang="en-US" smtClean="0"/>
              <a:t>“Over here I was answering questions in classroom.”</a:t>
            </a:r>
          </a:p>
        </p:txBody>
      </p:sp>
      <p:sp>
        <p:nvSpPr>
          <p:cNvPr id="645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BC72182-0146-46D4-BB8B-BAEA85F1E68C}" type="slidenum">
              <a:rPr lang="en-US" altLang="en-US" smtClean="0"/>
              <a:pPr>
                <a:spcBef>
                  <a:spcPct val="0"/>
                </a:spcBef>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GB" altLang="en-US" smtClean="0"/>
              <a:t>“Over here I was playing ampe with my friends. Ampe is a traditional game that we play in Ghana.”</a:t>
            </a:r>
          </a:p>
        </p:txBody>
      </p:sp>
      <p:sp>
        <p:nvSpPr>
          <p:cNvPr id="6554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4BB3BB9-402B-4615-9EC0-A60EA70EA8C8}" type="slidenum">
              <a:rPr lang="en-US" altLang="en-US" smtClean="0"/>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GB" altLang="en-US" smtClean="0"/>
              <a:t>“Over here, I was sitting with my mother. My mother is frying gari. Gari is one of the foods we eat in Ghana.”</a:t>
            </a:r>
          </a:p>
          <a:p>
            <a:endParaRPr lang="en-GB" altLang="en-US" smtClean="0"/>
          </a:p>
          <a:p>
            <a:r>
              <a:rPr lang="en-GB" altLang="en-US" smtClean="0"/>
              <a:t>Gari is a popular staple food across West Africa made from cassava tubers. It can be cooked in many different ways, but you mostly eat it like rice or couscous.</a:t>
            </a:r>
          </a:p>
        </p:txBody>
      </p:sp>
      <p:sp>
        <p:nvSpPr>
          <p:cNvPr id="6656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9419D3B-A6D0-406C-8A8D-2847061FBEE6}" type="slidenum">
              <a:rPr lang="en-US" altLang="en-US" smtClean="0"/>
              <a:pPr/>
              <a:t>15</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GB" altLang="en-US" smtClean="0"/>
              <a:t>“In this picture, I am preparing ampese. Ampese is a dish with plantain.”</a:t>
            </a:r>
          </a:p>
          <a:p>
            <a:endParaRPr lang="en-GB" altLang="en-US" smtClean="0"/>
          </a:p>
          <a:p>
            <a:r>
              <a:rPr lang="en-GB" altLang="en-US" smtClean="0"/>
              <a:t>Ampese is boiled plantain, or it can be boiled yam, cocoyam or cassava. Ampese is served with some sort of stew or sauce.</a:t>
            </a:r>
          </a:p>
        </p:txBody>
      </p:sp>
      <p:sp>
        <p:nvSpPr>
          <p:cNvPr id="6758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503420-1DAD-4414-81A3-32E2210219EB}" type="slidenum">
              <a:rPr lang="en-US" altLang="en-US" smtClean="0"/>
              <a:pPr/>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GB" altLang="en-US" smtClean="0"/>
              <a:t>“Over here, I was cooking ampese on the fire.”</a:t>
            </a:r>
          </a:p>
        </p:txBody>
      </p:sp>
      <p:sp>
        <p:nvSpPr>
          <p:cNvPr id="6861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ADD3625-C784-4885-BDC8-D37FD077521D}" type="slidenum">
              <a:rPr lang="en-US" altLang="en-US" smtClean="0"/>
              <a:pPr/>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r>
              <a:rPr lang="en-GB" altLang="en-US" smtClean="0"/>
              <a:t>“Every Saturday, I wash my dirty clothes.”</a:t>
            </a:r>
          </a:p>
        </p:txBody>
      </p:sp>
      <p:sp>
        <p:nvSpPr>
          <p:cNvPr id="6963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5A6BE14-902C-4AB4-848F-98EADC389BC4}" type="slidenum">
              <a:rPr lang="en-US" altLang="en-US" smtClean="0"/>
              <a:pPr/>
              <a:t>18</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n-GB" altLang="en-US" smtClean="0"/>
              <a:t>“After washing my clothes, then I go to the farm and fetch firewood for my mother.”</a:t>
            </a:r>
          </a:p>
          <a:p>
            <a:endParaRPr lang="en-GB" altLang="en-US" smtClean="0"/>
          </a:p>
        </p:txBody>
      </p:sp>
      <p:sp>
        <p:nvSpPr>
          <p:cNvPr id="7066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7F01BDD-724C-451E-BC45-C8520A8A1EA9}" type="slidenum">
              <a:rPr lang="en-US" altLang="en-US" smtClean="0"/>
              <a:pPr/>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0A5E8C6-029C-4E55-8B43-AD5A89DA61D2}" type="slidenum">
              <a:rPr lang="en-US" altLang="en-US" smtClean="0"/>
              <a:pPr>
                <a:spcBef>
                  <a:spcPct val="0"/>
                </a:spcBef>
              </a:pPr>
              <a:t>2</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“This is a map of the world. The red places are the countries where they grow cocoa.”</a:t>
            </a:r>
          </a:p>
          <a:p>
            <a:pPr eaLnBrk="1" hangingPunct="1"/>
            <a:endParaRPr lang="en-US" altLang="en-US" smtClean="0"/>
          </a:p>
          <a:p>
            <a:pPr eaLnBrk="1" hangingPunct="1"/>
            <a:r>
              <a:rPr lang="en-US" altLang="en-US" smtClean="0"/>
              <a:t>The main ingredient in chocolate is cocoa. Farmers grow cocoa trees on small farms in hot, rainy environments, mostly in areas on or near the equator. </a:t>
            </a:r>
            <a:r>
              <a:rPr lang="en-GB" altLang="en-US" smtClean="0"/>
              <a:t>On the world map, the red countries are cocoa producing countries.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r>
              <a:rPr lang="en-GB" altLang="en-US" smtClean="0"/>
              <a:t>“On Saturday afternoon, I often watch Ghana cartoons.”</a:t>
            </a:r>
          </a:p>
        </p:txBody>
      </p:sp>
      <p:sp>
        <p:nvSpPr>
          <p:cNvPr id="7168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E7CEFB8-6812-4140-BB61-ECC988798583}" type="slidenum">
              <a:rPr lang="en-US" altLang="en-US" smtClean="0"/>
              <a:pPr/>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GB" altLang="en-US" smtClean="0"/>
              <a:t>“I was writing what I want to be in future. I want to be a doctor in future.”</a:t>
            </a:r>
          </a:p>
        </p:txBody>
      </p:sp>
      <p:sp>
        <p:nvSpPr>
          <p:cNvPr id="7270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6653671-3281-4CEE-B693-8F00E6256609}" type="slidenum">
              <a:rPr lang="en-US" altLang="en-US" smtClean="0"/>
              <a:pPr/>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GB" altLang="en-US" smtClean="0"/>
              <a:t>“That was about myself. Now, I am going to talk about cocoa growing in Ghana.”</a:t>
            </a:r>
          </a:p>
        </p:txBody>
      </p:sp>
      <p:sp>
        <p:nvSpPr>
          <p:cNvPr id="7373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78123E6-01A8-4DE7-9198-F5BB0F9ED667}" type="slidenum">
              <a:rPr lang="en-US" altLang="en-US" smtClean="0"/>
              <a:pPr/>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7193E01-22AA-4A4E-92D9-2DB42358FC11}" type="slidenum">
              <a:rPr lang="en-US" altLang="en-US" smtClean="0"/>
              <a:pPr>
                <a:spcBef>
                  <a:spcPct val="0"/>
                </a:spcBef>
              </a:pPr>
              <a:t>23</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smtClean="0"/>
              <a:t>“Cocoa is a fruit and it grows on cocoa trees. These are tiny cocoa pods when they first appear on the trees.”</a:t>
            </a:r>
          </a:p>
          <a:p>
            <a:pPr eaLnBrk="1" hangingPunct="1"/>
            <a:endParaRPr lang="en-US" altLang="en-US" smtClean="0"/>
          </a:p>
          <a:p>
            <a:pPr eaLnBrk="1" hangingPunct="1"/>
            <a:r>
              <a:rPr lang="en-US" altLang="en-US" smtClean="0"/>
              <a:t>Cocoa trees produce little white and pink flowers, some of which turn into cocoa pods after they are pollinated by midges.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D8C1411-7666-4C3A-984A-F90F34E392BC}" type="slidenum">
              <a:rPr lang="en-US" altLang="en-US" smtClean="0"/>
              <a:pPr>
                <a:spcBef>
                  <a:spcPct val="0"/>
                </a:spcBef>
              </a:pPr>
              <a:t>24</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smtClean="0"/>
              <a:t>“These are pods when they have grown bigger. Cocoa trees can produce between 50 and 80 cocoa pods per year.”</a:t>
            </a:r>
          </a:p>
          <a:p>
            <a:pPr eaLnBrk="1" hangingPunct="1"/>
            <a:endParaRPr lang="en-US" altLang="en-US" smtClean="0"/>
          </a:p>
          <a:p>
            <a:pPr eaLnBrk="1" hangingPunct="1"/>
            <a:r>
              <a:rPr lang="en-US" altLang="en-US" smtClean="0"/>
              <a:t>Cocoa trees grow up to five metres tall and they need shade, so farmers plant the seedlings under the rainforest canopy. They also plant other useful tall crops in amongst the cocoa trees, like banana plants and palm nut trees. When the cocoa trees are young, the ground around them needs to be well weeded, as weeds can smother the trees. Three to five years after planting, cocoa trees will begin to fruit, just 10 to 20 pods a year at first but increasing in subsequent years if the tree is well looked after. Notice how the pods grow directly out of the trunk or branches of the tree.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F20C814-2492-4924-A5A7-F520B9B2D97E}" type="slidenum">
              <a:rPr lang="en-US" altLang="en-US" smtClean="0"/>
              <a:pPr>
                <a:spcBef>
                  <a:spcPct val="0"/>
                </a:spcBef>
              </a:pPr>
              <a:t>25</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mtClean="0"/>
              <a:t>“When the cocoa is mature to harvest, it turns to these.”</a:t>
            </a:r>
          </a:p>
          <a:p>
            <a:pPr eaLnBrk="1" hangingPunct="1"/>
            <a:endParaRPr lang="en-US" altLang="en-US" smtClean="0"/>
          </a:p>
          <a:p>
            <a:pPr eaLnBrk="1" hangingPunct="1"/>
            <a:r>
              <a:rPr lang="en-US" altLang="en-US" smtClean="0"/>
              <a:t>The cocoa pods grow up to 20cm-30cm in length, and turn yellow when they are ripe. </a:t>
            </a:r>
            <a:r>
              <a:rPr lang="en-GB" altLang="en-US" smtClean="0"/>
              <a:t>Cocoa beans, the seeds, grow inside the cocoa pods. </a:t>
            </a:r>
            <a:r>
              <a:rPr lang="en-US" altLang="en-US" smtClean="0"/>
              <a:t>There are generally about 40 beans in a pod.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08CDCB8-C2BB-41D5-8963-8118093E5193}" type="slidenum">
              <a:rPr lang="en-US" altLang="en-US" smtClean="0"/>
              <a:pPr>
                <a:spcBef>
                  <a:spcPct val="0"/>
                </a:spcBef>
              </a:pPr>
              <a:t>26</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GB" altLang="en-US" smtClean="0"/>
              <a:t>“When the pods are ready, the farmers cut them down from the trees. In this picture, a farmer is using a tool with a sharp blade on the end. This is known as a ‘go-to-hell’.”</a:t>
            </a:r>
          </a:p>
          <a:p>
            <a:pPr eaLnBrk="1" hangingPunct="1"/>
            <a:endParaRPr lang="en-GB" altLang="en-US" smtClean="0"/>
          </a:p>
          <a:p>
            <a:pPr eaLnBrk="1" hangingPunct="1"/>
            <a:r>
              <a:rPr lang="en-GB" altLang="en-US" smtClean="0"/>
              <a:t>The cocoa pods are harvested twice a year using a machete or a ‘go-to-hell’, a long stick with a sharp blade on the end. </a:t>
            </a:r>
            <a:r>
              <a:rPr lang="en-US" altLang="en-US" smtClean="0"/>
              <a:t>The main harvest is October to February, and there is a smaller one in June/July.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6E2D959-E2F6-43C6-8C07-A08D6924A048}" type="slidenum">
              <a:rPr lang="en-US" altLang="en-US" smtClean="0"/>
              <a:pPr>
                <a:spcBef>
                  <a:spcPct val="0"/>
                </a:spcBef>
              </a:pPr>
              <a:t>27</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GB" altLang="en-US" smtClean="0"/>
              <a:t>“After harvesting their cocoa, they gather each one and use a cutlass to break the pods open.”</a:t>
            </a:r>
          </a:p>
          <a:p>
            <a:pPr eaLnBrk="1" hangingPunct="1"/>
            <a:endParaRPr lang="en-GB" altLang="en-US" smtClean="0"/>
          </a:p>
          <a:p>
            <a:pPr eaLnBrk="1" hangingPunct="1"/>
            <a:r>
              <a:rPr lang="en-GB" altLang="en-US" smtClean="0"/>
              <a:t>Farmers travel to each other’s farms to share the work between them and support each other to get more done, faster.</a:t>
            </a:r>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174DE7E-8ACF-4380-9E88-B7020D34E24C}" type="slidenum">
              <a:rPr lang="en-US" altLang="en-US" smtClean="0"/>
              <a:pPr>
                <a:spcBef>
                  <a:spcPct val="0"/>
                </a:spcBef>
              </a:pPr>
              <a:t>28</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GB" altLang="en-US" smtClean="0"/>
              <a:t>“This is the inside of the cocoa pod.”</a:t>
            </a:r>
          </a:p>
          <a:p>
            <a:pPr eaLnBrk="1" hangingPunct="1"/>
            <a:endParaRPr lang="en-GB" altLang="en-US" smtClean="0"/>
          </a:p>
          <a:p>
            <a:pPr eaLnBrk="1" hangingPunct="1"/>
            <a:r>
              <a:rPr lang="en-GB" altLang="en-US" smtClean="0"/>
              <a:t>The cocoa beans are in a gooey white fruit pulp inside the cocoa pod. </a:t>
            </a:r>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727702D-B976-47AA-9188-8314D4F8F4EA}" type="slidenum">
              <a:rPr lang="en-US" altLang="en-US" smtClean="0"/>
              <a:pPr>
                <a:spcBef>
                  <a:spcPct val="0"/>
                </a:spcBef>
              </a:pPr>
              <a:t>29</a:t>
            </a:fld>
            <a:endParaRPr lang="en-US" altLang="en-US" smtClean="0"/>
          </a:p>
        </p:txBody>
      </p:sp>
      <p:sp>
        <p:nvSpPr>
          <p:cNvPr id="80899"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0900"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“This is two farmers breaking their cocoa pods and removing the beans into the basket.”</a:t>
            </a:r>
          </a:p>
          <a:p>
            <a:pPr eaLnBrk="1" hangingPunct="1"/>
            <a:endParaRPr lang="en-US" altLang="en-US" smtClean="0"/>
          </a:p>
          <a:p>
            <a:pPr eaLnBrk="1" hangingPunct="1"/>
            <a:r>
              <a:rPr lang="en-US" altLang="en-US" smtClean="0"/>
              <a:t>This is a farmer and her daughter sitting in a clearing on their cocoa farm. They have cut down the pods from the tree with the machete; now they are splitting the pods and scraping out the sticky white beans. The women have brought a spare basket with them so that they have something to sit 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D64F8B3-606B-4D52-9532-CB3DACEAF863}" type="slidenum">
              <a:rPr lang="en-US" altLang="en-US" smtClean="0"/>
              <a:pPr>
                <a:spcBef>
                  <a:spcPct val="0"/>
                </a:spcBef>
              </a:pPr>
              <a:t>3</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GB" altLang="en-US" smtClean="0"/>
              <a:t>“This is a map of Africa. The green place shows the location of Ghana.”</a:t>
            </a:r>
          </a:p>
          <a:p>
            <a:pPr eaLnBrk="1" hangingPunct="1"/>
            <a:endParaRPr lang="en-GB" altLang="en-US" smtClean="0"/>
          </a:p>
          <a:p>
            <a:pPr eaLnBrk="1" hangingPunct="1"/>
            <a:r>
              <a:rPr lang="en-GB" altLang="en-US" smtClean="0"/>
              <a:t>Ghana is a country of 27 million people in West Africa. As well as local languages, everyone speaks English. It was a British colony and was the first African nation to achieve independence from European rule in 1957. The country’s main exports are gold, timber and cocoa.</a:t>
            </a:r>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E4E2FED-F5B9-4F27-9B81-7D9097156FC7}" type="slidenum">
              <a:rPr lang="en-US" altLang="en-US" smtClean="0"/>
              <a:pPr>
                <a:spcBef>
                  <a:spcPct val="0"/>
                </a:spcBef>
              </a:pPr>
              <a:t>30</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smtClean="0"/>
              <a:t>“Cocoa farmers often have plants around their farm. They use the long leaves from the plantains to ripen their cocoa beans.”</a:t>
            </a:r>
          </a:p>
          <a:p>
            <a:pPr eaLnBrk="1" hangingPunct="1"/>
            <a:endParaRPr lang="en-US" altLang="en-US" smtClean="0"/>
          </a:p>
          <a:p>
            <a:pPr eaLnBrk="1" hangingPunct="1"/>
            <a:r>
              <a:rPr lang="en-US" altLang="en-US" smtClean="0"/>
              <a:t>Having collected the cocoa beans, the farmers tip the beans on to banana leaves, and then wrap the beans up in the leaves. They leave the cocoa beans in a warm, shady place in the rainforest to ferment for about 7 days.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92B7F32-4099-44E0-8616-09C9ED97181C}" type="slidenum">
              <a:rPr lang="en-US" altLang="en-US" smtClean="0"/>
              <a:pPr>
                <a:spcBef>
                  <a:spcPct val="0"/>
                </a:spcBef>
              </a:pPr>
              <a:t>31</a:t>
            </a:fld>
            <a:endParaRPr lang="en-US" altLang="en-US" smtClean="0"/>
          </a:p>
        </p:txBody>
      </p:sp>
      <p:sp>
        <p:nvSpPr>
          <p:cNvPr id="82947"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2948"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“This is fermented cocoa beans.”</a:t>
            </a:r>
          </a:p>
          <a:p>
            <a:pPr eaLnBrk="1" hangingPunct="1"/>
            <a:endParaRPr lang="en-US" altLang="en-US" smtClean="0"/>
          </a:p>
          <a:p>
            <a:pPr eaLnBrk="1" hangingPunct="1"/>
            <a:r>
              <a:rPr lang="en-US" altLang="en-US" smtClean="0"/>
              <a:t>They check the beans from time to time. You can see in this picture how the beans are starting to ferment – the sticky goo on the leaves shows the process has begun. Fermentation makes the pile of beans quite hot, and it has a strong yeasty chocolatey smell. Fermentation is what gives chocolate its distinctive chocolatey taste and colour.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77FD7EA-906A-41E3-8BCB-4A08F526AE46}" type="slidenum">
              <a:rPr lang="en-US" altLang="en-US" smtClean="0"/>
              <a:pPr>
                <a:spcBef>
                  <a:spcPct val="0"/>
                </a:spcBef>
              </a:pPr>
              <a:t>32</a:t>
            </a:fld>
            <a:endParaRPr lang="en-US" altLang="en-US" smtClean="0"/>
          </a:p>
        </p:txBody>
      </p:sp>
      <p:sp>
        <p:nvSpPr>
          <p:cNvPr id="83971"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3972"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“Once the beans have ripened in the plantain leaves, they leave the beans to ferment on the forest for 6 to 7 days.”</a:t>
            </a:r>
          </a:p>
          <a:p>
            <a:pPr eaLnBrk="1" hangingPunct="1"/>
            <a:endParaRPr lang="en-US" altLang="en-US" smtClean="0"/>
          </a:p>
          <a:p>
            <a:pPr eaLnBrk="1" hangingPunct="1"/>
            <a:r>
              <a:rPr lang="en-US" altLang="en-US" smtClean="0"/>
              <a:t>After about 7 days of fermentation, the sticky beans are taken back to the village.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4836AF1-B09C-44D9-A5D8-C8BBA873B910}" type="slidenum">
              <a:rPr lang="en-US" altLang="en-US" smtClean="0"/>
              <a:pPr>
                <a:spcBef>
                  <a:spcPct val="0"/>
                </a:spcBef>
              </a:pPr>
              <a:t>33</a:t>
            </a:fld>
            <a:endParaRPr lang="en-US" altLang="en-US" smtClean="0"/>
          </a:p>
        </p:txBody>
      </p:sp>
      <p:sp>
        <p:nvSpPr>
          <p:cNvPr id="84995"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4996"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“When the cocoa is fermented, they bring it home and dry it on a raffia mat for 6 to 7 days.”</a:t>
            </a:r>
          </a:p>
          <a:p>
            <a:pPr eaLnBrk="1" hangingPunct="1"/>
            <a:endParaRPr lang="en-US" altLang="en-US" smtClean="0"/>
          </a:p>
          <a:p>
            <a:pPr eaLnBrk="1" hangingPunct="1"/>
            <a:r>
              <a:rPr lang="en-US" altLang="en-US" smtClean="0"/>
              <a:t>In the village, the beans are laid out in the direct sunlight to dry on special long drying tables made of locally grown bamboo. It takes about 7 days in the hot sun for the cocoa beans to dry completely. Farmers need to turn the beans every few hours to stop them sticking together in clumps, picking out poor quality beans as they go along.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706BA55-9598-4DDD-A9FD-57E7AD3E936A}" type="slidenum">
              <a:rPr lang="en-US" altLang="en-US" smtClean="0"/>
              <a:pPr>
                <a:spcBef>
                  <a:spcPct val="0"/>
                </a:spcBef>
              </a:pPr>
              <a:t>34</a:t>
            </a:fld>
            <a:endParaRPr lang="en-US" altLang="en-US" smtClean="0"/>
          </a:p>
        </p:txBody>
      </p:sp>
      <p:sp>
        <p:nvSpPr>
          <p:cNvPr id="86019"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6020"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“This is dry cocoa. It turns into brown colour.”</a:t>
            </a:r>
          </a:p>
          <a:p>
            <a:pPr eaLnBrk="1" hangingPunct="1"/>
            <a:endParaRPr lang="en-US" altLang="en-US" smtClean="0"/>
          </a:p>
          <a:p>
            <a:pPr eaLnBrk="1" hangingPunct="1"/>
            <a:r>
              <a:rPr lang="en-US" altLang="en-US" smtClean="0"/>
              <a:t>After a week, these sun dried cocoa beans are a lovely dark brown colour.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81AF75E-62E3-484F-84F7-6398C9E47ED0}" type="slidenum">
              <a:rPr lang="en-US" altLang="en-US" smtClean="0"/>
              <a:pPr>
                <a:spcBef>
                  <a:spcPct val="0"/>
                </a:spcBef>
              </a:pPr>
              <a:t>35</a:t>
            </a:fld>
            <a:endParaRPr lang="en-US"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smtClean="0"/>
              <a:t>“The cocoa beans are ready to sell. In this picture, the farmers have brought a sack of cocoa beans to the Kuapa Kokoo recorder. The recorder is elected by all the farmers to record how much cocoa they sell and to pay them a fair price. My mother sold 9 sacks of cocoa last year.”</a:t>
            </a:r>
          </a:p>
          <a:p>
            <a:pPr eaLnBrk="1" hangingPunct="1"/>
            <a:endParaRPr lang="en-US" altLang="en-US" smtClean="0"/>
          </a:p>
          <a:p>
            <a:pPr eaLnBrk="1" hangingPunct="1"/>
            <a:r>
              <a:rPr lang="en-US" altLang="en-US" smtClean="0"/>
              <a:t>Once the beans are dry, farmers pack them into jute sacks and take them to the Kuapa Kokoo recorder. The recorder is elected every four years by the other farmers in the village and is responsible for weighing and paying for the cocoa that local Kuapa Kokoo farmers bring to them. The recorder uses the scales to check that each sack weighs exactly 62.4kg, and pays the farmer half of what they will earn. The other half is paid when the cocoa is accepted by COCOBOD, the government cocoa board. The farmers can inspect the scales at any time to give them confidence that they are not being cheated. Each sack is printed with ‘Ghana Cocoa Board, Produce of Ghana’ and with a unique number that shows the cocoa comes from a specific village.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59D8C9C-FC8D-4BFF-AC6D-21F32357E384}" type="slidenum">
              <a:rPr lang="en-US" altLang="en-US" smtClean="0"/>
              <a:pPr>
                <a:spcBef>
                  <a:spcPct val="0"/>
                </a:spcBef>
              </a:pPr>
              <a:t>36</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smtClean="0"/>
              <a:t>“After this, the cocoa sacks are transported on a lorry to Tema, a harbour on the coast of Ghana.”</a:t>
            </a:r>
          </a:p>
          <a:p>
            <a:pPr eaLnBrk="1" hangingPunct="1"/>
            <a:endParaRPr lang="en-US" altLang="en-US" smtClean="0"/>
          </a:p>
          <a:p>
            <a:pPr eaLnBrk="1" hangingPunct="1"/>
            <a:r>
              <a:rPr lang="en-US" altLang="en-US" smtClean="0"/>
              <a:t>The sacks are loaded on to a big truck; each truck can carry 180 sacks. The sacks have to be stacked like this to ensure that the weight is evenly balanced, otherwise the truck would tip over on the pot-holed roads. They are taken to the Kuapa Kokoo warehouse, and then to Tema, the port close to Accra, Ghana’s capital city, for export by ship.</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26B156C-C667-426A-9D1B-A8D2B4EF670C}" type="slidenum">
              <a:rPr lang="en-US" altLang="en-US" smtClean="0"/>
              <a:pPr>
                <a:spcBef>
                  <a:spcPct val="0"/>
                </a:spcBef>
              </a:pPr>
              <a:t>37</a:t>
            </a:fld>
            <a:endParaRPr lang="en-US"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smtClean="0"/>
              <a:t>“This is a ship taking the cocoa to Europe.”</a:t>
            </a:r>
          </a:p>
          <a:p>
            <a:pPr eaLnBrk="1" hangingPunct="1"/>
            <a:endParaRPr lang="en-US" altLang="en-US" smtClean="0"/>
          </a:p>
          <a:p>
            <a:pPr eaLnBrk="1" hangingPunct="1"/>
            <a:r>
              <a:rPr lang="en-US" altLang="en-US" smtClean="0"/>
              <a:t>Tema is the biggest port in the country, and it’s from here that most of Ghana’s cocoa is exported. Containers are loaded on to ships, which carry cocoa to Europe, where it will be used to make chocolate.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E29BD5B-B048-4F37-B4B7-CF40705A5E51}" type="slidenum">
              <a:rPr lang="en-US" altLang="en-US" smtClean="0"/>
              <a:pPr>
                <a:spcBef>
                  <a:spcPct val="0"/>
                </a:spcBef>
              </a:pPr>
              <a:t>38</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smtClean="0"/>
              <a:t>“This is the chocolate factory.”</a:t>
            </a:r>
          </a:p>
          <a:p>
            <a:pPr eaLnBrk="1" hangingPunct="1"/>
            <a:endParaRPr lang="en-US" altLang="en-US" smtClean="0"/>
          </a:p>
          <a:p>
            <a:pPr eaLnBrk="1" hangingPunct="1"/>
            <a:r>
              <a:rPr lang="en-US" altLang="en-US" smtClean="0"/>
              <a:t>After the cocoa beans arrive at the European port, they are taken by lorry to the chocolate factory. This is Weinrich factory in Germany, which makes Divine chocolate. Here the cocoa beans are roasted and winnowed (to get rid of their shells), and turned into cocoa butter and cocoa liquor. These are then mixed together in a process called conching. Milk, sugar and flavourings are mixed in at this stage to a specific and secret recipe. The liquid chocolate is then tested to make sure the consistency and flavour are right.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r>
              <a:rPr lang="en-US" altLang="en-US" smtClean="0"/>
              <a:t>“The chocolate is poured into moulds.”</a:t>
            </a:r>
          </a:p>
          <a:p>
            <a:endParaRPr lang="en-US" altLang="en-US" smtClean="0"/>
          </a:p>
          <a:p>
            <a:r>
              <a:rPr lang="en-US" altLang="en-US" smtClean="0"/>
              <a:t>The bars are then formed by pouring liquid chocolate into moulds, and sent down the production line to be wrapped in Divine wrappers. They will then be transported by ship to the UK. </a:t>
            </a:r>
          </a:p>
          <a:p>
            <a:endParaRPr lang="en-GB" altLang="en-US" smtClean="0"/>
          </a:p>
        </p:txBody>
      </p:sp>
      <p:sp>
        <p:nvSpPr>
          <p:cNvPr id="9114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53E8218-F0E0-476D-9DB4-3DF39103B520}" type="slidenum">
              <a:rPr lang="en-US" altLang="en-US" smtClean="0"/>
              <a:pPr/>
              <a:t>39</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A67F4EF-F8B4-4AC5-A548-95A49203EC61}" type="slidenum">
              <a:rPr lang="en-US" altLang="en-US" smtClean="0"/>
              <a:pPr>
                <a:spcBef>
                  <a:spcPct val="0"/>
                </a:spcBef>
              </a:pPr>
              <a:t>4</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GB" altLang="en-US" smtClean="0"/>
              <a:t>“This is the road that leads you to my village, Bayerebon No. 3.”</a:t>
            </a:r>
          </a:p>
          <a:p>
            <a:pPr eaLnBrk="1" hangingPunct="1"/>
            <a:endParaRPr lang="en-GB" altLang="en-US" smtClean="0"/>
          </a:p>
          <a:p>
            <a:pPr eaLnBrk="1" hangingPunct="1"/>
            <a:r>
              <a:rPr lang="en-GB" altLang="en-US" smtClean="0"/>
              <a:t>Bayerebon No. 3 is a cocoa farming village in Ghana, in a clearing in the rainforest. </a:t>
            </a:r>
            <a:r>
              <a:rPr lang="en-US" altLang="en-US" smtClean="0"/>
              <a:t>It is hot and humid here. </a:t>
            </a:r>
          </a:p>
          <a:p>
            <a:pPr eaLnBrk="1" hangingPunct="1"/>
            <a:endParaRPr lang="en-US" altLang="en-US" smtClean="0"/>
          </a:p>
          <a:p>
            <a:pPr eaLnBrk="1" hangingPunct="1"/>
            <a:r>
              <a:rPr lang="en-US" altLang="en-US" smtClean="0"/>
              <a:t>Bayerebon No. 3 has many farmers who belong to Kuapa Kokoo. </a:t>
            </a:r>
            <a:r>
              <a:rPr lang="en-GB" altLang="en-US" smtClean="0"/>
              <a:t>Kuapa Kokoo is a co-operative of cocoa farmers in Ghana whose beans are made into Divine Chocolate. Kuapa Kokoo is </a:t>
            </a:r>
            <a:r>
              <a:rPr lang="en-US" altLang="en-US" smtClean="0"/>
              <a:t>an association of more than 85,000 cocoa farmers, spread across 1,250 villages in Ghana. ‘Kuapa Kokoo’ means ‘good cocoa farmer’ in the local Twi language. Their motto is ‘Pa Pa Paa’, which means ‘best of the best’ in Twi.</a:t>
            </a:r>
          </a:p>
          <a:p>
            <a:pPr eaLnBrk="1" hangingPunct="1"/>
            <a:endParaRPr lang="en-US" altLang="en-US" smtClean="0"/>
          </a:p>
          <a:p>
            <a:pPr eaLnBrk="1" hangingPunct="1"/>
            <a:r>
              <a:rPr lang="en-US" altLang="en-US" smtClean="0"/>
              <a:t>Esther’s mother is a member of Kuapa Kokoo.</a:t>
            </a:r>
          </a:p>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A5EE95A-021F-4078-86A7-4FAE4987064F}" type="slidenum">
              <a:rPr lang="en-US" altLang="en-US" smtClean="0"/>
              <a:pPr>
                <a:spcBef>
                  <a:spcPct val="0"/>
                </a:spcBef>
              </a:pPr>
              <a:t>40</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smtClean="0"/>
              <a:t>“Then it is transported to the shops for you to buy.”</a:t>
            </a:r>
          </a:p>
          <a:p>
            <a:pPr eaLnBrk="1" hangingPunct="1"/>
            <a:endParaRPr lang="en-US" altLang="en-US" smtClean="0"/>
          </a:p>
          <a:p>
            <a:pPr eaLnBrk="1" hangingPunct="1"/>
            <a:r>
              <a:rPr lang="en-US" altLang="en-US" smtClean="0"/>
              <a:t>This is the very final stage of the chocolate chain. The final link in the bean to bar story is you, the buyer. The choices you make have an influence all the way back through the chain to its very beginning, the cocoa farmer. </a:t>
            </a:r>
            <a:r>
              <a:rPr lang="en-GB" altLang="en-US" smtClean="0"/>
              <a:t>Lots of hard work has gone into your chocolate bar. It takes around 30 beans, or one whole cocoa pod, to make a bar of Divine milk chocolate like the one in this picture!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GB" altLang="en-US" smtClean="0"/>
              <a:t>“For every tonne of cocoa sold, Kuapa Kokoo receives $200 of Fairtrade Premium. The farmers decide together how to spend this Premium.”</a:t>
            </a:r>
          </a:p>
          <a:p>
            <a:endParaRPr lang="en-GB" altLang="en-US" smtClean="0"/>
          </a:p>
          <a:p>
            <a:r>
              <a:rPr lang="en-GB" altLang="en-US" smtClean="0"/>
              <a:t>When you buy Fairtrade products, the farmer at the other end is helped because he or she earns a fair amount for their crop. Their community also earns a ‘Fairtrade Premium’, an extra amount that they can use to spend on projects which help everyone.</a:t>
            </a:r>
          </a:p>
          <a:p>
            <a:pPr eaLnBrk="1" hangingPunct="1"/>
            <a:endParaRPr lang="en-US" altLang="en-US" smtClean="0"/>
          </a:p>
          <a:p>
            <a:r>
              <a:rPr lang="en-GB" altLang="en-US" smtClean="0"/>
              <a:t>You could spend some time thinking through things that cocoa farming communities might need. What would they spend their Fairtrade premiums on?</a:t>
            </a:r>
          </a:p>
          <a:p>
            <a:r>
              <a:rPr lang="en-GB" altLang="en-US" smtClean="0"/>
              <a:t> </a:t>
            </a:r>
          </a:p>
          <a:p>
            <a:r>
              <a:rPr lang="en-GB" altLang="en-US" smtClean="0"/>
              <a:t>Here are some examples of what Kuapa Kokoo have spent Fairtrade premiums on:</a:t>
            </a:r>
          </a:p>
          <a:p>
            <a:r>
              <a:rPr lang="en-US" altLang="en-US" smtClean="0"/>
              <a:t>Direct payments to farmers in the form of an end-of-year bonus;</a:t>
            </a:r>
            <a:endParaRPr lang="en-GB" altLang="en-US" smtClean="0"/>
          </a:p>
          <a:p>
            <a:r>
              <a:rPr lang="en-US" altLang="en-US" smtClean="0"/>
              <a:t>Wells and bore holes for drinking water;</a:t>
            </a:r>
            <a:endParaRPr lang="en-GB" altLang="en-US" smtClean="0"/>
          </a:p>
          <a:p>
            <a:r>
              <a:rPr lang="en-US" altLang="en-US" smtClean="0"/>
              <a:t>Construction of public toilets;</a:t>
            </a:r>
            <a:endParaRPr lang="en-GB" altLang="en-US" smtClean="0"/>
          </a:p>
          <a:p>
            <a:r>
              <a:rPr lang="en-US" altLang="en-US" smtClean="0"/>
              <a:t>Mobile health clinics to visit villages;</a:t>
            </a:r>
            <a:endParaRPr lang="en-GB" altLang="en-US" smtClean="0"/>
          </a:p>
          <a:p>
            <a:r>
              <a:rPr lang="en-US" altLang="en-US" smtClean="0"/>
              <a:t>Construction of two day-care centres;</a:t>
            </a:r>
            <a:endParaRPr lang="en-GB" altLang="en-US" smtClean="0"/>
          </a:p>
          <a:p>
            <a:r>
              <a:rPr lang="en-US" altLang="en-US" smtClean="0"/>
              <a:t>Construction of a block of six classrooms;</a:t>
            </a:r>
            <a:endParaRPr lang="en-GB" altLang="en-US" smtClean="0"/>
          </a:p>
          <a:p>
            <a:r>
              <a:rPr lang="en-US" altLang="en-US" smtClean="0"/>
              <a:t>Purchase of two mobile cinema vans for a farmers' education programme;</a:t>
            </a:r>
            <a:endParaRPr lang="en-GB" altLang="en-US" smtClean="0"/>
          </a:p>
          <a:p>
            <a:r>
              <a:rPr lang="en-US" altLang="en-US" smtClean="0"/>
              <a:t>Construction of warehousing to store cocoa at Tema port;</a:t>
            </a:r>
            <a:endParaRPr lang="en-GB" altLang="en-US" smtClean="0"/>
          </a:p>
          <a:p>
            <a:r>
              <a:rPr lang="en-US" altLang="en-US" smtClean="0"/>
              <a:t>Initiation of alternative income generating activities for the lean seasons in between the cocoa harvests, such as soap making, and snail farming;</a:t>
            </a:r>
            <a:endParaRPr lang="en-GB" altLang="en-US" smtClean="0"/>
          </a:p>
          <a:p>
            <a:r>
              <a:rPr lang="en-US" altLang="en-US" smtClean="0"/>
              <a:t>A new machete for every farmer in Kuapa Kokoo.</a:t>
            </a:r>
            <a:endParaRPr lang="en-GB" altLang="en-US" smtClean="0"/>
          </a:p>
          <a:p>
            <a:endParaRPr lang="en-GB" altLang="en-US" smtClean="0"/>
          </a:p>
        </p:txBody>
      </p:sp>
      <p:sp>
        <p:nvSpPr>
          <p:cNvPr id="931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0579DCA-D4B5-4782-BFBA-9F7632FD5C77}" type="slidenum">
              <a:rPr lang="en-US" altLang="en-US" smtClean="0"/>
              <a:pPr>
                <a:spcBef>
                  <a:spcPct val="0"/>
                </a:spcBef>
              </a:pPr>
              <a:t>41</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FE34F1F-E178-4086-8AFF-59B4C9025D70}" type="slidenum">
              <a:rPr lang="en-US" altLang="en-US" smtClean="0"/>
              <a:pPr>
                <a:spcBef>
                  <a:spcPct val="0"/>
                </a:spcBef>
              </a:pPr>
              <a:t>42</a:t>
            </a:fld>
            <a:endParaRPr lang="en-US"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GB" altLang="en-US" smtClean="0"/>
              <a:t>“Fairtrade built a water pump for my community.”</a:t>
            </a:r>
          </a:p>
          <a:p>
            <a:pPr eaLnBrk="1" hangingPunct="1"/>
            <a:endParaRPr lang="en-GB" altLang="en-US" smtClean="0"/>
          </a:p>
          <a:p>
            <a:pPr eaLnBrk="1" hangingPunct="1"/>
            <a:r>
              <a:rPr lang="en-GB" altLang="en-US" smtClean="0"/>
              <a:t>Notice that nearly all the people in the picture are women. Women and girls tend to do the work of fetching water. A water pump in the community means that instead of having to walk into the forest to a stream or pond to fetch water every day they have more time and energy for other things. Girls can get to school on time. </a:t>
            </a:r>
          </a:p>
          <a:p>
            <a:pPr eaLnBrk="1" hangingPunct="1"/>
            <a:endParaRPr lang="en-GB" altLang="en-US" smtClean="0"/>
          </a:p>
          <a:p>
            <a:pPr eaLnBrk="1" hangingPunct="1"/>
            <a:r>
              <a:rPr lang="en-GB" altLang="en-US" smtClean="0"/>
              <a:t>Kuapa Kokoo has built hundreds of water pumps in cocoa growing villages. Water from a pump is much cleaner than water from streams and ponds. There is a video on our Pa Pa Paa LIVE website which shows what water from the forest looks like: http://www.papapaalive.org/videos/water </a:t>
            </a:r>
          </a:p>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BA6213D-FE8E-4427-A52D-B8455CF17C8C}" type="slidenum">
              <a:rPr lang="en-US" altLang="en-US" smtClean="0"/>
              <a:pPr>
                <a:spcBef>
                  <a:spcPct val="0"/>
                </a:spcBef>
              </a:pPr>
              <a:t>43</a:t>
            </a:fld>
            <a:endParaRPr lang="en-US" alt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GB" altLang="en-US" smtClean="0"/>
              <a:t>“This is a brand new block, that Fairtrade built for my school.”</a:t>
            </a:r>
          </a:p>
          <a:p>
            <a:pPr eaLnBrk="1" hangingPunct="1"/>
            <a:endParaRPr lang="en-GB" altLang="en-US" smtClean="0"/>
          </a:p>
          <a:p>
            <a:pPr eaLnBrk="1" hangingPunct="1"/>
            <a:r>
              <a:rPr lang="en-GB" altLang="en-US" smtClean="0"/>
              <a:t>This is a school block built with Fairtade Premium money. Traditionally school buildings are made of mud. This building of concrete blocks and with a corrugated iron roof is much more robust.</a:t>
            </a:r>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1F74278-B639-4C56-B297-60E0D039E56B}" type="slidenum">
              <a:rPr lang="en-US" altLang="en-US" smtClean="0"/>
              <a:pPr>
                <a:spcBef>
                  <a:spcPct val="0"/>
                </a:spcBef>
              </a:pPr>
              <a:t>44</a:t>
            </a:fld>
            <a:endParaRPr lang="en-US"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GB" altLang="en-US" smtClean="0"/>
              <a:t>“Because cocoa is a seasonal crop, the farmer needs income at other times of the year. Fairtrade trained our mothers on income generating activities, like soap making and tie-dye making.”</a:t>
            </a:r>
          </a:p>
          <a:p>
            <a:pPr eaLnBrk="1" hangingPunct="1"/>
            <a:endParaRPr lang="en-GB" altLang="en-US" smtClean="0"/>
          </a:p>
          <a:p>
            <a:pPr eaLnBrk="1" hangingPunct="1"/>
            <a:r>
              <a:rPr lang="en-GB" altLang="en-US" smtClean="0"/>
              <a:t>Fairtrade funds alternative income generation projects for women’s groups: like soap-making, setting up food selling stalls, clothes selling, and tie-dye batik.</a:t>
            </a:r>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5B58512-E6A2-42A3-8FB3-9E8A3D466B43}" type="slidenum">
              <a:rPr lang="en-US" altLang="en-US" smtClean="0"/>
              <a:pPr>
                <a:spcBef>
                  <a:spcPct val="0"/>
                </a:spcBef>
              </a:pPr>
              <a:t>45</a:t>
            </a:fld>
            <a:endParaRPr lang="en-US" alt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r>
              <a:rPr lang="en-GB" altLang="en-US" smtClean="0"/>
              <a:t>“Because of all this, we want you to buy more Divine chocolate. Thank you very much!”</a:t>
            </a:r>
          </a:p>
          <a:p>
            <a:endParaRPr lang="en-GB" altLang="en-US" smtClean="0"/>
          </a:p>
          <a:p>
            <a:r>
              <a:rPr lang="en-GB" altLang="en-US" smtClean="0"/>
              <a:t>Divine Chocolate is an extra special company. Not only is it 100% Fairtrade, but the cocoa farmers in Ghana actually co-own the company. The farmers</a:t>
            </a:r>
            <a:r>
              <a:rPr lang="en-US" altLang="en-US" smtClean="0"/>
              <a:t> </a:t>
            </a:r>
            <a:r>
              <a:rPr lang="en-GB" altLang="en-US" smtClean="0"/>
              <a:t>own 44% of the shares, and share in the profits.</a:t>
            </a:r>
          </a:p>
          <a:p>
            <a:endParaRPr lang="en-US" altLang="en-US" smtClean="0"/>
          </a:p>
          <a:p>
            <a:r>
              <a:rPr lang="en-GB" altLang="en-US" smtClean="0"/>
              <a:t>This is a picture of Esther and Samuel when they visited the UK in 2016. They are at an event organised by Fairtrade campaigners in Paisley.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GB" altLang="en-US" smtClean="0"/>
              <a:t>“In this picture, I was standing in front of our house and expressing myself.”</a:t>
            </a:r>
          </a:p>
          <a:p>
            <a:endParaRPr lang="en-GB" altLang="en-US" smtClean="0"/>
          </a:p>
          <a:p>
            <a:r>
              <a:rPr lang="en-GB" altLang="en-US" smtClean="0"/>
              <a:t>Esther’s house is a simple building made of mud brick with a corrugated iron roof. Notice the electricity line coming into the house on the right.</a:t>
            </a:r>
          </a:p>
        </p:txBody>
      </p:sp>
      <p:sp>
        <p:nvSpPr>
          <p:cNvPr id="5632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04969B9-8A00-4508-9386-1D2E27E23EAB}" type="slidenum">
              <a:rPr lang="en-US" altLang="en-US" smtClean="0"/>
              <a:pPr/>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GB" altLang="en-US" smtClean="0"/>
              <a:t>“Every morning I sweep the compound around my house.”</a:t>
            </a:r>
          </a:p>
        </p:txBody>
      </p:sp>
      <p:sp>
        <p:nvSpPr>
          <p:cNvPr id="5734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D9EFBE4-4B2D-4C22-9CA3-4E50AF6C9CBE}" type="slidenum">
              <a:rPr lang="en-US" altLang="en-US" smtClean="0"/>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GB" altLang="en-US" smtClean="0"/>
              <a:t>“I was fetching water for my mother.”</a:t>
            </a:r>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435F516-3B20-4A68-9F86-76B7CCAA1AD7}" type="slidenum">
              <a:rPr lang="en-US" altLang="en-US" smtClean="0"/>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GB" altLang="en-US" smtClean="0"/>
              <a:t>“I was carrying water home, and I was pouring water in the barrel.”</a:t>
            </a:r>
          </a:p>
          <a:p>
            <a:endParaRPr lang="en-GB" altLang="en-US" smtClean="0"/>
          </a:p>
          <a:p>
            <a:r>
              <a:rPr lang="en-GB" altLang="en-US" smtClean="0"/>
              <a:t>The family store water for everyday use in the barrel outside their house.</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22FEE55-BF93-439F-945F-37A6DE4CE056}" type="slidenum">
              <a:rPr lang="en-US" altLang="en-US" smtClean="0"/>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GB" altLang="en-US" smtClean="0"/>
              <a:t>“I use some of the water to bathe.”</a:t>
            </a:r>
          </a:p>
          <a:p>
            <a:endParaRPr lang="en-GB" altLang="en-US" smtClean="0"/>
          </a:p>
          <a:p>
            <a:r>
              <a:rPr lang="en-GB" altLang="en-US" smtClean="0"/>
              <a:t>There is a simple structure near Esther’s house where her family go to wash every morning.</a:t>
            </a:r>
          </a:p>
        </p:txBody>
      </p:sp>
      <p:sp>
        <p:nvSpPr>
          <p:cNvPr id="6042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D2932CA-945E-471A-B1E9-5DDE3EAC7123}" type="slidenum">
              <a:rPr lang="en-US" altLang="en-US" smtClean="0"/>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C7E085-1E74-49EB-8109-6F9B1C3EF4FE}" type="slidenum">
              <a:rPr lang="en-US" altLang="en-US"/>
              <a:pPr>
                <a:defRPr/>
              </a:pPr>
              <a:t>‹#›</a:t>
            </a:fld>
            <a:endParaRPr lang="en-US" altLang="en-US"/>
          </a:p>
        </p:txBody>
      </p:sp>
    </p:spTree>
    <p:extLst>
      <p:ext uri="{BB962C8B-B14F-4D97-AF65-F5344CB8AC3E}">
        <p14:creationId xmlns:p14="http://schemas.microsoft.com/office/powerpoint/2010/main" val="139593839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81FF822-BF55-4B87-B5B8-8D8A4252A444}" type="slidenum">
              <a:rPr lang="en-US" altLang="en-US"/>
              <a:pPr>
                <a:defRPr/>
              </a:pPr>
              <a:t>‹#›</a:t>
            </a:fld>
            <a:endParaRPr lang="en-US" altLang="en-US"/>
          </a:p>
        </p:txBody>
      </p:sp>
    </p:spTree>
    <p:extLst>
      <p:ext uri="{BB962C8B-B14F-4D97-AF65-F5344CB8AC3E}">
        <p14:creationId xmlns:p14="http://schemas.microsoft.com/office/powerpoint/2010/main" val="28464119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B5BDED4-6505-4FB9-BE2C-DDBB30178639}" type="slidenum">
              <a:rPr lang="en-US" altLang="en-US"/>
              <a:pPr>
                <a:defRPr/>
              </a:pPr>
              <a:t>‹#›</a:t>
            </a:fld>
            <a:endParaRPr lang="en-US" altLang="en-US"/>
          </a:p>
        </p:txBody>
      </p:sp>
    </p:spTree>
    <p:extLst>
      <p:ext uri="{BB962C8B-B14F-4D97-AF65-F5344CB8AC3E}">
        <p14:creationId xmlns:p14="http://schemas.microsoft.com/office/powerpoint/2010/main" val="280527025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685800"/>
            <a:ext cx="3048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userDrawn="1"/>
        </p:nvSpPr>
        <p:spPr bwMode="auto">
          <a:xfrm>
            <a:off x="2435225" y="29432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z="2400" smtClean="0">
              <a:latin typeface="Times" pitchFamily="18" charset="0"/>
            </a:endParaRPr>
          </a:p>
        </p:txBody>
      </p:sp>
      <p:sp>
        <p:nvSpPr>
          <p:cNvPr id="4" name="Rectangle 6"/>
          <p:cNvSpPr>
            <a:spLocks noChangeArrowheads="1"/>
          </p:cNvSpPr>
          <p:nvPr userDrawn="1"/>
        </p:nvSpPr>
        <p:spPr bwMode="auto">
          <a:xfrm>
            <a:off x="1403350" y="5195888"/>
            <a:ext cx="6499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mtClean="0">
                <a:solidFill>
                  <a:srgbClr val="BE9821"/>
                </a:solidFill>
                <a:latin typeface="Copperplate Gothic Bold" pitchFamily="34" charset="0"/>
              </a:rPr>
              <a:t>a fairtrade company co-owned by cocoa farmers</a:t>
            </a:r>
            <a:endParaRPr lang="en-US" altLang="en-US" smtClean="0">
              <a:latin typeface="Copperplate Gothic Bold" pitchFamily="34" charset="0"/>
            </a:endParaRPr>
          </a:p>
        </p:txBody>
      </p:sp>
    </p:spTree>
    <p:extLst>
      <p:ext uri="{BB962C8B-B14F-4D97-AF65-F5344CB8AC3E}">
        <p14:creationId xmlns:p14="http://schemas.microsoft.com/office/powerpoint/2010/main" val="41788438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027153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025050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7381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783915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2802487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2808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66948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FEAEF0B-FE0A-419E-A84F-CA6D7352656D}" type="slidenum">
              <a:rPr lang="en-US" altLang="en-US"/>
              <a:pPr>
                <a:defRPr/>
              </a:pPr>
              <a:t>‹#›</a:t>
            </a:fld>
            <a:endParaRPr lang="en-US" altLang="en-US"/>
          </a:p>
        </p:txBody>
      </p:sp>
    </p:spTree>
    <p:extLst>
      <p:ext uri="{BB962C8B-B14F-4D97-AF65-F5344CB8AC3E}">
        <p14:creationId xmlns:p14="http://schemas.microsoft.com/office/powerpoint/2010/main" val="71421473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255191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796715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440188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2417774-D55B-49E3-B6B6-32B98318AFA1}" type="slidenum">
              <a:rPr lang="en-US" altLang="en-US"/>
              <a:pPr>
                <a:defRPr/>
              </a:pPr>
              <a:t>‹#›</a:t>
            </a:fld>
            <a:endParaRPr lang="en-US" altLang="en-US"/>
          </a:p>
        </p:txBody>
      </p:sp>
    </p:spTree>
    <p:extLst>
      <p:ext uri="{BB962C8B-B14F-4D97-AF65-F5344CB8AC3E}">
        <p14:creationId xmlns:p14="http://schemas.microsoft.com/office/powerpoint/2010/main" val="267644967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E8F2016-194F-4738-8441-9240605083F4}" type="slidenum">
              <a:rPr lang="en-US" altLang="en-US"/>
              <a:pPr>
                <a:defRPr/>
              </a:pPr>
              <a:t>‹#›</a:t>
            </a:fld>
            <a:endParaRPr lang="en-US" altLang="en-US"/>
          </a:p>
        </p:txBody>
      </p:sp>
    </p:spTree>
    <p:extLst>
      <p:ext uri="{BB962C8B-B14F-4D97-AF65-F5344CB8AC3E}">
        <p14:creationId xmlns:p14="http://schemas.microsoft.com/office/powerpoint/2010/main" val="214211156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75FCC21-6E41-4CE1-895D-4CE3AFEC06DD}" type="slidenum">
              <a:rPr lang="en-US" altLang="en-US"/>
              <a:pPr>
                <a:defRPr/>
              </a:pPr>
              <a:t>‹#›</a:t>
            </a:fld>
            <a:endParaRPr lang="en-US" altLang="en-US"/>
          </a:p>
        </p:txBody>
      </p:sp>
    </p:spTree>
    <p:extLst>
      <p:ext uri="{BB962C8B-B14F-4D97-AF65-F5344CB8AC3E}">
        <p14:creationId xmlns:p14="http://schemas.microsoft.com/office/powerpoint/2010/main" val="98196766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AB33D81-6BAF-44B7-A5B5-D3F854B45AC2}" type="slidenum">
              <a:rPr lang="en-US" altLang="en-US"/>
              <a:pPr>
                <a:defRPr/>
              </a:pPr>
              <a:t>‹#›</a:t>
            </a:fld>
            <a:endParaRPr lang="en-US" altLang="en-US"/>
          </a:p>
        </p:txBody>
      </p:sp>
    </p:spTree>
    <p:extLst>
      <p:ext uri="{BB962C8B-B14F-4D97-AF65-F5344CB8AC3E}">
        <p14:creationId xmlns:p14="http://schemas.microsoft.com/office/powerpoint/2010/main" val="89591475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7394240-686A-42D0-AEC7-271A5A2E3341}" type="slidenum">
              <a:rPr lang="en-US" altLang="en-US"/>
              <a:pPr>
                <a:defRPr/>
              </a:pPr>
              <a:t>‹#›</a:t>
            </a:fld>
            <a:endParaRPr lang="en-US" altLang="en-US"/>
          </a:p>
        </p:txBody>
      </p:sp>
    </p:spTree>
    <p:extLst>
      <p:ext uri="{BB962C8B-B14F-4D97-AF65-F5344CB8AC3E}">
        <p14:creationId xmlns:p14="http://schemas.microsoft.com/office/powerpoint/2010/main" val="20193090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2A325A8-E465-4C43-B9B5-AE24FB053A4D}" type="slidenum">
              <a:rPr lang="en-US" altLang="en-US"/>
              <a:pPr>
                <a:defRPr/>
              </a:pPr>
              <a:t>‹#›</a:t>
            </a:fld>
            <a:endParaRPr lang="en-US" altLang="en-US"/>
          </a:p>
        </p:txBody>
      </p:sp>
    </p:spTree>
    <p:extLst>
      <p:ext uri="{BB962C8B-B14F-4D97-AF65-F5344CB8AC3E}">
        <p14:creationId xmlns:p14="http://schemas.microsoft.com/office/powerpoint/2010/main" val="38685043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854ECB8-68DA-4F95-8435-B96177D415E3}" type="slidenum">
              <a:rPr lang="en-US" altLang="en-US"/>
              <a:pPr>
                <a:defRPr/>
              </a:pPr>
              <a:t>‹#›</a:t>
            </a:fld>
            <a:endParaRPr lang="en-US" altLang="en-US"/>
          </a:p>
        </p:txBody>
      </p:sp>
    </p:spTree>
    <p:extLst>
      <p:ext uri="{BB962C8B-B14F-4D97-AF65-F5344CB8AC3E}">
        <p14:creationId xmlns:p14="http://schemas.microsoft.com/office/powerpoint/2010/main" val="29805707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918F582-B42D-4FE8-90FB-37F79EE5540C}" type="slidenum">
              <a:rPr lang="en-US" altLang="en-US"/>
              <a:pPr>
                <a:defRPr/>
              </a:pPr>
              <a:t>‹#›</a:t>
            </a:fld>
            <a:endParaRPr lang="en-US" altLang="en-US"/>
          </a:p>
        </p:txBody>
      </p:sp>
    </p:spTree>
    <p:extLst>
      <p:ext uri="{BB962C8B-B14F-4D97-AF65-F5344CB8AC3E}">
        <p14:creationId xmlns:p14="http://schemas.microsoft.com/office/powerpoint/2010/main" val="253117075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3E02C75-6BDD-4455-9C80-331894431422}" type="slidenum">
              <a:rPr lang="en-US" altLang="en-US"/>
              <a:pPr>
                <a:defRPr/>
              </a:pPr>
              <a:t>‹#›</a:t>
            </a:fld>
            <a:endParaRPr lang="en-US" altLang="en-US"/>
          </a:p>
        </p:txBody>
      </p:sp>
    </p:spTree>
    <p:extLst>
      <p:ext uri="{BB962C8B-B14F-4D97-AF65-F5344CB8AC3E}">
        <p14:creationId xmlns:p14="http://schemas.microsoft.com/office/powerpoint/2010/main" val="38404518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707486E-DBD4-480F-B40E-26EB10D27AFA}" type="slidenum">
              <a:rPr lang="en-US" altLang="en-US"/>
              <a:pPr>
                <a:defRPr/>
              </a:pPr>
              <a:t>‹#›</a:t>
            </a:fld>
            <a:endParaRPr lang="en-US" altLang="en-US"/>
          </a:p>
        </p:txBody>
      </p:sp>
    </p:spTree>
    <p:extLst>
      <p:ext uri="{BB962C8B-B14F-4D97-AF65-F5344CB8AC3E}">
        <p14:creationId xmlns:p14="http://schemas.microsoft.com/office/powerpoint/2010/main" val="155602559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DDF7061-2F0A-4DF9-BEA0-18C60DC5CAF5}" type="slidenum">
              <a:rPr lang="en-US" altLang="en-US"/>
              <a:pPr>
                <a:defRPr/>
              </a:pPr>
              <a:t>‹#›</a:t>
            </a:fld>
            <a:endParaRPr lang="en-US" altLang="en-US"/>
          </a:p>
        </p:txBody>
      </p:sp>
    </p:spTree>
    <p:extLst>
      <p:ext uri="{BB962C8B-B14F-4D97-AF65-F5344CB8AC3E}">
        <p14:creationId xmlns:p14="http://schemas.microsoft.com/office/powerpoint/2010/main" val="5992027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242BD88-4276-486D-8DF9-1F1097527D72}" type="slidenum">
              <a:rPr lang="en-US" altLang="en-US"/>
              <a:pPr>
                <a:defRPr/>
              </a:pPr>
              <a:t>‹#›</a:t>
            </a:fld>
            <a:endParaRPr lang="en-US" altLang="en-US"/>
          </a:p>
        </p:txBody>
      </p:sp>
    </p:spTree>
    <p:extLst>
      <p:ext uri="{BB962C8B-B14F-4D97-AF65-F5344CB8AC3E}">
        <p14:creationId xmlns:p14="http://schemas.microsoft.com/office/powerpoint/2010/main" val="40386476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4B7B4F9-37B4-4CF2-A8C0-7E128BE1868F}" type="slidenum">
              <a:rPr lang="en-US" altLang="en-US"/>
              <a:pPr>
                <a:defRPr/>
              </a:pPr>
              <a:t>‹#›</a:t>
            </a:fld>
            <a:endParaRPr lang="en-US" altLang="en-US"/>
          </a:p>
        </p:txBody>
      </p:sp>
    </p:spTree>
    <p:extLst>
      <p:ext uri="{BB962C8B-B14F-4D97-AF65-F5344CB8AC3E}">
        <p14:creationId xmlns:p14="http://schemas.microsoft.com/office/powerpoint/2010/main" val="12018976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A9856F3-F6DE-4990-AD83-E501A11CD664}" type="slidenum">
              <a:rPr lang="en-US" altLang="en-US"/>
              <a:pPr>
                <a:defRPr/>
              </a:pPr>
              <a:t>‹#›</a:t>
            </a:fld>
            <a:endParaRPr lang="en-US" altLang="en-US"/>
          </a:p>
        </p:txBody>
      </p:sp>
    </p:spTree>
    <p:extLst>
      <p:ext uri="{BB962C8B-B14F-4D97-AF65-F5344CB8AC3E}">
        <p14:creationId xmlns:p14="http://schemas.microsoft.com/office/powerpoint/2010/main" val="18777157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7385E3F-EDB5-4649-83DF-7B6BBFD4AD0A}" type="slidenum">
              <a:rPr lang="en-US" altLang="en-US"/>
              <a:pPr>
                <a:defRPr/>
              </a:pPr>
              <a:t>‹#›</a:t>
            </a:fld>
            <a:endParaRPr lang="en-US" altLang="en-US"/>
          </a:p>
        </p:txBody>
      </p:sp>
    </p:spTree>
    <p:extLst>
      <p:ext uri="{BB962C8B-B14F-4D97-AF65-F5344CB8AC3E}">
        <p14:creationId xmlns:p14="http://schemas.microsoft.com/office/powerpoint/2010/main" val="29949232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A579FAF-814B-4D74-92EC-BFCCF4A62B59}" type="slidenum">
              <a:rPr lang="en-US" altLang="en-US"/>
              <a:pPr>
                <a:defRPr/>
              </a:pPr>
              <a:t>‹#›</a:t>
            </a:fld>
            <a:endParaRPr lang="en-US" altLang="en-US"/>
          </a:p>
        </p:txBody>
      </p:sp>
    </p:spTree>
    <p:extLst>
      <p:ext uri="{BB962C8B-B14F-4D97-AF65-F5344CB8AC3E}">
        <p14:creationId xmlns:p14="http://schemas.microsoft.com/office/powerpoint/2010/main" val="149600066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C79961A-A39A-4FBE-BA73-509F0BBF8A45}" type="slidenum">
              <a:rPr lang="en-US" altLang="en-US"/>
              <a:pPr>
                <a:defRPr/>
              </a:pPr>
              <a:t>‹#›</a:t>
            </a:fld>
            <a:endParaRPr lang="en-US" altLang="en-US"/>
          </a:p>
        </p:txBody>
      </p:sp>
    </p:spTree>
    <p:extLst>
      <p:ext uri="{BB962C8B-B14F-4D97-AF65-F5344CB8AC3E}">
        <p14:creationId xmlns:p14="http://schemas.microsoft.com/office/powerpoint/2010/main" val="154429189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36EB82F-6AD1-43D4-9E72-42CDA7D2A7C5}" type="slidenum">
              <a:rPr lang="en-US" altLang="en-US"/>
              <a:pPr>
                <a:defRPr/>
              </a:pPr>
              <a:t>‹#›</a:t>
            </a:fld>
            <a:endParaRPr lang="en-US" altLang="en-US"/>
          </a:p>
        </p:txBody>
      </p:sp>
    </p:spTree>
    <p:extLst>
      <p:ext uri="{BB962C8B-B14F-4D97-AF65-F5344CB8AC3E}">
        <p14:creationId xmlns:p14="http://schemas.microsoft.com/office/powerpoint/2010/main" val="42118597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CB578C8-255A-4FE8-A3DC-06E0A5CA93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31242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0"/>
            <a:ext cx="1828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82"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p:fade/>
  </p:transition>
  <p:txStyles>
    <p:titleStyle>
      <a:lvl1pPr algn="ctr" rtl="0" eaLnBrk="0" fontAlgn="base" hangingPunct="0">
        <a:spcBef>
          <a:spcPct val="0"/>
        </a:spcBef>
        <a:spcAft>
          <a:spcPct val="0"/>
        </a:spcAft>
        <a:defRPr sz="2800">
          <a:solidFill>
            <a:srgbClr val="BD9408"/>
          </a:solidFill>
          <a:latin typeface="+mj-lt"/>
          <a:ea typeface="+mj-ea"/>
          <a:cs typeface="+mj-cs"/>
        </a:defRPr>
      </a:lvl1pPr>
      <a:lvl2pPr algn="ctr" rtl="0" eaLnBrk="0" fontAlgn="base" hangingPunct="0">
        <a:spcBef>
          <a:spcPct val="0"/>
        </a:spcBef>
        <a:spcAft>
          <a:spcPct val="0"/>
        </a:spcAft>
        <a:defRPr sz="2800">
          <a:solidFill>
            <a:srgbClr val="BD9408"/>
          </a:solidFill>
          <a:latin typeface="Copperplate Gothic Bold" pitchFamily="32" charset="0"/>
        </a:defRPr>
      </a:lvl2pPr>
      <a:lvl3pPr algn="ctr" rtl="0" eaLnBrk="0" fontAlgn="base" hangingPunct="0">
        <a:spcBef>
          <a:spcPct val="0"/>
        </a:spcBef>
        <a:spcAft>
          <a:spcPct val="0"/>
        </a:spcAft>
        <a:defRPr sz="2800">
          <a:solidFill>
            <a:srgbClr val="BD9408"/>
          </a:solidFill>
          <a:latin typeface="Copperplate Gothic Bold" pitchFamily="32" charset="0"/>
        </a:defRPr>
      </a:lvl3pPr>
      <a:lvl4pPr algn="ctr" rtl="0" eaLnBrk="0" fontAlgn="base" hangingPunct="0">
        <a:spcBef>
          <a:spcPct val="0"/>
        </a:spcBef>
        <a:spcAft>
          <a:spcPct val="0"/>
        </a:spcAft>
        <a:defRPr sz="2800">
          <a:solidFill>
            <a:srgbClr val="BD9408"/>
          </a:solidFill>
          <a:latin typeface="Copperplate Gothic Bold" pitchFamily="32" charset="0"/>
        </a:defRPr>
      </a:lvl4pPr>
      <a:lvl5pPr algn="ctr" rtl="0" eaLnBrk="0" fontAlgn="base" hangingPunct="0">
        <a:spcBef>
          <a:spcPct val="0"/>
        </a:spcBef>
        <a:spcAft>
          <a:spcPct val="0"/>
        </a:spcAft>
        <a:defRPr sz="2800">
          <a:solidFill>
            <a:srgbClr val="BD9408"/>
          </a:solidFill>
          <a:latin typeface="Copperplate Gothic Bold" pitchFamily="32" charset="0"/>
        </a:defRPr>
      </a:lvl5pPr>
      <a:lvl6pPr marL="457200" algn="ctr" rtl="0" fontAlgn="base">
        <a:spcBef>
          <a:spcPct val="0"/>
        </a:spcBef>
        <a:spcAft>
          <a:spcPct val="0"/>
        </a:spcAft>
        <a:defRPr sz="2800">
          <a:solidFill>
            <a:srgbClr val="BD9408"/>
          </a:solidFill>
          <a:latin typeface="Copperplate Gothic Bold" pitchFamily="32" charset="0"/>
        </a:defRPr>
      </a:lvl6pPr>
      <a:lvl7pPr marL="914400" algn="ctr" rtl="0" fontAlgn="base">
        <a:spcBef>
          <a:spcPct val="0"/>
        </a:spcBef>
        <a:spcAft>
          <a:spcPct val="0"/>
        </a:spcAft>
        <a:defRPr sz="2800">
          <a:solidFill>
            <a:srgbClr val="BD9408"/>
          </a:solidFill>
          <a:latin typeface="Copperplate Gothic Bold" pitchFamily="32" charset="0"/>
        </a:defRPr>
      </a:lvl7pPr>
      <a:lvl8pPr marL="1371600" algn="ctr" rtl="0" fontAlgn="base">
        <a:spcBef>
          <a:spcPct val="0"/>
        </a:spcBef>
        <a:spcAft>
          <a:spcPct val="0"/>
        </a:spcAft>
        <a:defRPr sz="2800">
          <a:solidFill>
            <a:srgbClr val="BD9408"/>
          </a:solidFill>
          <a:latin typeface="Copperplate Gothic Bold" pitchFamily="32" charset="0"/>
        </a:defRPr>
      </a:lvl8pPr>
      <a:lvl9pPr marL="1828800" algn="ctr" rtl="0" fontAlgn="base">
        <a:spcBef>
          <a:spcPct val="0"/>
        </a:spcBef>
        <a:spcAft>
          <a:spcPct val="0"/>
        </a:spcAft>
        <a:defRPr sz="2800">
          <a:solidFill>
            <a:srgbClr val="BD9408"/>
          </a:solidFill>
          <a:latin typeface="Copperplate Gothic Bold" pitchFamily="3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7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147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47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1B196B-E2A8-4DBA-9B49-875A9E05D6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0.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0.pn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3.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0.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0.png"/><Relationship Id="rId5" Type="http://schemas.openxmlformats.org/officeDocument/2006/relationships/image" Target="../media/image3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0.png"/><Relationship Id="rId5" Type="http://schemas.openxmlformats.org/officeDocument/2006/relationships/image" Target="../media/image3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0.png"/><Relationship Id="rId5" Type="http://schemas.openxmlformats.org/officeDocument/2006/relationships/image" Target="../media/image3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0.png"/><Relationship Id="rId5" Type="http://schemas.openxmlformats.org/officeDocument/2006/relationships/image" Target="../media/image3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0.png"/><Relationship Id="rId5" Type="http://schemas.openxmlformats.org/officeDocument/2006/relationships/image" Target="../media/image3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0.png"/><Relationship Id="rId5" Type="http://schemas.openxmlformats.org/officeDocument/2006/relationships/image" Target="../media/image40.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0.png"/><Relationship Id="rId5" Type="http://schemas.openxmlformats.org/officeDocument/2006/relationships/image" Target="../media/image4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0.png"/><Relationship Id="rId5" Type="http://schemas.openxmlformats.org/officeDocument/2006/relationships/image" Target="../media/image42.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10.png"/><Relationship Id="rId5" Type="http://schemas.openxmlformats.org/officeDocument/2006/relationships/image" Target="../media/image4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0.png"/><Relationship Id="rId5" Type="http://schemas.openxmlformats.org/officeDocument/2006/relationships/image" Target="../media/image4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0.png"/><Relationship Id="rId5" Type="http://schemas.openxmlformats.org/officeDocument/2006/relationships/image" Target="../media/image4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10.png"/><Relationship Id="rId5" Type="http://schemas.openxmlformats.org/officeDocument/2006/relationships/image" Target="../media/image4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10.png"/><Relationship Id="rId5" Type="http://schemas.openxmlformats.org/officeDocument/2006/relationships/image" Target="../media/image47.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10.png"/><Relationship Id="rId5" Type="http://schemas.openxmlformats.org/officeDocument/2006/relationships/image" Target="../media/image4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10.png"/><Relationship Id="rId5" Type="http://schemas.openxmlformats.org/officeDocument/2006/relationships/image" Target="../media/image49.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0.png"/><Relationship Id="rId5" Type="http://schemas.openxmlformats.org/officeDocument/2006/relationships/image" Target="../media/image50.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10.png"/><Relationship Id="rId5" Type="http://schemas.openxmlformats.org/officeDocument/2006/relationships/image" Target="../media/image51.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0.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0.png"/><Relationship Id="rId5" Type="http://schemas.openxmlformats.org/officeDocument/2006/relationships/image" Target="../media/image54.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0.png"/><Relationship Id="rId5" Type="http://schemas.openxmlformats.org/officeDocument/2006/relationships/image" Target="../media/image55.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58.jpe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10.png"/><Relationship Id="rId5" Type="http://schemas.openxmlformats.org/officeDocument/2006/relationships/image" Target="../media/image59.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10.png"/><Relationship Id="rId5" Type="http://schemas.openxmlformats.org/officeDocument/2006/relationships/image" Target="../media/image60.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10.png"/><Relationship Id="rId5" Type="http://schemas.openxmlformats.org/officeDocument/2006/relationships/image" Target="../media/image6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0.png"/><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9750" y="1268413"/>
            <a:ext cx="7920038"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4000" b="1"/>
              <a:t>Esther Awusi</a:t>
            </a:r>
          </a:p>
          <a:p>
            <a:pPr eaLnBrk="1" hangingPunct="1">
              <a:spcBef>
                <a:spcPct val="50000"/>
              </a:spcBef>
              <a:buFontTx/>
              <a:buNone/>
            </a:pPr>
            <a:r>
              <a:rPr lang="en-GB" altLang="en-US" sz="4000" b="1"/>
              <a:t>Aged 16</a:t>
            </a:r>
          </a:p>
          <a:p>
            <a:pPr eaLnBrk="1" hangingPunct="1">
              <a:spcBef>
                <a:spcPct val="50000"/>
              </a:spcBef>
              <a:buFontTx/>
              <a:buNone/>
            </a:pPr>
            <a:r>
              <a:rPr lang="en-GB" altLang="en-US" sz="4000" b="1"/>
              <a:t>Bayerebon No. 3</a:t>
            </a:r>
          </a:p>
        </p:txBody>
      </p:sp>
      <p:pic>
        <p:nvPicPr>
          <p:cNvPr id="5123" name="Picture 5" descr="TVLogoColour_lo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5246688"/>
            <a:ext cx="151288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6"/>
          <p:cNvSpPr txBox="1">
            <a:spLocks noChangeArrowheads="1"/>
          </p:cNvSpPr>
          <p:nvPr/>
        </p:nvSpPr>
        <p:spPr bwMode="auto">
          <a:xfrm>
            <a:off x="3563938" y="6000750"/>
            <a:ext cx="16176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rgbClr val="FF0000"/>
                </a:solidFill>
              </a:rPr>
              <a:t>www.papapaa.org</a:t>
            </a:r>
          </a:p>
        </p:txBody>
      </p:sp>
      <p:sp>
        <p:nvSpPr>
          <p:cNvPr id="5125" name="Text Box 7"/>
          <p:cNvSpPr txBox="1">
            <a:spLocks noChangeArrowheads="1"/>
          </p:cNvSpPr>
          <p:nvPr/>
        </p:nvSpPr>
        <p:spPr bwMode="auto">
          <a:xfrm>
            <a:off x="619125" y="6003925"/>
            <a:ext cx="2008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t>www.tradingvisions.org</a:t>
            </a:r>
          </a:p>
        </p:txBody>
      </p:sp>
      <p:pic>
        <p:nvPicPr>
          <p:cNvPr id="5126" name="Picture 9" descr="Divine-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013325"/>
            <a:ext cx="18002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0"/>
          <p:cNvSpPr txBox="1">
            <a:spLocks noChangeArrowheads="1"/>
          </p:cNvSpPr>
          <p:nvPr/>
        </p:nvSpPr>
        <p:spPr bwMode="auto">
          <a:xfrm>
            <a:off x="6018213" y="6003925"/>
            <a:ext cx="2225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t>www.divinechocolate.com</a:t>
            </a:r>
          </a:p>
        </p:txBody>
      </p:sp>
      <p:pic>
        <p:nvPicPr>
          <p:cNvPr id="512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5302250"/>
            <a:ext cx="16176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
          <p:cNvPicPr>
            <a:picLocks noChangeAspect="1"/>
          </p:cNvPicPr>
          <p:nvPr/>
        </p:nvPicPr>
        <p:blipFill>
          <a:blip r:embed="rId8" cstate="print">
            <a:extLst>
              <a:ext uri="{28A0092B-C50C-407E-A947-70E740481C1C}">
                <a14:useLocalDpi xmlns:a14="http://schemas.microsoft.com/office/drawing/2010/main" val="0"/>
              </a:ext>
            </a:extLst>
          </a:blip>
          <a:srcRect b="-3"/>
          <a:stretch>
            <a:fillRect/>
          </a:stretch>
        </p:blipFill>
        <p:spPr bwMode="auto">
          <a:xfrm>
            <a:off x="5148263" y="709613"/>
            <a:ext cx="3479800"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125" y="404813"/>
            <a:ext cx="304800" cy="304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875"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5220" y="414177"/>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84138"/>
            <a:ext cx="4632325"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48188" y="-84138"/>
            <a:ext cx="4632325"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332656"/>
            <a:ext cx="360040" cy="3600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684213" y="-26988"/>
            <a:ext cx="10369551" cy="6913563"/>
          </a:xfrm>
        </p:spPr>
      </p:pic>
      <p:pic>
        <p:nvPicPr>
          <p:cNvPr id="3" name="1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619"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39750" y="1268413"/>
            <a:ext cx="7920038"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4000" b="1"/>
              <a:t>Tom Allen</a:t>
            </a:r>
          </a:p>
          <a:p>
            <a:pPr eaLnBrk="1" hangingPunct="1">
              <a:spcBef>
                <a:spcPct val="50000"/>
              </a:spcBef>
              <a:buFontTx/>
              <a:buNone/>
            </a:pPr>
            <a:r>
              <a:rPr lang="en-GB" altLang="en-US" sz="4000" b="1"/>
              <a:t>Trading Visions</a:t>
            </a:r>
          </a:p>
        </p:txBody>
      </p:sp>
      <p:pic>
        <p:nvPicPr>
          <p:cNvPr id="17411" name="Picture 5" descr="TVLogoColour_lo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5246688"/>
            <a:ext cx="151288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3563938" y="6000750"/>
            <a:ext cx="16176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rgbClr val="FF0000"/>
                </a:solidFill>
              </a:rPr>
              <a:t>www.papapaa.org</a:t>
            </a:r>
          </a:p>
        </p:txBody>
      </p:sp>
      <p:sp>
        <p:nvSpPr>
          <p:cNvPr id="17413" name="Text Box 7"/>
          <p:cNvSpPr txBox="1">
            <a:spLocks noChangeArrowheads="1"/>
          </p:cNvSpPr>
          <p:nvPr/>
        </p:nvSpPr>
        <p:spPr bwMode="auto">
          <a:xfrm>
            <a:off x="619125" y="6003925"/>
            <a:ext cx="2008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t>www.tradingvisions.org</a:t>
            </a:r>
          </a:p>
        </p:txBody>
      </p:sp>
      <p:pic>
        <p:nvPicPr>
          <p:cNvPr id="17414" name="Picture 9" descr="Divine-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013325"/>
            <a:ext cx="18002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0"/>
          <p:cNvSpPr txBox="1">
            <a:spLocks noChangeArrowheads="1"/>
          </p:cNvSpPr>
          <p:nvPr/>
        </p:nvSpPr>
        <p:spPr bwMode="auto">
          <a:xfrm>
            <a:off x="6018213" y="6003925"/>
            <a:ext cx="2225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t>www.divinechocolate.com</a:t>
            </a:r>
          </a:p>
        </p:txBody>
      </p:sp>
      <p:pic>
        <p:nvPicPr>
          <p:cNvPr id="1741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5302250"/>
            <a:ext cx="16176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5163" y="-26988"/>
            <a:ext cx="1032827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494" y="332656"/>
            <a:ext cx="377031" cy="3770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635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672" y="404664"/>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0"/>
            <a:ext cx="10253663"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94" y="327599"/>
            <a:ext cx="434182" cy="43418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58788"/>
            <a:ext cx="4895850" cy="734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4088" y="-306388"/>
            <a:ext cx="4776787" cy="716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260648"/>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4312" y="347169"/>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9169" y="398717"/>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6488"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3191" y="552838"/>
            <a:ext cx="439924" cy="4399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1" descr="map"/>
          <p:cNvPicPr>
            <a:picLocks noChangeAspect="1" noChangeArrowheads="1"/>
          </p:cNvPicPr>
          <p:nvPr/>
        </p:nvPicPr>
        <p:blipFill>
          <a:blip r:embed="rId5" cstate="print">
            <a:extLst>
              <a:ext uri="{28A0092B-C50C-407E-A947-70E740481C1C}">
                <a14:useLocalDpi xmlns:a14="http://schemas.microsoft.com/office/drawing/2010/main" val="0"/>
              </a:ext>
            </a:extLst>
          </a:blip>
          <a:srcRect t="8495" b="19489"/>
          <a:stretch>
            <a:fillRect/>
          </a:stretch>
        </p:blipFill>
        <p:spPr bwMode="auto">
          <a:xfrm>
            <a:off x="250825" y="260350"/>
            <a:ext cx="8640763"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869" y="260350"/>
            <a:ext cx="350044" cy="3500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22263" y="-25400"/>
            <a:ext cx="10366376" cy="6910388"/>
          </a:xfrm>
        </p:spPr>
      </p:pic>
      <p:pic>
        <p:nvPicPr>
          <p:cNvPr id="3" name="2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1932" y="381283"/>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26988"/>
            <a:ext cx="10287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457200" y="2492375"/>
            <a:ext cx="8229600" cy="1143000"/>
          </a:xfrm>
        </p:spPr>
        <p:txBody>
          <a:bodyPr/>
          <a:lstStyle/>
          <a:p>
            <a:r>
              <a:rPr lang="en-GB" altLang="en-US" sz="6000" b="1" smtClean="0">
                <a:solidFill>
                  <a:schemeClr val="bg1"/>
                </a:solidFill>
              </a:rPr>
              <a:t>Growing Cocoa</a:t>
            </a:r>
          </a:p>
        </p:txBody>
      </p:sp>
      <p:pic>
        <p:nvPicPr>
          <p:cNvPr id="3" name="2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5953" y="573911"/>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G_0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458788"/>
            <a:ext cx="1029652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540296"/>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6a0112790c9f2f28a40120a500ea5e97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956" y="43228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Pict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5563"/>
            <a:ext cx="11664951"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509932"/>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Pictur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0"/>
            <a:ext cx="1213326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542941"/>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Pict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0"/>
            <a:ext cx="1173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620688"/>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p:txBody>
          <a:bodyPr/>
          <a:lstStyle/>
          <a:p>
            <a:pPr eaLnBrk="1" hangingPunct="1"/>
            <a:endParaRPr lang="en-US" altLang="en-US" smtClean="0"/>
          </a:p>
        </p:txBody>
      </p:sp>
      <p:pic>
        <p:nvPicPr>
          <p:cNvPr id="32771" name="Picture 6" descr="Picture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0"/>
            <a:ext cx="118094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8236"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ictur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0"/>
            <a:ext cx="10836276"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525436"/>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gh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175" y="117475"/>
            <a:ext cx="6388100"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2771775" y="3206750"/>
            <a:ext cx="936625"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800">
                <a:solidFill>
                  <a:srgbClr val="00FF00"/>
                </a:solidFill>
              </a:rPr>
              <a:t>Ghana</a:t>
            </a:r>
            <a:endParaRPr lang="en-US" altLang="en-US" sz="1800">
              <a:solidFill>
                <a:srgbClr val="00FF00"/>
              </a:solidFill>
            </a:endParaRPr>
          </a:p>
        </p:txBody>
      </p:sp>
      <p:pic>
        <p:nvPicPr>
          <p:cNvPr id="2" name="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7383" y="313177"/>
            <a:ext cx="343694" cy="3436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Pictur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6988"/>
            <a:ext cx="11736388"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48680"/>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ictur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7963" y="0"/>
            <a:ext cx="1087437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801" y="401653"/>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Picture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8" y="-25400"/>
            <a:ext cx="102981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1932"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icture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26988"/>
            <a:ext cx="10369550" cy="69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442928"/>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Picture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3" y="-26988"/>
            <a:ext cx="11141076" cy="69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285"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 descr="Weighing-beans---credit-Karen-Robi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013"/>
            <a:ext cx="9144000"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Picture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15875"/>
            <a:ext cx="11844338"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332656"/>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Picture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30163"/>
            <a:ext cx="11809413" cy="69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924" y="310857"/>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descr="Picture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738" y="-26988"/>
            <a:ext cx="54514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8" descr="Picture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6988"/>
            <a:ext cx="47259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5536"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7" descr="Pictur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26988"/>
            <a:ext cx="102981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613" y="0"/>
            <a:ext cx="10309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548680"/>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GB" altLang="en-US" sz="4000" smtClean="0"/>
              <a:t>Benefits of Fairtrade</a:t>
            </a:r>
          </a:p>
        </p:txBody>
      </p:sp>
      <p:pic>
        <p:nvPicPr>
          <p:cNvPr id="46083" name="Picture 4" descr="Pictur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1773238"/>
            <a:ext cx="2916237"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Picture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425" y="1844675"/>
            <a:ext cx="28670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Women-making-so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3860800"/>
            <a:ext cx="273685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6"/>
          <p:cNvSpPr txBox="1">
            <a:spLocks noChangeArrowheads="1"/>
          </p:cNvSpPr>
          <p:nvPr/>
        </p:nvSpPr>
        <p:spPr bwMode="auto">
          <a:xfrm>
            <a:off x="3203575" y="5805488"/>
            <a:ext cx="3097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Alternative income generation projects like soap-making for women’s groups.</a:t>
            </a:r>
            <a:endParaRPr lang="en-US" altLang="en-US" sz="1600"/>
          </a:p>
          <a:p>
            <a:pPr eaLnBrk="1" hangingPunct="1">
              <a:spcBef>
                <a:spcPct val="0"/>
              </a:spcBef>
              <a:buFontTx/>
              <a:buNone/>
            </a:pPr>
            <a:endParaRPr lang="en-GB" altLang="en-US" sz="1800"/>
          </a:p>
        </p:txBody>
      </p:sp>
      <p:sp>
        <p:nvSpPr>
          <p:cNvPr id="46087" name="TextBox 8"/>
          <p:cNvSpPr txBox="1">
            <a:spLocks noChangeArrowheads="1"/>
          </p:cNvSpPr>
          <p:nvPr/>
        </p:nvSpPr>
        <p:spPr bwMode="auto">
          <a:xfrm>
            <a:off x="1008063" y="3716338"/>
            <a:ext cx="19796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Fairtrade water pumps for clean water in the village</a:t>
            </a:r>
            <a:endParaRPr lang="en-US" altLang="en-US" sz="1600"/>
          </a:p>
          <a:p>
            <a:pPr eaLnBrk="1" hangingPunct="1">
              <a:spcBef>
                <a:spcPct val="0"/>
              </a:spcBef>
              <a:buFontTx/>
              <a:buNone/>
            </a:pPr>
            <a:endParaRPr lang="en-GB" altLang="en-US" sz="1800"/>
          </a:p>
        </p:txBody>
      </p:sp>
      <p:sp>
        <p:nvSpPr>
          <p:cNvPr id="46088" name="TextBox 10"/>
          <p:cNvSpPr txBox="1">
            <a:spLocks noChangeArrowheads="1"/>
          </p:cNvSpPr>
          <p:nvPr/>
        </p:nvSpPr>
        <p:spPr bwMode="auto">
          <a:xfrm>
            <a:off x="6516688" y="3741738"/>
            <a:ext cx="16557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New Schools – This school block was built with Fairtrade premiums</a:t>
            </a:r>
            <a:r>
              <a:rPr lang="en-GB" altLang="en-US" sz="1800"/>
              <a:t>.</a:t>
            </a:r>
            <a:endParaRPr lang="en-US" altLang="en-US" sz="1800"/>
          </a:p>
          <a:p>
            <a:pPr eaLnBrk="1" hangingPunct="1">
              <a:spcBef>
                <a:spcPct val="0"/>
              </a:spcBef>
              <a:buFontTx/>
              <a:buNone/>
            </a:pPr>
            <a:endParaRPr lang="en-GB" altLang="en-US" sz="1800"/>
          </a:p>
        </p:txBody>
      </p:sp>
      <p:pic>
        <p:nvPicPr>
          <p:cNvPr id="5" name="4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2851" y="508619"/>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ictur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75" y="-42863"/>
            <a:ext cx="11485563"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332656"/>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Picture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15875"/>
            <a:ext cx="11522075"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011" y="332656"/>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Women-making-so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 y="3175"/>
            <a:ext cx="1032192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4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6605" y="369388"/>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50"/>
            <a:ext cx="9726613"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149225"/>
            <a:ext cx="1141412"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4090" y="432140"/>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088"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929" y="323478"/>
            <a:ext cx="306388" cy="3063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7574" y="288268"/>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988"/>
            <a:ext cx="4656138"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24375" y="-26988"/>
            <a:ext cx="4656138"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1932" y="278363"/>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15913"/>
            <a:ext cx="4800600" cy="72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875" y="-315913"/>
            <a:ext cx="4800600" cy="72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1520" y="332656"/>
            <a:ext cx="376807" cy="3768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58788"/>
            <a:ext cx="4991100" cy="748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6750" y="-531813"/>
            <a:ext cx="4991100" cy="74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5536" y="188640"/>
            <a:ext cx="376807" cy="3768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opperplate Gothic Bold"/>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ubblepapapaadivine">
  <a:themeElements>
    <a:clrScheme name="dubblepapapaadiv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bblepapapaadiv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bblepapapaadiv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bblepapapaadiv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bblepapapaadiv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bblepapapaadiv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bblepapapaadiv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bblepapapaadiv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bblepapapaadiv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bblepapapaadiv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bblepapapaadiv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bblepapapaadiv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bblepapapaadiv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bblepapapaadiv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12298</TotalTime>
  <Words>2748</Words>
  <Application>Microsoft Office PowerPoint</Application>
  <PresentationFormat>On-screen Show (4:3)</PresentationFormat>
  <Paragraphs>198</Paragraphs>
  <Slides>45</Slides>
  <Notes>45</Notes>
  <HiddenSlides>0</HiddenSlides>
  <MMClips>45</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Custom Design</vt:lpstr>
      <vt:lpstr>Blank Presentation</vt:lpstr>
      <vt:lpstr>dubblepapapaadivine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Growing Cocoa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Fairtrade</vt:lpstr>
      <vt:lpstr>PowerPoint Presentation</vt:lpstr>
      <vt:lpstr>PowerPoint Presentation</vt:lpstr>
      <vt:lpstr>PowerPoint Presentation</vt:lpstr>
      <vt:lpstr>PowerPoint Presentation</vt:lpstr>
    </vt:vector>
  </TitlesOfParts>
  <Company>Trading Visions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User</cp:lastModifiedBy>
  <cp:revision>185</cp:revision>
  <dcterms:created xsi:type="dcterms:W3CDTF">2006-11-30T15:08:15Z</dcterms:created>
  <dcterms:modified xsi:type="dcterms:W3CDTF">2017-02-13T17:28:23Z</dcterms:modified>
</cp:coreProperties>
</file>