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16" r:id="rId3"/>
    <p:sldId id="317" r:id="rId4"/>
    <p:sldId id="257" r:id="rId5"/>
    <p:sldId id="321" r:id="rId6"/>
    <p:sldId id="280" r:id="rId7"/>
    <p:sldId id="300" r:id="rId8"/>
    <p:sldId id="286" r:id="rId9"/>
    <p:sldId id="304" r:id="rId10"/>
    <p:sldId id="283" r:id="rId11"/>
    <p:sldId id="290" r:id="rId12"/>
    <p:sldId id="282" r:id="rId13"/>
    <p:sldId id="303" r:id="rId14"/>
    <p:sldId id="284" r:id="rId15"/>
    <p:sldId id="302" r:id="rId16"/>
    <p:sldId id="306" r:id="rId17"/>
    <p:sldId id="291" r:id="rId18"/>
    <p:sldId id="307" r:id="rId19"/>
    <p:sldId id="278" r:id="rId20"/>
    <p:sldId id="277" r:id="rId21"/>
    <p:sldId id="288" r:id="rId22"/>
    <p:sldId id="318" r:id="rId23"/>
    <p:sldId id="267" r:id="rId24"/>
    <p:sldId id="312" r:id="rId25"/>
    <p:sldId id="313" r:id="rId26"/>
    <p:sldId id="265" r:id="rId27"/>
    <p:sldId id="270" r:id="rId2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40E"/>
    <a:srgbClr val="D0C8A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0" autoAdjust="0"/>
    <p:restoredTop sz="68491" autoAdjust="0"/>
  </p:normalViewPr>
  <p:slideViewPr>
    <p:cSldViewPr>
      <p:cViewPr varScale="1">
        <p:scale>
          <a:sx n="75" d="100"/>
          <a:sy n="75" d="100"/>
        </p:scale>
        <p:origin x="-2682" y="-90"/>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203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23D50D8A-703C-49C1-AEDA-BA06D8F5C67A}" type="datetimeFigureOut">
              <a:rPr lang="en-US"/>
              <a:pPr>
                <a:defRPr/>
              </a:pPr>
              <a:t>8/14/2019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3FFCB766-C576-4797-84B9-10E8B1C96B4B}" type="slidenum">
              <a:rPr lang="en-GB"/>
              <a:pPr>
                <a:defRPr/>
              </a:pPr>
              <a:t>‹#›</a:t>
            </a:fld>
            <a:endParaRPr lang="en-GB"/>
          </a:p>
        </p:txBody>
      </p:sp>
    </p:spTree>
    <p:extLst>
      <p:ext uri="{BB962C8B-B14F-4D97-AF65-F5344CB8AC3E}">
        <p14:creationId xmlns:p14="http://schemas.microsoft.com/office/powerpoint/2010/main" val="1206636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7778D52-9915-43DD-B2C1-01C48928BEE0}" type="datetimeFigureOut">
              <a:rPr lang="en-US"/>
              <a:pPr>
                <a:defRPr/>
              </a:pPr>
              <a:t>8/14/2019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4505A55-B654-4E5A-9631-7F017D2E16D8}" type="slidenum">
              <a:rPr lang="en-GB"/>
              <a:pPr>
                <a:defRPr/>
              </a:pPr>
              <a:t>‹#›</a:t>
            </a:fld>
            <a:endParaRPr lang="en-GB"/>
          </a:p>
        </p:txBody>
      </p:sp>
    </p:spTree>
    <p:extLst>
      <p:ext uri="{BB962C8B-B14F-4D97-AF65-F5344CB8AC3E}">
        <p14:creationId xmlns:p14="http://schemas.microsoft.com/office/powerpoint/2010/main" val="625256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When people think of </a:t>
            </a:r>
            <a:r>
              <a:rPr lang="en-GB" dirty="0" err="1" smtClean="0"/>
              <a:t>Fairtrade</a:t>
            </a:r>
            <a:r>
              <a:rPr lang="en-GB" dirty="0" smtClean="0"/>
              <a:t> they usually think of bananas or coffee or maybe tea or chocolate… but over the past few years a new </a:t>
            </a:r>
            <a:r>
              <a:rPr lang="en-GB" dirty="0" err="1" smtClean="0"/>
              <a:t>Fairtrade</a:t>
            </a:r>
            <a:r>
              <a:rPr lang="en-GB" dirty="0" smtClean="0"/>
              <a:t> market has emerged – for nuts. People are literally going NUTS for Fairtrade! </a:t>
            </a:r>
          </a:p>
          <a:p>
            <a:pPr eaLnBrk="1" hangingPunct="1"/>
            <a:endParaRPr lang="en-GB" dirty="0" smtClean="0"/>
          </a:p>
          <a:p>
            <a:pPr eaLnBrk="1" hangingPunct="1"/>
            <a:r>
              <a:rPr lang="en-GB" dirty="0" smtClean="0"/>
              <a:t>At the centre of this is a new company which is completely focused on the farmers and gatherers who produce the nuts and marketing</a:t>
            </a:r>
            <a:r>
              <a:rPr lang="en-GB" baseline="0" dirty="0" smtClean="0"/>
              <a:t> </a:t>
            </a:r>
            <a:r>
              <a:rPr lang="en-GB" dirty="0" smtClean="0"/>
              <a:t>their produce into nutritious and tasty products for European consumers. Us.</a:t>
            </a:r>
          </a:p>
        </p:txBody>
      </p:sp>
      <p:sp>
        <p:nvSpPr>
          <p:cNvPr id="4" name="Slide Number Placeholder 3"/>
          <p:cNvSpPr>
            <a:spLocks noGrp="1"/>
          </p:cNvSpPr>
          <p:nvPr>
            <p:ph type="sldNum" sz="quarter" idx="5"/>
          </p:nvPr>
        </p:nvSpPr>
        <p:spPr/>
        <p:txBody>
          <a:bodyPr/>
          <a:lstStyle/>
          <a:p>
            <a:pPr>
              <a:defRPr/>
            </a:pPr>
            <a:fld id="{E162A7E8-D86D-4BF0-80BF-3F2429F7D29F}" type="slidenum">
              <a:rPr lang="en-GB" smtClean="0"/>
              <a:pPr>
                <a:defRPr/>
              </a:pPr>
              <a:t>1</a:t>
            </a:fld>
            <a:endParaRPr lang="en-GB"/>
          </a:p>
        </p:txBody>
      </p:sp>
    </p:spTree>
    <p:extLst>
      <p:ext uri="{BB962C8B-B14F-4D97-AF65-F5344CB8AC3E}">
        <p14:creationId xmlns:p14="http://schemas.microsoft.com/office/powerpoint/2010/main" val="2436085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So a company was created to market Fairtrade nuts in Europe</a:t>
            </a:r>
            <a:r>
              <a:rPr lang="en-US" sz="1200" baseline="0" dirty="0" smtClean="0"/>
              <a:t> – </a:t>
            </a:r>
            <a:r>
              <a:rPr lang="en-US" sz="1200" dirty="0" smtClean="0"/>
              <a:t>Liberation Foods CIC.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business was set up by two pioneering </a:t>
            </a:r>
            <a:r>
              <a:rPr lang="en-US" sz="1200" dirty="0" err="1" smtClean="0"/>
              <a:t>organisations</a:t>
            </a:r>
            <a:r>
              <a:rPr lang="en-US" sz="1200" dirty="0" smtClean="0"/>
              <a:t> called Twin and Equal Exchange.</a:t>
            </a:r>
            <a:r>
              <a:rPr lang="en-US" sz="1200" baseline="0" dirty="0" smtClean="0"/>
              <a:t> </a:t>
            </a:r>
            <a:r>
              <a:rPr lang="en-GB" dirty="0" smtClean="0"/>
              <a:t>Twin and Equal Exchange have been working with small scale farmers in developing countries for years,</a:t>
            </a:r>
            <a:r>
              <a:rPr lang="en-GB" baseline="0" dirty="0" smtClean="0"/>
              <a:t> using trade to improve livelihoods in producer communities.</a:t>
            </a:r>
            <a:r>
              <a:rPr lang="en-GB" dirty="0" smtClean="0"/>
              <a:t> T</a:t>
            </a:r>
            <a:r>
              <a:rPr lang="en-GB" baseline="0" dirty="0" smtClean="0"/>
              <a:t>hey </a:t>
            </a:r>
            <a:r>
              <a:rPr lang="en-US" sz="1200" baseline="0" dirty="0" smtClean="0"/>
              <a:t>were </a:t>
            </a:r>
            <a:r>
              <a:rPr lang="en-GB" dirty="0" smtClean="0"/>
              <a:t>also behind the creation of two other innovative Fairtrade social enterprises – Divine Chocolate and </a:t>
            </a:r>
            <a:r>
              <a:rPr lang="en-GB" dirty="0" err="1" smtClean="0"/>
              <a:t>Cafédirect</a:t>
            </a:r>
            <a:r>
              <a:rPr lang="en-GB" dirty="0" smtClean="0"/>
              <a:t>. </a:t>
            </a: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Their work with nut farmers and gatherers on different continents helped them to realise that there were common problems and helped them identify a common solution.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They </a:t>
            </a:r>
            <a:r>
              <a:rPr lang="en-GB" sz="1200" dirty="0" smtClean="0"/>
              <a:t>set up Liberation Foods as a social enterprise which would improve the livelihoods of nut producers in poorer countries. </a:t>
            </a:r>
            <a:r>
              <a:rPr lang="en-US" sz="1200" dirty="0" smtClean="0"/>
              <a:t>They developed a business plan for Liberation,  with the nut farmers</a:t>
            </a:r>
            <a:r>
              <a:rPr lang="en-US" sz="1200" baseline="0" dirty="0" smtClean="0"/>
              <a:t> and gatherers </a:t>
            </a:r>
            <a:r>
              <a:rPr lang="en-US" sz="1200" dirty="0" smtClean="0"/>
              <a:t>who </a:t>
            </a:r>
            <a:r>
              <a:rPr lang="en-US" sz="1200" dirty="0" smtClean="0"/>
              <a:t>were to become joint owners of the project. </a:t>
            </a:r>
            <a:endParaRPr lang="en-GB"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Farmer empowerment was the ultimate driver behind Liberation. Ethical responsibility is not an add-on but is at the heart of what the company does. Its founders aimed to create an alternative business model that delivers benefits along the supply chain to all stakeholders. </a:t>
            </a:r>
          </a:p>
        </p:txBody>
      </p:sp>
      <p:sp>
        <p:nvSpPr>
          <p:cNvPr id="4" name="Slide Number Placeholder 3"/>
          <p:cNvSpPr txBox="1">
            <a:spLocks noGrp="1"/>
          </p:cNvSpPr>
          <p:nvPr/>
        </p:nvSpPr>
        <p:spPr>
          <a:xfrm>
            <a:off x="3849688" y="9428163"/>
            <a:ext cx="2946400" cy="496887"/>
          </a:xfrm>
          <a:prstGeom prst="rect">
            <a:avLst/>
          </a:prstGeom>
          <a:noFill/>
        </p:spPr>
        <p:txBody>
          <a:bodyPr anchor="b"/>
          <a:lstStyle/>
          <a:p>
            <a:pPr algn="r" fontAlgn="auto">
              <a:spcBef>
                <a:spcPts val="0"/>
              </a:spcBef>
              <a:spcAft>
                <a:spcPts val="0"/>
              </a:spcAft>
              <a:defRPr/>
            </a:pPr>
            <a:fld id="{4893B263-3081-4B1C-BA38-ED9F488F8EB3}" type="slidenum">
              <a:rPr lang="en-GB" sz="1200">
                <a:latin typeface="+mn-lt"/>
                <a:cs typeface="+mn-cs"/>
              </a:rPr>
              <a:pPr algn="r" fontAlgn="auto">
                <a:spcBef>
                  <a:spcPts val="0"/>
                </a:spcBef>
                <a:spcAft>
                  <a:spcPts val="0"/>
                </a:spcAft>
                <a:defRPr/>
              </a:pPr>
              <a:t>10</a:t>
            </a:fld>
            <a:endParaRPr lang="en-GB" sz="1200">
              <a:latin typeface="+mn-lt"/>
              <a:cs typeface="+mn-cs"/>
            </a:endParaRPr>
          </a:p>
        </p:txBody>
      </p:sp>
    </p:spTree>
    <p:extLst>
      <p:ext uri="{BB962C8B-B14F-4D97-AF65-F5344CB8AC3E}">
        <p14:creationId xmlns:p14="http://schemas.microsoft.com/office/powerpoint/2010/main" val="3670912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This slide captures the vision for Liberation. Without access to markets and without quality control processes, small scale farmers often have no option but to sell their crops locally. The top picture shows a woman selling her peanuts at the roadside – literally for peanuts. </a:t>
            </a:r>
          </a:p>
          <a:p>
            <a:pPr eaLnBrk="1" hangingPunct="1">
              <a:spcBef>
                <a:spcPct val="0"/>
              </a:spcBef>
            </a:pPr>
            <a:endParaRPr lang="en-GB" dirty="0" smtClean="0"/>
          </a:p>
          <a:p>
            <a:pPr eaLnBrk="1" hangingPunct="1">
              <a:spcBef>
                <a:spcPct val="0"/>
              </a:spcBef>
            </a:pPr>
            <a:r>
              <a:rPr lang="en-GB" dirty="0" smtClean="0"/>
              <a:t>With better access to markets and reliable supply chains, the same farmers can have access to international markets. The lower photo shows Justin King, CEO of Sainsbury’s, visiting the Fairtrade</a:t>
            </a:r>
            <a:r>
              <a:rPr lang="en-GB" baseline="0" dirty="0" smtClean="0"/>
              <a:t> </a:t>
            </a:r>
            <a:r>
              <a:rPr lang="en-GB" dirty="0" smtClean="0"/>
              <a:t>peanut farming group in </a:t>
            </a:r>
            <a:r>
              <a:rPr lang="en-GB" dirty="0" err="1" smtClean="0"/>
              <a:t>Mchinji</a:t>
            </a:r>
            <a:r>
              <a:rPr lang="en-GB" dirty="0" smtClean="0"/>
              <a:t>, Malawi. He is examining peanut processing equipment </a:t>
            </a:r>
            <a:r>
              <a:rPr lang="en-GB" dirty="0" smtClean="0"/>
              <a:t>that was paid </a:t>
            </a:r>
            <a:r>
              <a:rPr lang="en-GB" dirty="0" smtClean="0"/>
              <a:t>for by the Sainsbury’s Fair Development Fund to help farmers spend more of their time farming and less doing the repetitive and painful work of shelling peanuts. Shelling peanuts by hand leads to blistering on their fingers but they have to carry on working through the pain – it is surprisingly hard and laborious work.</a:t>
            </a:r>
            <a:endParaRPr lang="en-GB" i="1" dirty="0" smtClean="0"/>
          </a:p>
          <a:p>
            <a:pPr eaLnBrk="1" hangingPunct="1">
              <a:spcBef>
                <a:spcPct val="0"/>
              </a:spcBef>
            </a:pPr>
            <a:endParaRPr lang="en-GB" dirty="0" smtClean="0"/>
          </a:p>
        </p:txBody>
      </p:sp>
      <p:sp>
        <p:nvSpPr>
          <p:cNvPr id="23555" name="Slide Number Placeholder 3"/>
          <p:cNvSpPr txBox="1">
            <a:spLocks noGrp="1"/>
          </p:cNvSpPr>
          <p:nvPr/>
        </p:nvSpPr>
        <p:spPr bwMode="auto">
          <a:xfrm>
            <a:off x="3849688" y="9428163"/>
            <a:ext cx="2946400" cy="496887"/>
          </a:xfrm>
          <a:prstGeom prst="rect">
            <a:avLst/>
          </a:prstGeom>
          <a:noFill/>
          <a:ln>
            <a:miter lim="800000"/>
            <a:headEnd/>
            <a:tailEnd/>
          </a:ln>
        </p:spPr>
        <p:txBody>
          <a:bodyPr anchor="b"/>
          <a:lstStyle/>
          <a:p>
            <a:pPr algn="r">
              <a:defRPr/>
            </a:pPr>
            <a:fld id="{3E63D155-4F45-44A1-BDD4-C0ED13C987CE}" type="slidenum">
              <a:rPr lang="en-GB" sz="1200">
                <a:latin typeface="+mn-lt"/>
              </a:rPr>
              <a:pPr algn="r">
                <a:defRPr/>
              </a:pPr>
              <a:t>11</a:t>
            </a:fld>
            <a:endParaRPr lang="en-GB" sz="1200">
              <a:latin typeface="+mn-lt"/>
            </a:endParaRPr>
          </a:p>
        </p:txBody>
      </p:sp>
    </p:spTree>
    <p:extLst>
      <p:ext uri="{BB962C8B-B14F-4D97-AF65-F5344CB8AC3E}">
        <p14:creationId xmlns:p14="http://schemas.microsoft.com/office/powerpoint/2010/main" val="350100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Liberation was set up as a Community Interest Company (CIC). Not every social enterprise is a CIC but many are. </a:t>
            </a:r>
          </a:p>
          <a:p>
            <a:pPr eaLnBrk="1" hangingPunct="1"/>
            <a:endParaRPr lang="en-GB" dirty="0" smtClean="0"/>
          </a:p>
          <a:p>
            <a:pPr marL="0" lvl="0" indent="0" eaLnBrk="1" hangingPunct="1">
              <a:lnSpc>
                <a:spcPct val="80000"/>
              </a:lnSpc>
            </a:pPr>
            <a:r>
              <a:rPr lang="en-US" sz="1200" dirty="0" smtClean="0"/>
              <a:t>A CIC must define its</a:t>
            </a:r>
            <a:r>
              <a:rPr lang="en-US" sz="1200" baseline="0" dirty="0" smtClean="0"/>
              <a:t> ‘Community of Interest’ and </a:t>
            </a:r>
            <a:r>
              <a:rPr lang="en-US" sz="1200" dirty="0" smtClean="0"/>
              <a:t>be run 100% for its benefit. For Liberation Foods</a:t>
            </a:r>
            <a:r>
              <a:rPr lang="en-US" sz="1200" baseline="0" dirty="0" smtClean="0"/>
              <a:t> CIC</a:t>
            </a:r>
            <a:r>
              <a:rPr lang="en-US" sz="1200" dirty="0" smtClean="0"/>
              <a:t>, the community of interest is smallholder nut farmers and gatherers in developing countries. </a:t>
            </a:r>
          </a:p>
          <a:p>
            <a:pPr marL="0" lvl="0" indent="0" eaLnBrk="1" hangingPunct="1">
              <a:lnSpc>
                <a:spcPct val="80000"/>
              </a:lnSpc>
            </a:pPr>
            <a:endParaRPr lang="en-US" sz="1200" dirty="0" smtClean="0"/>
          </a:p>
          <a:p>
            <a:pPr marL="0" indent="0" eaLnBrk="1" hangingPunct="1">
              <a:lnSpc>
                <a:spcPct val="80000"/>
              </a:lnSpc>
            </a:pPr>
            <a:r>
              <a:rPr lang="en-US" sz="1200" dirty="0" smtClean="0"/>
              <a:t>Like any other business, CICs aim to make a profit. Unlike a conventional business, the profits go to the community the company has been set up to benefit.</a:t>
            </a:r>
          </a:p>
          <a:p>
            <a:pPr eaLnBrk="1" hangingPunct="1"/>
            <a:endParaRPr lang="en-GB" dirty="0" smtClean="0"/>
          </a:p>
        </p:txBody>
      </p:sp>
      <p:sp>
        <p:nvSpPr>
          <p:cNvPr id="4" name="Slide Number Placeholder 3"/>
          <p:cNvSpPr txBox="1">
            <a:spLocks noGrp="1"/>
          </p:cNvSpPr>
          <p:nvPr/>
        </p:nvSpPr>
        <p:spPr>
          <a:xfrm>
            <a:off x="3849688" y="9428163"/>
            <a:ext cx="2946400" cy="496887"/>
          </a:xfrm>
          <a:prstGeom prst="rect">
            <a:avLst/>
          </a:prstGeom>
          <a:noFill/>
        </p:spPr>
        <p:txBody>
          <a:bodyPr anchor="b"/>
          <a:lstStyle/>
          <a:p>
            <a:pPr algn="r" fontAlgn="auto">
              <a:spcBef>
                <a:spcPts val="0"/>
              </a:spcBef>
              <a:spcAft>
                <a:spcPts val="0"/>
              </a:spcAft>
              <a:defRPr/>
            </a:pPr>
            <a:fld id="{F0AA178C-3132-445D-944D-3291B3BFA572}" type="slidenum">
              <a:rPr lang="en-GB" sz="1200">
                <a:latin typeface="+mn-lt"/>
                <a:cs typeface="+mn-cs"/>
              </a:rPr>
              <a:pPr algn="r" fontAlgn="auto">
                <a:spcBef>
                  <a:spcPts val="0"/>
                </a:spcBef>
                <a:spcAft>
                  <a:spcPts val="0"/>
                </a:spcAft>
                <a:defRPr/>
              </a:pPr>
              <a:t>12</a:t>
            </a:fld>
            <a:endParaRPr lang="en-GB" sz="1200">
              <a:latin typeface="+mn-lt"/>
              <a:cs typeface="+mn-cs"/>
            </a:endParaRPr>
          </a:p>
        </p:txBody>
      </p:sp>
    </p:spTree>
    <p:extLst>
      <p:ext uri="{BB962C8B-B14F-4D97-AF65-F5344CB8AC3E}">
        <p14:creationId xmlns:p14="http://schemas.microsoft.com/office/powerpoint/2010/main" val="10344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In order to ensure that the nut farmers that Liberation was set up to help really have a say in how the business is run, the farmers themselves own a large part of the company</a:t>
            </a:r>
            <a:r>
              <a:rPr lang="en-GB" baseline="0" dirty="0" smtClean="0"/>
              <a:t> – in fact the biggest shareholding.</a:t>
            </a:r>
          </a:p>
          <a:p>
            <a:pPr eaLnBrk="1" hangingPunct="1"/>
            <a:endParaRPr lang="en-GB" dirty="0" smtClean="0"/>
          </a:p>
          <a:p>
            <a:pPr eaLnBrk="1" hangingPunct="1"/>
            <a:r>
              <a:rPr lang="en-GB" dirty="0" smtClean="0"/>
              <a:t>To ensure the widest possible representation by nut farmers, rather than having nut farmers as individual shareholders, instead the associations which the nut farmers belong to are the shareholders and have</a:t>
            </a:r>
            <a:r>
              <a:rPr lang="en-GB" baseline="0" dirty="0" smtClean="0"/>
              <a:t> formed into a co-operative, the International Nut Co-operative (INC)</a:t>
            </a:r>
            <a:r>
              <a:rPr lang="en-GB" dirty="0" smtClean="0"/>
              <a:t>. More than 35,000 nut farmers from 5 countries are part of the INC</a:t>
            </a:r>
            <a:r>
              <a:rPr lang="en-GB" baseline="0" dirty="0" smtClean="0"/>
              <a:t> which</a:t>
            </a:r>
            <a:r>
              <a:rPr lang="en-GB" dirty="0" smtClean="0"/>
              <a:t> owns 44% of Liberation.</a:t>
            </a:r>
          </a:p>
        </p:txBody>
      </p:sp>
      <p:sp>
        <p:nvSpPr>
          <p:cNvPr id="4" name="Slide Number Placeholder 3"/>
          <p:cNvSpPr txBox="1">
            <a:spLocks noGrp="1"/>
          </p:cNvSpPr>
          <p:nvPr/>
        </p:nvSpPr>
        <p:spPr>
          <a:xfrm>
            <a:off x="3849688" y="9428163"/>
            <a:ext cx="2946400" cy="496887"/>
          </a:xfrm>
          <a:prstGeom prst="rect">
            <a:avLst/>
          </a:prstGeom>
          <a:noFill/>
        </p:spPr>
        <p:txBody>
          <a:bodyPr anchor="b"/>
          <a:lstStyle/>
          <a:p>
            <a:pPr algn="r" fontAlgn="auto">
              <a:spcBef>
                <a:spcPts val="0"/>
              </a:spcBef>
              <a:spcAft>
                <a:spcPts val="0"/>
              </a:spcAft>
              <a:defRPr/>
            </a:pPr>
            <a:fld id="{8CF32761-9244-42B7-8B34-59233273F874}" type="slidenum">
              <a:rPr lang="en-GB" sz="1200">
                <a:latin typeface="+mn-lt"/>
                <a:cs typeface="+mn-cs"/>
              </a:rPr>
              <a:pPr algn="r" fontAlgn="auto">
                <a:spcBef>
                  <a:spcPts val="0"/>
                </a:spcBef>
                <a:spcAft>
                  <a:spcPts val="0"/>
                </a:spcAft>
                <a:defRPr/>
              </a:pPr>
              <a:t>13</a:t>
            </a:fld>
            <a:endParaRPr lang="en-GB" sz="1200">
              <a:latin typeface="+mn-lt"/>
              <a:cs typeface="+mn-cs"/>
            </a:endParaRPr>
          </a:p>
        </p:txBody>
      </p:sp>
    </p:spTree>
    <p:extLst>
      <p:ext uri="{BB962C8B-B14F-4D97-AF65-F5344CB8AC3E}">
        <p14:creationId xmlns:p14="http://schemas.microsoft.com/office/powerpoint/2010/main" val="3000961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Being owners of the company means that they have a say in how the company is run and what happens to the profits. Rather than simply sell their nuts, they now have an interest in the whole supply chain, from nut </a:t>
            </a:r>
            <a:r>
              <a:rPr lang="en-GB" dirty="0" smtClean="0"/>
              <a:t>production, </a:t>
            </a:r>
            <a:r>
              <a:rPr lang="en-GB" dirty="0" smtClean="0"/>
              <a:t>to where the nuts are </a:t>
            </a:r>
            <a:r>
              <a:rPr lang="en-GB" dirty="0" smtClean="0"/>
              <a:t>sold, </a:t>
            </a:r>
            <a:r>
              <a:rPr lang="en-GB" dirty="0" smtClean="0"/>
              <a:t>and how they are marketed in Europe.</a:t>
            </a:r>
          </a:p>
          <a:p>
            <a:pPr eaLnBrk="1" hangingPunct="1"/>
            <a:endParaRPr lang="en-GB" dirty="0" smtClean="0"/>
          </a:p>
          <a:p>
            <a:pPr eaLnBrk="1" hangingPunct="1"/>
            <a:r>
              <a:rPr lang="en-GB" dirty="0" smtClean="0"/>
              <a:t>All the nut farmers groups are also members of the International Nut Co-operative (INC) and the INC is represented on the Board of Liberation. </a:t>
            </a:r>
          </a:p>
          <a:p>
            <a:pPr eaLnBrk="1" hangingPunct="1"/>
            <a:endParaRPr lang="en-GB" dirty="0" smtClean="0"/>
          </a:p>
          <a:p>
            <a:pPr eaLnBrk="1" hangingPunct="1"/>
            <a:r>
              <a:rPr lang="en-GB" dirty="0" smtClean="0"/>
              <a:t>The INC was in part paid for by Comic Relief. Most people know that Comic Relief gives money to help people in the UK and in Africa. One of the ways they have helped has been to support people wanting to trade their way out of poverty and this includes the nut producers who co-own Liberation.</a:t>
            </a:r>
          </a:p>
        </p:txBody>
      </p:sp>
      <p:sp>
        <p:nvSpPr>
          <p:cNvPr id="4" name="Slide Number Placeholder 3"/>
          <p:cNvSpPr txBox="1">
            <a:spLocks noGrp="1"/>
          </p:cNvSpPr>
          <p:nvPr/>
        </p:nvSpPr>
        <p:spPr>
          <a:xfrm>
            <a:off x="3849688" y="9428163"/>
            <a:ext cx="2946400" cy="496887"/>
          </a:xfrm>
          <a:prstGeom prst="rect">
            <a:avLst/>
          </a:prstGeom>
          <a:noFill/>
        </p:spPr>
        <p:txBody>
          <a:bodyPr anchor="b"/>
          <a:lstStyle/>
          <a:p>
            <a:pPr algn="r" fontAlgn="auto">
              <a:spcBef>
                <a:spcPts val="0"/>
              </a:spcBef>
              <a:spcAft>
                <a:spcPts val="0"/>
              </a:spcAft>
              <a:defRPr/>
            </a:pPr>
            <a:fld id="{B15E4D16-4000-44A7-A922-09E22A2462EB}" type="slidenum">
              <a:rPr lang="en-GB" sz="1200">
                <a:latin typeface="+mn-lt"/>
                <a:cs typeface="+mn-cs"/>
              </a:rPr>
              <a:pPr algn="r" fontAlgn="auto">
                <a:spcBef>
                  <a:spcPts val="0"/>
                </a:spcBef>
                <a:spcAft>
                  <a:spcPts val="0"/>
                </a:spcAft>
                <a:defRPr/>
              </a:pPr>
              <a:t>14</a:t>
            </a:fld>
            <a:endParaRPr lang="en-GB" sz="1200">
              <a:latin typeface="+mn-lt"/>
              <a:cs typeface="+mn-cs"/>
            </a:endParaRPr>
          </a:p>
        </p:txBody>
      </p:sp>
    </p:spTree>
    <p:extLst>
      <p:ext uri="{BB962C8B-B14F-4D97-AF65-F5344CB8AC3E}">
        <p14:creationId xmlns:p14="http://schemas.microsoft.com/office/powerpoint/2010/main" val="2954088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p:spPr>
      </p:sp>
      <p:sp>
        <p:nvSpPr>
          <p:cNvPr id="491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4069628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Marketing and selling nuts in Europe is a very commercial business so it is vital that Liberation has a clear and sound business plan. </a:t>
            </a:r>
          </a:p>
          <a:p>
            <a:pPr eaLnBrk="1" hangingPunct="1">
              <a:spcBef>
                <a:spcPct val="0"/>
              </a:spcBef>
            </a:pPr>
            <a:r>
              <a:rPr lang="en-GB" dirty="0" smtClean="0"/>
              <a:t>The starting point for a good business plan is knowing exactly what you are in business for and being able to state it clearly. </a:t>
            </a:r>
          </a:p>
          <a:p>
            <a:pPr eaLnBrk="1" hangingPunct="1">
              <a:spcBef>
                <a:spcPct val="0"/>
              </a:spcBef>
            </a:pPr>
            <a:endParaRPr lang="en-GB" dirty="0" smtClean="0"/>
          </a:p>
          <a:p>
            <a:pPr eaLnBrk="1" hangingPunct="1">
              <a:spcBef>
                <a:spcPct val="0"/>
              </a:spcBef>
            </a:pPr>
            <a:r>
              <a:rPr lang="en-GB" dirty="0" smtClean="0"/>
              <a:t>This list describes the objectives of Liberation Foods.</a:t>
            </a:r>
          </a:p>
          <a:p>
            <a:pPr eaLnBrk="1" hangingPunct="1">
              <a:spcBef>
                <a:spcPct val="0"/>
              </a:spcBef>
            </a:pPr>
            <a:r>
              <a:rPr lang="en-US" dirty="0" smtClean="0"/>
              <a:t>- To increase incomes for nut farmers. </a:t>
            </a:r>
          </a:p>
          <a:p>
            <a:pPr eaLnBrk="1" hangingPunct="1">
              <a:spcBef>
                <a:spcPct val="0"/>
              </a:spcBef>
            </a:pPr>
            <a:r>
              <a:rPr lang="en-US" dirty="0" smtClean="0"/>
              <a:t>- To create sustainable supply chains.</a:t>
            </a:r>
          </a:p>
          <a:p>
            <a:pPr eaLnBrk="1" hangingPunct="1">
              <a:spcBef>
                <a:spcPct val="0"/>
              </a:spcBef>
            </a:pPr>
            <a:r>
              <a:rPr lang="en-US" dirty="0" smtClean="0"/>
              <a:t>- To improve the quality and consistency of nuts so the farmers improve their business reputation and sell more. </a:t>
            </a:r>
          </a:p>
          <a:p>
            <a:pPr eaLnBrk="1" hangingPunct="1">
              <a:spcBef>
                <a:spcPct val="0"/>
              </a:spcBef>
            </a:pPr>
            <a:r>
              <a:rPr lang="en-US" dirty="0" smtClean="0"/>
              <a:t>- To provide access to local and international markets.</a:t>
            </a:r>
          </a:p>
          <a:p>
            <a:pPr eaLnBrk="1" hangingPunct="1">
              <a:spcBef>
                <a:spcPct val="0"/>
              </a:spcBef>
            </a:pPr>
            <a:r>
              <a:rPr lang="en-US" dirty="0" smtClean="0"/>
              <a:t>- To create a way of doing business which helps nut farmers see nut farming as a long-term opportunity.</a:t>
            </a:r>
          </a:p>
          <a:p>
            <a:pPr eaLnBrk="1" hangingPunct="1">
              <a:spcBef>
                <a:spcPct val="0"/>
              </a:spcBef>
            </a:pPr>
            <a:r>
              <a:rPr lang="en-US" dirty="0" smtClean="0"/>
              <a:t>- To help rural farmers build networks for support and to increase their power in the market.</a:t>
            </a:r>
          </a:p>
        </p:txBody>
      </p:sp>
      <p:sp>
        <p:nvSpPr>
          <p:cNvPr id="23555" name="Slide Number Placeholder 3"/>
          <p:cNvSpPr txBox="1">
            <a:spLocks noGrp="1"/>
          </p:cNvSpPr>
          <p:nvPr/>
        </p:nvSpPr>
        <p:spPr bwMode="auto">
          <a:xfrm>
            <a:off x="3849688" y="9428163"/>
            <a:ext cx="2946400" cy="496887"/>
          </a:xfrm>
          <a:prstGeom prst="rect">
            <a:avLst/>
          </a:prstGeom>
          <a:noFill/>
          <a:ln>
            <a:miter lim="800000"/>
            <a:headEnd/>
            <a:tailEnd/>
          </a:ln>
        </p:spPr>
        <p:txBody>
          <a:bodyPr anchor="b"/>
          <a:lstStyle/>
          <a:p>
            <a:pPr algn="r">
              <a:defRPr/>
            </a:pPr>
            <a:fld id="{D149825B-2728-45F0-92C1-D28A9F9241B6}" type="slidenum">
              <a:rPr lang="en-GB" sz="1200">
                <a:latin typeface="+mn-lt"/>
              </a:rPr>
              <a:pPr algn="r">
                <a:defRPr/>
              </a:pPr>
              <a:t>16</a:t>
            </a:fld>
            <a:endParaRPr lang="en-GB" sz="1200">
              <a:latin typeface="+mn-lt"/>
            </a:endParaRPr>
          </a:p>
        </p:txBody>
      </p:sp>
    </p:spTree>
    <p:extLst>
      <p:ext uri="{BB962C8B-B14F-4D97-AF65-F5344CB8AC3E}">
        <p14:creationId xmlns:p14="http://schemas.microsoft.com/office/powerpoint/2010/main" val="2371911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marL="358775" indent="-358775" eaLnBrk="1" hangingPunct="1">
              <a:lnSpc>
                <a:spcPct val="80000"/>
              </a:lnSpc>
            </a:pPr>
            <a:r>
              <a:rPr lang="en-GB" dirty="0" smtClean="0">
                <a:solidFill>
                  <a:srgbClr val="000000"/>
                </a:solidFill>
              </a:rPr>
              <a:t>The business model aims to create a ‘virtuous circle’ as shown on the slide.</a:t>
            </a:r>
          </a:p>
          <a:p>
            <a:pPr marL="358775" indent="-358775" eaLnBrk="1" hangingPunct="1">
              <a:lnSpc>
                <a:spcPct val="80000"/>
              </a:lnSpc>
              <a:buFontTx/>
              <a:buChar char="-"/>
            </a:pPr>
            <a:r>
              <a:rPr lang="en-GB" dirty="0" smtClean="0">
                <a:solidFill>
                  <a:srgbClr val="000000"/>
                </a:solidFill>
              </a:rPr>
              <a:t>Liberation buys the nuts from the farmers.</a:t>
            </a:r>
          </a:p>
          <a:p>
            <a:pPr marL="358775" indent="-358775" eaLnBrk="1" hangingPunct="1">
              <a:lnSpc>
                <a:spcPct val="80000"/>
              </a:lnSpc>
              <a:buFontTx/>
              <a:buChar char="-"/>
            </a:pPr>
            <a:r>
              <a:rPr lang="en-GB" dirty="0" smtClean="0">
                <a:solidFill>
                  <a:srgbClr val="000000"/>
                </a:solidFill>
              </a:rPr>
              <a:t>Liberation then markets and sells them in Europe.</a:t>
            </a:r>
          </a:p>
          <a:p>
            <a:pPr marL="358775" indent="-358775" eaLnBrk="1" hangingPunct="1">
              <a:lnSpc>
                <a:spcPct val="80000"/>
              </a:lnSpc>
              <a:buFontTx/>
              <a:buChar char="-"/>
            </a:pPr>
            <a:r>
              <a:rPr lang="en-GB" dirty="0" smtClean="0">
                <a:solidFill>
                  <a:srgbClr val="000000"/>
                </a:solidFill>
              </a:rPr>
              <a:t>This gives the consumer an ethical choice when it comes to buying nuts – the packs of nuts carry the FAIRTRADE Mark.</a:t>
            </a:r>
          </a:p>
          <a:p>
            <a:pPr marL="358775" indent="-358775" eaLnBrk="1" hangingPunct="1">
              <a:lnSpc>
                <a:spcPct val="80000"/>
              </a:lnSpc>
              <a:buFontTx/>
              <a:buChar char="-"/>
            </a:pPr>
            <a:r>
              <a:rPr lang="en-GB" dirty="0" smtClean="0">
                <a:solidFill>
                  <a:srgbClr val="000000"/>
                </a:solidFill>
              </a:rPr>
              <a:t>It also means the farmers have direct access to European markets which might not have been possible otherwise.</a:t>
            </a:r>
          </a:p>
          <a:p>
            <a:pPr marL="358775" indent="-358775" eaLnBrk="1" hangingPunct="1">
              <a:lnSpc>
                <a:spcPct val="80000"/>
              </a:lnSpc>
              <a:buFontTx/>
              <a:buChar char="-"/>
            </a:pPr>
            <a:r>
              <a:rPr lang="en-GB" dirty="0" smtClean="0">
                <a:solidFill>
                  <a:srgbClr val="000000"/>
                </a:solidFill>
              </a:rPr>
              <a:t>With access to new markets, and with suitable marketing, the farmers can sell their nuts for more and improve their incomes.</a:t>
            </a:r>
          </a:p>
          <a:p>
            <a:pPr marL="358775" indent="-358775" eaLnBrk="1" hangingPunct="1">
              <a:lnSpc>
                <a:spcPct val="80000"/>
              </a:lnSpc>
              <a:buFontTx/>
              <a:buChar char="-"/>
            </a:pPr>
            <a:r>
              <a:rPr lang="en-GB" dirty="0" smtClean="0">
                <a:solidFill>
                  <a:srgbClr val="000000"/>
                </a:solidFill>
              </a:rPr>
              <a:t>With better incomes from nut farming, it becomes a more viable option for smallholder farmers and nut gatherers in these countries.</a:t>
            </a:r>
          </a:p>
          <a:p>
            <a:pPr marL="358775" indent="-358775" eaLnBrk="1" hangingPunct="1">
              <a:lnSpc>
                <a:spcPct val="80000"/>
              </a:lnSpc>
              <a:buFontTx/>
              <a:buChar char="-"/>
            </a:pPr>
            <a:r>
              <a:rPr lang="en-GB" dirty="0" smtClean="0">
                <a:solidFill>
                  <a:srgbClr val="000000"/>
                </a:solidFill>
              </a:rPr>
              <a:t>When nut farming provides a more reliable income for farmers they are more interested in investing in their future which means they can improve the quality of what they produce.  </a:t>
            </a:r>
          </a:p>
          <a:p>
            <a:pPr marL="358775" indent="-358775" eaLnBrk="1" hangingPunct="1">
              <a:lnSpc>
                <a:spcPct val="80000"/>
              </a:lnSpc>
              <a:buFontTx/>
              <a:buChar char="-"/>
            </a:pPr>
            <a:r>
              <a:rPr lang="en-GB" dirty="0" smtClean="0">
                <a:solidFill>
                  <a:srgbClr val="000000"/>
                </a:solidFill>
              </a:rPr>
              <a:t>And the better the quality of the nuts and the better the marketing, then the more nuts Liberation is able to buy from the farmers.  </a:t>
            </a:r>
            <a:endParaRPr lang="en-GB" dirty="0" smtClean="0"/>
          </a:p>
        </p:txBody>
      </p:sp>
      <p:sp>
        <p:nvSpPr>
          <p:cNvPr id="23555" name="Slide Number Placeholder 3"/>
          <p:cNvSpPr txBox="1">
            <a:spLocks noGrp="1"/>
          </p:cNvSpPr>
          <p:nvPr/>
        </p:nvSpPr>
        <p:spPr bwMode="auto">
          <a:xfrm>
            <a:off x="3849688" y="9428163"/>
            <a:ext cx="2946400" cy="496887"/>
          </a:xfrm>
          <a:prstGeom prst="rect">
            <a:avLst/>
          </a:prstGeom>
          <a:noFill/>
          <a:ln>
            <a:miter lim="800000"/>
            <a:headEnd/>
            <a:tailEnd/>
          </a:ln>
        </p:spPr>
        <p:txBody>
          <a:bodyPr anchor="b"/>
          <a:lstStyle/>
          <a:p>
            <a:pPr algn="r">
              <a:defRPr/>
            </a:pPr>
            <a:fld id="{35BC1C51-DC58-4361-97EB-E3AA8C648CF7}" type="slidenum">
              <a:rPr lang="en-GB" sz="1200">
                <a:latin typeface="+mn-lt"/>
              </a:rPr>
              <a:pPr algn="r">
                <a:defRPr/>
              </a:pPr>
              <a:t>17</a:t>
            </a:fld>
            <a:endParaRPr lang="en-GB" sz="1200">
              <a:latin typeface="+mn-lt"/>
            </a:endParaRPr>
          </a:p>
        </p:txBody>
      </p:sp>
    </p:spTree>
    <p:extLst>
      <p:ext uri="{BB962C8B-B14F-4D97-AF65-F5344CB8AC3E}">
        <p14:creationId xmlns:p14="http://schemas.microsoft.com/office/powerpoint/2010/main" val="2600706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It was important to Liberation that all the products would meet the criteria required to carry the </a:t>
            </a:r>
            <a:r>
              <a:rPr lang="en-GB" dirty="0" err="1" smtClean="0"/>
              <a:t>Fairtrade</a:t>
            </a:r>
            <a:r>
              <a:rPr lang="en-GB" dirty="0" smtClean="0"/>
              <a:t> Mark. As the Fairtrade Mark is a highly trusted ethical certification scheme, this communicates the ethical standards behind the products and gives consumers confidence in the products. </a:t>
            </a:r>
          </a:p>
          <a:p>
            <a:pPr eaLnBrk="1" hangingPunct="1"/>
            <a:endParaRPr lang="en-GB" dirty="0" smtClean="0"/>
          </a:p>
          <a:p>
            <a:pPr eaLnBrk="1" hangingPunct="1"/>
            <a:r>
              <a:rPr lang="en-GB" dirty="0" smtClean="0"/>
              <a:t>The </a:t>
            </a:r>
            <a:r>
              <a:rPr lang="en-GB" dirty="0" err="1" smtClean="0"/>
              <a:t>Fairtrade</a:t>
            </a:r>
            <a:r>
              <a:rPr lang="en-GB" dirty="0" smtClean="0"/>
              <a:t> Mark guarantees fair prices for the farmers and a </a:t>
            </a:r>
            <a:r>
              <a:rPr lang="en-GB" dirty="0" err="1" smtClean="0"/>
              <a:t>Fairtrade</a:t>
            </a:r>
            <a:r>
              <a:rPr lang="en-GB" dirty="0" smtClean="0"/>
              <a:t> Premium – an extra amount of money which goes</a:t>
            </a:r>
            <a:r>
              <a:rPr lang="en-GB" baseline="0" dirty="0" smtClean="0"/>
              <a:t> to farmers’ organisations and </a:t>
            </a:r>
            <a:r>
              <a:rPr lang="en-GB" dirty="0" smtClean="0"/>
              <a:t>can be used for the benefit of the organisation or the wider community. Farmers decide collectively how to spend the Fairtrade Premium – they might spend it on improving the quality of the nuts, so they can make more money from their crop, or on social projects in their communities.  </a:t>
            </a:r>
          </a:p>
          <a:p>
            <a:pPr eaLnBrk="1" hangingPunct="1"/>
            <a:endParaRPr lang="en-GB" dirty="0" smtClean="0"/>
          </a:p>
          <a:p>
            <a:pPr eaLnBrk="1" hangingPunct="1"/>
            <a:r>
              <a:rPr lang="en-GB" dirty="0" smtClean="0"/>
              <a:t>One of the requirements for selling products with the </a:t>
            </a:r>
            <a:r>
              <a:rPr lang="en-GB" dirty="0" err="1" smtClean="0"/>
              <a:t>Fairtrade</a:t>
            </a:r>
            <a:r>
              <a:rPr lang="en-GB" dirty="0" smtClean="0"/>
              <a:t> Mark is the need for the farmers to organise</a:t>
            </a:r>
            <a:r>
              <a:rPr lang="en-GB" baseline="0" dirty="0" smtClean="0"/>
              <a:t> themselves and </a:t>
            </a:r>
            <a:r>
              <a:rPr lang="en-GB" dirty="0" smtClean="0"/>
              <a:t>work as a group. Studies have shown that this really helps the farmers. The process of forming an organisation and working together empowers them and shows them how much they can achieve when they co-operate. </a:t>
            </a:r>
          </a:p>
          <a:p>
            <a:pPr eaLnBrk="1" hangingPunct="1"/>
            <a:endParaRPr lang="en-GB" dirty="0" smtClean="0"/>
          </a:p>
          <a:p>
            <a:pPr eaLnBrk="1" hangingPunct="1"/>
            <a:r>
              <a:rPr lang="en-GB" dirty="0" smtClean="0"/>
              <a:t>Much of Fairtrade in the UK now comes to us in the form of well known brands such as Kit Kat,</a:t>
            </a:r>
            <a:r>
              <a:rPr lang="en-GB" baseline="0" dirty="0" smtClean="0"/>
              <a:t> </a:t>
            </a:r>
            <a:r>
              <a:rPr lang="en-GB" dirty="0" smtClean="0"/>
              <a:t>Cadbury’s Dairy Milk and Tate &amp; Lyle. Liberation Foods is one of the 100% </a:t>
            </a:r>
            <a:r>
              <a:rPr lang="en-GB" dirty="0" err="1" smtClean="0"/>
              <a:t>Fairtrade</a:t>
            </a:r>
            <a:r>
              <a:rPr lang="en-GB" dirty="0" smtClean="0"/>
              <a:t> companies which go much further than the big brands when it comes to empowering and benefiting farmers. </a:t>
            </a:r>
            <a:r>
              <a:rPr lang="en-GB" dirty="0" err="1" smtClean="0"/>
              <a:t>Fairtrade</a:t>
            </a:r>
            <a:r>
              <a:rPr lang="en-GB" dirty="0" smtClean="0"/>
              <a:t> to its very kernel.</a:t>
            </a:r>
          </a:p>
        </p:txBody>
      </p:sp>
      <p:sp>
        <p:nvSpPr>
          <p:cNvPr id="4" name="Slide Number Placeholder 3"/>
          <p:cNvSpPr txBox="1">
            <a:spLocks noGrp="1"/>
          </p:cNvSpPr>
          <p:nvPr/>
        </p:nvSpPr>
        <p:spPr>
          <a:xfrm>
            <a:off x="3849688" y="9428163"/>
            <a:ext cx="2946400" cy="496887"/>
          </a:xfrm>
          <a:prstGeom prst="rect">
            <a:avLst/>
          </a:prstGeom>
          <a:noFill/>
        </p:spPr>
        <p:txBody>
          <a:bodyPr anchor="b"/>
          <a:lstStyle/>
          <a:p>
            <a:pPr algn="r" fontAlgn="auto">
              <a:spcBef>
                <a:spcPts val="0"/>
              </a:spcBef>
              <a:spcAft>
                <a:spcPts val="0"/>
              </a:spcAft>
              <a:defRPr/>
            </a:pPr>
            <a:fld id="{D0DB971F-803C-4E94-9071-6CCE12B539D5}" type="slidenum">
              <a:rPr lang="en-GB" sz="1200">
                <a:latin typeface="+mn-lt"/>
                <a:cs typeface="+mn-cs"/>
              </a:rPr>
              <a:pPr algn="r" fontAlgn="auto">
                <a:spcBef>
                  <a:spcPts val="0"/>
                </a:spcBef>
                <a:spcAft>
                  <a:spcPts val="0"/>
                </a:spcAft>
                <a:defRPr/>
              </a:pPr>
              <a:t>18</a:t>
            </a:fld>
            <a:endParaRPr lang="en-GB" sz="1200">
              <a:latin typeface="+mn-lt"/>
              <a:cs typeface="+mn-cs"/>
            </a:endParaRPr>
          </a:p>
        </p:txBody>
      </p:sp>
    </p:spTree>
    <p:extLst>
      <p:ext uri="{BB962C8B-B14F-4D97-AF65-F5344CB8AC3E}">
        <p14:creationId xmlns:p14="http://schemas.microsoft.com/office/powerpoint/2010/main" val="896503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p:spPr>
      </p:sp>
      <p:sp>
        <p:nvSpPr>
          <p:cNvPr id="614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34828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000" dirty="0" smtClean="0"/>
              <a:t>In the UK there is support across all main political parties for social enterprises and the social enterprise sector is growing rapidly. But what is a social enterprise? </a:t>
            </a:r>
          </a:p>
          <a:p>
            <a:pPr eaLnBrk="1" hangingPunct="1"/>
            <a:endParaRPr lang="en-GB" sz="1000" dirty="0" smtClean="0"/>
          </a:p>
          <a:p>
            <a:pPr eaLnBrk="1" hangingPunct="1"/>
            <a:r>
              <a:rPr lang="en-GB" sz="1000" dirty="0" smtClean="0"/>
              <a:t>Well first of all, a social enterprise is a business </a:t>
            </a:r>
            <a:r>
              <a:rPr lang="en-GB" sz="1000" baseline="0" dirty="0" smtClean="0"/>
              <a:t>like any other</a:t>
            </a:r>
            <a:r>
              <a:rPr lang="en-US" sz="1000" dirty="0" smtClean="0"/>
              <a:t>; but their owners have chosen to do business differently.</a:t>
            </a:r>
          </a:p>
          <a:p>
            <a:pPr eaLnBrk="1" hangingPunct="1"/>
            <a:endParaRPr lang="en-US" sz="1000" dirty="0" smtClean="0"/>
          </a:p>
          <a:p>
            <a:pPr eaLnBrk="1" hangingPunct="1"/>
            <a:r>
              <a:rPr lang="en-US" sz="1000" dirty="0" smtClean="0"/>
              <a:t>Businesses, or companies, are legal entities designed to provide products or services to consumers. Most are privately owned and exist to make money for their owners. They provide products and services that meet the needs of consumers,</a:t>
            </a:r>
            <a:r>
              <a:rPr lang="en-US" sz="1000" baseline="0" dirty="0" smtClean="0"/>
              <a:t> and</a:t>
            </a:r>
            <a:r>
              <a:rPr lang="en-US" sz="1000" dirty="0" smtClean="0"/>
              <a:t> they may spend a great deal of money on marketing to make sure that consumers know they need a product! But ultimately, if consumers do not want what they have to sell then a company will go out of business.</a:t>
            </a:r>
          </a:p>
          <a:p>
            <a:pPr eaLnBrk="1" hangingPunct="1"/>
            <a:endParaRPr lang="en-US" sz="1000" dirty="0" smtClean="0"/>
          </a:p>
          <a:p>
            <a:pPr eaLnBrk="1" hangingPunct="1"/>
            <a:r>
              <a:rPr lang="en-GB" sz="1200" b="0" i="0" kern="1200" dirty="0" smtClean="0">
                <a:solidFill>
                  <a:schemeClr val="tx1"/>
                </a:solidFill>
                <a:effectLst/>
                <a:latin typeface="+mn-lt"/>
                <a:ea typeface="+mn-ea"/>
                <a:cs typeface="+mn-cs"/>
              </a:rPr>
              <a:t>Social enterprises operate along the same lines as a normal business but with one distinct difference: most of their profits are put towards a social or environmental mission. Their primary goal is not just to make a profit, though that is important.</a:t>
            </a:r>
          </a:p>
          <a:p>
            <a:pPr eaLnBrk="1" hangingPunct="1"/>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Or</a:t>
            </a:r>
            <a:r>
              <a:rPr lang="en-GB" sz="1200" b="0" i="0" kern="1200" baseline="0" dirty="0" smtClean="0">
                <a:solidFill>
                  <a:schemeClr val="tx1"/>
                </a:solidFill>
                <a:effectLst/>
                <a:latin typeface="+mn-lt"/>
                <a:ea typeface="+mn-ea"/>
                <a:cs typeface="+mn-cs"/>
              </a:rPr>
              <a:t> another way of putting it is that </a:t>
            </a:r>
            <a:r>
              <a:rPr lang="en-GB" sz="1000" dirty="0" smtClean="0"/>
              <a:t>the people who set up the business have recognised that there is a problem that needs to be solved and that business methods can be part of the solution. </a:t>
            </a:r>
          </a:p>
          <a:p>
            <a:pPr eaLnBrk="1" hangingPunct="1"/>
            <a:endParaRPr lang="en-GB" sz="1000" dirty="0" smtClean="0"/>
          </a:p>
          <a:p>
            <a:pPr eaLnBrk="1" hangingPunct="1"/>
            <a:r>
              <a:rPr lang="en-GB" sz="1000" dirty="0" smtClean="0"/>
              <a:t>A social enterprise is often partly or wholly owned by the community which it aims to help. Profits are usually ploughed back into the social enterprise, thereby helping this community. </a:t>
            </a:r>
            <a:endParaRPr lang="en-US" sz="1000" dirty="0" smtClean="0"/>
          </a:p>
        </p:txBody>
      </p:sp>
      <p:sp>
        <p:nvSpPr>
          <p:cNvPr id="4" name="Slide Number Placeholder 3"/>
          <p:cNvSpPr txBox="1">
            <a:spLocks noGrp="1"/>
          </p:cNvSpPr>
          <p:nvPr/>
        </p:nvSpPr>
        <p:spPr>
          <a:xfrm>
            <a:off x="3849688" y="9428163"/>
            <a:ext cx="2946400" cy="496887"/>
          </a:xfrm>
          <a:prstGeom prst="rect">
            <a:avLst/>
          </a:prstGeom>
          <a:noFill/>
        </p:spPr>
        <p:txBody>
          <a:bodyPr anchor="b"/>
          <a:lstStyle/>
          <a:p>
            <a:pPr algn="r" fontAlgn="auto">
              <a:spcBef>
                <a:spcPts val="0"/>
              </a:spcBef>
              <a:spcAft>
                <a:spcPts val="0"/>
              </a:spcAft>
              <a:defRPr/>
            </a:pPr>
            <a:fld id="{B77A33E1-40CF-4FE9-89D6-DAA88E03894D}" type="slidenum">
              <a:rPr lang="en-GB" sz="1200">
                <a:latin typeface="+mn-lt"/>
                <a:cs typeface="+mn-cs"/>
              </a:rPr>
              <a:pPr algn="r" fontAlgn="auto">
                <a:spcBef>
                  <a:spcPts val="0"/>
                </a:spcBef>
                <a:spcAft>
                  <a:spcPts val="0"/>
                </a:spcAft>
                <a:defRPr/>
              </a:pPr>
              <a:t>2</a:t>
            </a:fld>
            <a:endParaRPr lang="en-GB" sz="1200">
              <a:latin typeface="+mn-lt"/>
              <a:cs typeface="+mn-cs"/>
            </a:endParaRPr>
          </a:p>
        </p:txBody>
      </p:sp>
    </p:spTree>
    <p:extLst>
      <p:ext uri="{BB962C8B-B14F-4D97-AF65-F5344CB8AC3E}">
        <p14:creationId xmlns:p14="http://schemas.microsoft.com/office/powerpoint/2010/main" val="3583151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lnSpc>
                <a:spcPct val="80000"/>
              </a:lnSpc>
              <a:tabLst>
                <a:tab pos="0" algn="l"/>
              </a:tabLst>
            </a:pPr>
            <a:r>
              <a:rPr lang="en-GB" sz="1200" dirty="0" smtClean="0"/>
              <a:t>Liberation was founded in 2007 and has been profitable</a:t>
            </a:r>
            <a:r>
              <a:rPr lang="en-GB" sz="1200" baseline="0" dirty="0" smtClean="0"/>
              <a:t> every year since 2010</a:t>
            </a:r>
            <a:r>
              <a:rPr lang="en-GB" sz="1200" dirty="0" smtClean="0"/>
              <a:t>.</a:t>
            </a:r>
            <a:r>
              <a:rPr lang="en-GB" sz="1200" baseline="0" dirty="0" smtClean="0"/>
              <a:t> </a:t>
            </a:r>
            <a:r>
              <a:rPr lang="en-GB" sz="1200" dirty="0" smtClean="0"/>
              <a:t>In 2014, the company’s turnover was £3.5 million.</a:t>
            </a:r>
          </a:p>
          <a:p>
            <a:pPr marL="0" indent="0" eaLnBrk="1" hangingPunct="1">
              <a:lnSpc>
                <a:spcPct val="80000"/>
              </a:lnSpc>
              <a:tabLst>
                <a:tab pos="0" algn="l"/>
              </a:tabLst>
            </a:pPr>
            <a:r>
              <a:rPr lang="en-GB" sz="1200" dirty="0" smtClean="0"/>
              <a:t>Liberation</a:t>
            </a:r>
            <a:r>
              <a:rPr lang="en-GB" sz="1200" baseline="0" dirty="0" smtClean="0"/>
              <a:t> has paid more than </a:t>
            </a:r>
            <a:r>
              <a:rPr lang="en-GB" sz="1200" dirty="0" smtClean="0"/>
              <a:t>$800,000 of Fairtrade Premium since 2007.</a:t>
            </a:r>
          </a:p>
          <a:p>
            <a:pPr eaLnBrk="1" hangingPunct="1"/>
            <a:endParaRPr lang="en-GB" dirty="0" smtClean="0"/>
          </a:p>
        </p:txBody>
      </p:sp>
      <p:sp>
        <p:nvSpPr>
          <p:cNvPr id="4" name="Slide Number Placeholder 3"/>
          <p:cNvSpPr>
            <a:spLocks noGrp="1"/>
          </p:cNvSpPr>
          <p:nvPr>
            <p:ph type="sldNum" sz="quarter" idx="5"/>
          </p:nvPr>
        </p:nvSpPr>
        <p:spPr/>
        <p:txBody>
          <a:bodyPr/>
          <a:lstStyle/>
          <a:p>
            <a:pPr>
              <a:defRPr/>
            </a:pPr>
            <a:fld id="{9D462864-1497-4B27-8F54-66F66EC2F59C}" type="slidenum">
              <a:rPr lang="en-GB" smtClean="0"/>
              <a:pPr>
                <a:defRPr/>
              </a:pPr>
              <a:t>20</a:t>
            </a:fld>
            <a:endParaRPr lang="en-GB"/>
          </a:p>
        </p:txBody>
      </p:sp>
    </p:spTree>
    <p:extLst>
      <p:ext uri="{BB962C8B-B14F-4D97-AF65-F5344CB8AC3E}">
        <p14:creationId xmlns:p14="http://schemas.microsoft.com/office/powerpoint/2010/main" val="3490486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p:spPr>
      </p:sp>
      <p:sp>
        <p:nvSpPr>
          <p:cNvPr id="880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1625919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p:spPr>
      </p:sp>
      <p:sp>
        <p:nvSpPr>
          <p:cNvPr id="901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Here are some of the places the nuts come from.</a:t>
            </a:r>
          </a:p>
          <a:p>
            <a:pPr eaLnBrk="1" hangingPunct="1">
              <a:spcBef>
                <a:spcPct val="0"/>
              </a:spcBef>
            </a:pPr>
            <a:endParaRPr lang="en-GB" dirty="0" smtClean="0"/>
          </a:p>
          <a:p>
            <a:pPr eaLnBrk="1" hangingPunct="1">
              <a:spcBef>
                <a:spcPct val="0"/>
              </a:spcBef>
            </a:pPr>
            <a:r>
              <a:rPr lang="en-GB" dirty="0" smtClean="0"/>
              <a:t>Malawi used to be a peanut exporter but trade fell away in the 1970s as other</a:t>
            </a:r>
            <a:r>
              <a:rPr lang="en-GB" baseline="0" dirty="0" smtClean="0"/>
              <a:t> </a:t>
            </a:r>
            <a:r>
              <a:rPr lang="en-GB" dirty="0" smtClean="0"/>
              <a:t>countries, such as China and the US, and then Argentina, won market share. </a:t>
            </a:r>
          </a:p>
          <a:p>
            <a:pPr eaLnBrk="1" hangingPunct="1">
              <a:spcBef>
                <a:spcPct val="0"/>
              </a:spcBef>
            </a:pPr>
            <a:endParaRPr lang="en-GB" dirty="0" smtClean="0"/>
          </a:p>
          <a:p>
            <a:pPr eaLnBrk="1" hangingPunct="1">
              <a:spcBef>
                <a:spcPct val="0"/>
              </a:spcBef>
            </a:pPr>
            <a:r>
              <a:rPr lang="en-US" dirty="0" smtClean="0"/>
              <a:t>Smallholder farmers in Malawi were unable to keep pace with trends in the market and other demands:</a:t>
            </a:r>
          </a:p>
          <a:p>
            <a:pPr eaLnBrk="1" hangingPunct="1">
              <a:spcBef>
                <a:spcPct val="0"/>
              </a:spcBef>
            </a:pPr>
            <a:r>
              <a:rPr lang="en-US" dirty="0" smtClean="0"/>
              <a:t>- New quality standards,</a:t>
            </a:r>
          </a:p>
          <a:p>
            <a:pPr eaLnBrk="1" hangingPunct="1">
              <a:spcBef>
                <a:spcPct val="0"/>
              </a:spcBef>
            </a:pPr>
            <a:r>
              <a:rPr lang="en-US" dirty="0" smtClean="0"/>
              <a:t>- New varietal preferences,</a:t>
            </a:r>
          </a:p>
          <a:p>
            <a:pPr eaLnBrk="1" hangingPunct="1">
              <a:spcBef>
                <a:spcPct val="0"/>
              </a:spcBef>
            </a:pPr>
            <a:r>
              <a:rPr lang="en-US" dirty="0" smtClean="0"/>
              <a:t>- New farming techniques,</a:t>
            </a:r>
          </a:p>
          <a:p>
            <a:pPr eaLnBrk="1" hangingPunct="1">
              <a:spcBef>
                <a:spcPct val="0"/>
              </a:spcBef>
            </a:pPr>
            <a:r>
              <a:rPr lang="en-US" dirty="0" smtClean="0"/>
              <a:t>- Subsidies, such as to US peanut farmers,</a:t>
            </a:r>
          </a:p>
          <a:p>
            <a:pPr eaLnBrk="1" hangingPunct="1">
              <a:spcBef>
                <a:spcPct val="0"/>
              </a:spcBef>
              <a:buFontTx/>
              <a:buChar char="-"/>
            </a:pPr>
            <a:r>
              <a:rPr lang="en-US" baseline="0" dirty="0" smtClean="0"/>
              <a:t> Higher demands by the </a:t>
            </a:r>
            <a:r>
              <a:rPr lang="en-US" dirty="0" smtClean="0"/>
              <a:t>EU re food standards</a:t>
            </a:r>
          </a:p>
          <a:p>
            <a:pPr eaLnBrk="1" hangingPunct="1">
              <a:spcBef>
                <a:spcPct val="0"/>
              </a:spcBef>
              <a:buFontTx/>
              <a:buChar char="-"/>
            </a:pPr>
            <a:r>
              <a:rPr lang="en-US" dirty="0" smtClean="0"/>
              <a:t> Alternative suppliers.</a:t>
            </a:r>
          </a:p>
          <a:p>
            <a:pPr eaLnBrk="1" hangingPunct="1">
              <a:spcBef>
                <a:spcPct val="0"/>
              </a:spcBef>
              <a:buFontTx/>
              <a:buChar char="-"/>
            </a:pPr>
            <a:endParaRPr lang="en-GB" dirty="0" smtClean="0"/>
          </a:p>
          <a:p>
            <a:pPr eaLnBrk="1" hangingPunct="1"/>
            <a:r>
              <a:rPr lang="en-GB" dirty="0" smtClean="0"/>
              <a:t>Many farmers turned to growing other crops, particularly tobacco. However, there are major disadvantages in</a:t>
            </a:r>
            <a:r>
              <a:rPr lang="en-GB" baseline="0" dirty="0" smtClean="0"/>
              <a:t> </a:t>
            </a:r>
            <a:r>
              <a:rPr lang="en-GB" dirty="0" smtClean="0"/>
              <a:t>growing tobacco, such as fluctuating prices, health concerns, soil degradation and food insecurity. </a:t>
            </a:r>
          </a:p>
          <a:p>
            <a:pPr eaLnBrk="1" hangingPunct="1"/>
            <a:endParaRPr lang="en-GB" dirty="0" smtClean="0"/>
          </a:p>
          <a:p>
            <a:pPr eaLnBrk="1" hangingPunct="1"/>
            <a:r>
              <a:rPr lang="en-GB" dirty="0" smtClean="0"/>
              <a:t>Liberation has helped show farmers that there is a future in peanut farming after all. </a:t>
            </a:r>
          </a:p>
          <a:p>
            <a:pPr eaLnBrk="1" hangingPunct="1">
              <a:spcBef>
                <a:spcPct val="0"/>
              </a:spcBef>
            </a:pPr>
            <a:r>
              <a:rPr lang="en-GB" dirty="0" smtClean="0"/>
              <a:t> </a:t>
            </a:r>
          </a:p>
          <a:p>
            <a:pPr eaLnBrk="1" hangingPunct="1">
              <a:spcBef>
                <a:spcPct val="0"/>
              </a:spcBef>
            </a:pPr>
            <a:endParaRPr lang="en-GB" dirty="0" smtClean="0"/>
          </a:p>
        </p:txBody>
      </p:sp>
    </p:spTree>
    <p:extLst>
      <p:ext uri="{BB962C8B-B14F-4D97-AF65-F5344CB8AC3E}">
        <p14:creationId xmlns:p14="http://schemas.microsoft.com/office/powerpoint/2010/main" val="3868976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lnSpc>
                <a:spcPct val="80000"/>
              </a:lnSpc>
            </a:pPr>
            <a:r>
              <a:rPr lang="en-GB" dirty="0" smtClean="0"/>
              <a:t>The peanut farmers in Malawi belong to the National Smallholder Farmers Association (NASFAM) of Malawi,</a:t>
            </a:r>
            <a:r>
              <a:rPr lang="en-GB" baseline="0" dirty="0" smtClean="0"/>
              <a:t> which owns shares in Liberation. </a:t>
            </a:r>
            <a:r>
              <a:rPr lang="en-US" sz="1200" dirty="0" smtClean="0">
                <a:latin typeface="Calibri" pitchFamily="34" charset="0"/>
                <a:cs typeface="Times New Roman" pitchFamily="18" charset="0"/>
              </a:rPr>
              <a:t>Farmers participate at each level of the business, from growing and harvesting, through processing and packing to marketing in the UK.</a:t>
            </a:r>
          </a:p>
          <a:p>
            <a:pPr marL="0" indent="0" eaLnBrk="1" hangingPunct="1">
              <a:lnSpc>
                <a:spcPct val="80000"/>
              </a:lnSpc>
            </a:pPr>
            <a:endParaRPr lang="en-US" sz="1200" dirty="0" smtClean="0">
              <a:latin typeface="Calibri" pitchFamily="34" charset="0"/>
              <a:cs typeface="Times New Roman" pitchFamily="18" charset="0"/>
            </a:endParaRPr>
          </a:p>
          <a:p>
            <a:pPr marL="0" indent="0" eaLnBrk="1" hangingPunct="1">
              <a:lnSpc>
                <a:spcPct val="80000"/>
              </a:lnSpc>
            </a:pPr>
            <a:r>
              <a:rPr lang="en-GB" sz="1200" dirty="0" smtClean="0">
                <a:latin typeface="Calibri" pitchFamily="34" charset="0"/>
                <a:cs typeface="Times New Roman" pitchFamily="18" charset="0"/>
              </a:rPr>
              <a:t>The </a:t>
            </a:r>
            <a:r>
              <a:rPr lang="en-GB" sz="1200" dirty="0" err="1" smtClean="0">
                <a:latin typeface="Calibri" pitchFamily="34" charset="0"/>
                <a:cs typeface="Times New Roman" pitchFamily="18" charset="0"/>
              </a:rPr>
              <a:t>Fairtrade</a:t>
            </a:r>
            <a:r>
              <a:rPr lang="en-GB" sz="1200" dirty="0" smtClean="0">
                <a:latin typeface="Calibri" pitchFamily="34" charset="0"/>
                <a:cs typeface="Times New Roman" pitchFamily="18" charset="0"/>
              </a:rPr>
              <a:t> Premium has been used by farmers to build secure storage for nuts, a shelter at a hospital, and more.</a:t>
            </a:r>
          </a:p>
          <a:p>
            <a:pPr marL="0" indent="0" eaLnBrk="1" hangingPunct="1">
              <a:lnSpc>
                <a:spcPct val="80000"/>
              </a:lnSpc>
            </a:pPr>
            <a:r>
              <a:rPr lang="en-GB" dirty="0" smtClean="0"/>
              <a:t>In 2012,</a:t>
            </a:r>
            <a:r>
              <a:rPr lang="en-GB" baseline="0" dirty="0" smtClean="0"/>
              <a:t> Liberation, NASFAM and Twin helped launch </a:t>
            </a:r>
            <a:r>
              <a:rPr lang="en-GB" baseline="0" dirty="0" err="1" smtClean="0"/>
              <a:t>Afri</a:t>
            </a:r>
            <a:r>
              <a:rPr lang="en-GB" baseline="0" dirty="0" smtClean="0"/>
              <a:t>-Nut Ltd, a peanut processing plant in Lilongwe, the capital of Malawi. </a:t>
            </a:r>
            <a:r>
              <a:rPr lang="en-GB" sz="1200" b="0" i="0" kern="1200" dirty="0" err="1" smtClean="0">
                <a:solidFill>
                  <a:schemeClr val="tx1"/>
                </a:solidFill>
                <a:effectLst/>
                <a:latin typeface="+mn-lt"/>
                <a:ea typeface="+mn-ea"/>
                <a:cs typeface="+mn-cs"/>
              </a:rPr>
              <a:t>Afri</a:t>
            </a:r>
            <a:r>
              <a:rPr lang="en-GB" sz="1200" b="0" i="0" kern="1200" dirty="0" smtClean="0">
                <a:solidFill>
                  <a:schemeClr val="tx1"/>
                </a:solidFill>
                <a:effectLst/>
                <a:latin typeface="+mn-lt"/>
                <a:ea typeface="+mn-ea"/>
                <a:cs typeface="+mn-cs"/>
              </a:rPr>
              <a:t>-Nut will process peanuts for export to the UK under </a:t>
            </a:r>
            <a:r>
              <a:rPr lang="en-GB" sz="1200" b="0" i="0" kern="1200" dirty="0" err="1" smtClean="0">
                <a:solidFill>
                  <a:schemeClr val="tx1"/>
                </a:solidFill>
                <a:effectLst/>
                <a:latin typeface="+mn-lt"/>
                <a:ea typeface="+mn-ea"/>
                <a:cs typeface="+mn-cs"/>
              </a:rPr>
              <a:t>Fairtrade</a:t>
            </a:r>
            <a:r>
              <a:rPr lang="en-GB" sz="1200" b="0" i="0" kern="1200" dirty="0" smtClean="0">
                <a:solidFill>
                  <a:schemeClr val="tx1"/>
                </a:solidFill>
                <a:effectLst/>
                <a:latin typeface="+mn-lt"/>
                <a:ea typeface="+mn-ea"/>
                <a:cs typeface="+mn-cs"/>
              </a:rPr>
              <a:t> terms and for use in ‘ready-to-use therapeutic food’, the paste given to malnourished children in humanitarian programmes across Africa.</a:t>
            </a:r>
            <a:r>
              <a:rPr lang="en-GB" sz="1200" b="0" i="0" kern="1200" baseline="0" dirty="0" smtClean="0">
                <a:solidFill>
                  <a:schemeClr val="tx1"/>
                </a:solidFill>
                <a:effectLst/>
                <a:latin typeface="+mn-lt"/>
                <a:ea typeface="+mn-ea"/>
                <a:cs typeface="+mn-cs"/>
              </a:rPr>
              <a:t> It will be the first time that </a:t>
            </a:r>
            <a:r>
              <a:rPr lang="en-GB" dirty="0" smtClean="0"/>
              <a:t>the peanut paste in humanitarian sachets will come from Africa! </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806CE1-7FF6-40A3-A28A-2861C0FEA1EA}" type="slidenum">
              <a:rPr lang="en-GB">
                <a:cs typeface="Arial" charset="0"/>
              </a:rPr>
              <a:pPr fontAlgn="base">
                <a:spcBef>
                  <a:spcPct val="0"/>
                </a:spcBef>
                <a:spcAft>
                  <a:spcPct val="0"/>
                </a:spcAft>
                <a:defRPr/>
              </a:pPr>
              <a:t>23</a:t>
            </a:fld>
            <a:endParaRPr lang="en-GB">
              <a:cs typeface="Arial" charset="0"/>
            </a:endParaRPr>
          </a:p>
        </p:txBody>
      </p:sp>
    </p:spTree>
    <p:extLst>
      <p:ext uri="{BB962C8B-B14F-4D97-AF65-F5344CB8AC3E}">
        <p14:creationId xmlns:p14="http://schemas.microsoft.com/office/powerpoint/2010/main" val="2795496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marL="358775" indent="-358775" eaLnBrk="1" hangingPunct="1">
              <a:lnSpc>
                <a:spcPct val="80000"/>
              </a:lnSpc>
            </a:pPr>
            <a:r>
              <a:rPr lang="en-GB" dirty="0" smtClean="0"/>
              <a:t>Liberation also works with cashew nut farmers in Kerala, India. </a:t>
            </a:r>
          </a:p>
          <a:p>
            <a:pPr marL="358775" indent="-358775" eaLnBrk="1" hangingPunct="1">
              <a:lnSpc>
                <a:spcPct val="80000"/>
              </a:lnSpc>
            </a:pPr>
            <a:endParaRPr lang="en-GB" dirty="0" smtClean="0"/>
          </a:p>
          <a:p>
            <a:pPr marL="0" indent="0" eaLnBrk="1" hangingPunct="1">
              <a:lnSpc>
                <a:spcPct val="80000"/>
              </a:lnSpc>
            </a:pPr>
            <a:r>
              <a:rPr lang="en-GB" dirty="0" smtClean="0"/>
              <a:t>Fair Trade Alliance Kerala</a:t>
            </a:r>
            <a:r>
              <a:rPr lang="en-US" dirty="0" smtClean="0"/>
              <a:t> (FTAK) was set up in 2006 by farmers to tackle the widespread problem of farmers' indebtedness and food security. FTAK’s members in Kerala have used some of their </a:t>
            </a:r>
            <a:r>
              <a:rPr lang="en-US" dirty="0" err="1" smtClean="0"/>
              <a:t>Fairtrade</a:t>
            </a:r>
            <a:r>
              <a:rPr lang="en-US" dirty="0" smtClean="0"/>
              <a:t> Premium to pay for a disaster management fund. This is very important especially for the farmers on the hillsides. At monsoon time there are landslides which can wreak havoc. Government aid is often delayed and inadequate and the farmers need immediate assistance especially when they are left homeless and their crops destroyed.</a:t>
            </a:r>
          </a:p>
          <a:p>
            <a:pPr marL="0" indent="0" eaLnBrk="1" hangingPunct="1">
              <a:lnSpc>
                <a:spcPct val="80000"/>
              </a:lnSpc>
            </a:pPr>
            <a:endParaRPr lang="en-US" dirty="0" smtClean="0"/>
          </a:p>
          <a:p>
            <a:pPr marL="0" indent="0" eaLnBrk="1" hangingPunct="1">
              <a:lnSpc>
                <a:spcPct val="80000"/>
              </a:lnSpc>
            </a:pPr>
            <a:r>
              <a:rPr lang="en-US" dirty="0" smtClean="0"/>
              <a:t>Much of the </a:t>
            </a:r>
            <a:r>
              <a:rPr lang="en-US" dirty="0" err="1" smtClean="0"/>
              <a:t>Fairtrade</a:t>
            </a:r>
            <a:r>
              <a:rPr lang="en-US" dirty="0" smtClean="0"/>
              <a:t> Premium is being spent on facilities for adding value to crops, something which will benefit the entire community. For example most of the farmers also grow </a:t>
            </a:r>
            <a:r>
              <a:rPr lang="en-US" dirty="0" err="1" smtClean="0"/>
              <a:t>Fairtrade</a:t>
            </a:r>
            <a:r>
              <a:rPr lang="en-US" dirty="0" smtClean="0"/>
              <a:t> spices and the farmers who produce pepper find that white pepper sells for a higher price than black. So there is a proposal to create a white pepper manufacturing unit as a common facility, one that can be used by everyone.</a:t>
            </a:r>
          </a:p>
          <a:p>
            <a:pPr marL="0" indent="0" eaLnBrk="1" hangingPunct="1">
              <a:lnSpc>
                <a:spcPct val="80000"/>
              </a:lnSpc>
            </a:pPr>
            <a:endParaRPr lang="en-US" dirty="0" smtClean="0"/>
          </a:p>
          <a:p>
            <a:pPr marL="0" indent="0" eaLnBrk="1" hangingPunct="1">
              <a:lnSpc>
                <a:spcPct val="80000"/>
              </a:lnSpc>
            </a:pPr>
            <a:r>
              <a:rPr lang="en-US" dirty="0" smtClean="0"/>
              <a:t>Wild elephants trespass on the farms from the local forests. Wanting to protect their cashew trees, the farmers often fight back and are mauled by the animals or injure</a:t>
            </a:r>
            <a:r>
              <a:rPr lang="en-US" baseline="0" dirty="0" smtClean="0"/>
              <a:t> the animals </a:t>
            </a:r>
            <a:r>
              <a:rPr lang="en-US" dirty="0" smtClean="0"/>
              <a:t>first. FTAK believes farmers, their trees and the elephants need to be protected and have studied ways of keeping the animals at bay without hurting them. They came up with the idea of investing the </a:t>
            </a:r>
            <a:r>
              <a:rPr lang="en-US" dirty="0" err="1" smtClean="0"/>
              <a:t>Fairtrade</a:t>
            </a:r>
            <a:r>
              <a:rPr lang="en-US" dirty="0" smtClean="0"/>
              <a:t> Premium in solar panel</a:t>
            </a:r>
            <a:r>
              <a:rPr lang="en-US" baseline="0" dirty="0" smtClean="0"/>
              <a:t> powered</a:t>
            </a:r>
            <a:r>
              <a:rPr lang="en-US" dirty="0" smtClean="0"/>
              <a:t> electric fencing around the farms. This provides a very mild shock which deters but does not injure the elephants. So FTAK and Liberation are proud suppliers of ‘elephant friendly’ cashews!</a:t>
            </a:r>
            <a:endParaRPr lang="en-GB" dirty="0" smtClean="0"/>
          </a:p>
        </p:txBody>
      </p:sp>
      <p:sp>
        <p:nvSpPr>
          <p:cNvPr id="31747" name="Slide Number Placeholder 3"/>
          <p:cNvSpPr txBox="1">
            <a:spLocks noGrp="1"/>
          </p:cNvSpPr>
          <p:nvPr/>
        </p:nvSpPr>
        <p:spPr bwMode="auto">
          <a:xfrm>
            <a:off x="3849688" y="9428163"/>
            <a:ext cx="2946400" cy="496887"/>
          </a:xfrm>
          <a:prstGeom prst="rect">
            <a:avLst/>
          </a:prstGeom>
          <a:noFill/>
          <a:ln>
            <a:miter lim="800000"/>
            <a:headEnd/>
            <a:tailEnd/>
          </a:ln>
        </p:spPr>
        <p:txBody>
          <a:bodyPr anchor="b"/>
          <a:lstStyle/>
          <a:p>
            <a:pPr algn="r">
              <a:defRPr/>
            </a:pPr>
            <a:fld id="{155D9802-5495-4A19-AD5F-52E4A799C026}" type="slidenum">
              <a:rPr lang="en-GB" sz="1200">
                <a:latin typeface="+mn-lt"/>
              </a:rPr>
              <a:pPr algn="r">
                <a:defRPr/>
              </a:pPr>
              <a:t>24</a:t>
            </a:fld>
            <a:endParaRPr lang="en-GB" sz="1200">
              <a:latin typeface="+mn-lt"/>
            </a:endParaRPr>
          </a:p>
        </p:txBody>
      </p:sp>
    </p:spTree>
    <p:extLst>
      <p:ext uri="{BB962C8B-B14F-4D97-AF65-F5344CB8AC3E}">
        <p14:creationId xmlns:p14="http://schemas.microsoft.com/office/powerpoint/2010/main" val="1668775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p:spPr>
      </p:sp>
      <p:sp>
        <p:nvSpPr>
          <p:cNvPr id="962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the Amazon, </a:t>
            </a:r>
            <a:r>
              <a:rPr lang="en-US" dirty="0" err="1" smtClean="0"/>
              <a:t>Fairtrade</a:t>
            </a:r>
            <a:r>
              <a:rPr lang="en-US" baseline="0" dirty="0" smtClean="0"/>
              <a:t> Brazil nuts come from Bolivia, Brazil and Peru. In fact despite the name, most are from Bolivia.</a:t>
            </a:r>
          </a:p>
          <a:p>
            <a:pPr eaLnBrk="1" hangingPunct="1">
              <a:spcBef>
                <a:spcPct val="0"/>
              </a:spcBef>
            </a:pPr>
            <a:endParaRPr lang="en-US" dirty="0" smtClean="0"/>
          </a:p>
          <a:p>
            <a:pPr eaLnBrk="1" hangingPunct="1">
              <a:spcBef>
                <a:spcPct val="0"/>
              </a:spcBef>
            </a:pPr>
            <a:r>
              <a:rPr lang="en-US" dirty="0" smtClean="0"/>
              <a:t>The </a:t>
            </a:r>
            <a:r>
              <a:rPr lang="en-US" dirty="0" err="1" smtClean="0"/>
              <a:t>Fairtrade</a:t>
            </a:r>
            <a:r>
              <a:rPr lang="en-US" dirty="0" smtClean="0"/>
              <a:t> Premium has been used for the construction of ‘</a:t>
            </a:r>
            <a:r>
              <a:rPr lang="en-US" dirty="0" err="1" smtClean="0"/>
              <a:t>payoles</a:t>
            </a:r>
            <a:r>
              <a:rPr lang="en-US" dirty="0" smtClean="0"/>
              <a:t>’ – places to keep nuts safe from water, animals, petrol and chemical contamination, to ensure the quality of the nuts is maintained. Here they can be safely stored, cleaned and selected for export. It has also been used to help with medical expenses (the first high</a:t>
            </a:r>
            <a:r>
              <a:rPr lang="en-US" baseline="0" dirty="0" smtClean="0"/>
              <a:t> quality medical care these families will have had)</a:t>
            </a:r>
            <a:r>
              <a:rPr lang="en-US" dirty="0" smtClean="0"/>
              <a:t> and for scholarships so some children can go on to university. Be</a:t>
            </a:r>
            <a:r>
              <a:rPr lang="en-US" baseline="0" dirty="0" smtClean="0"/>
              <a:t>cause they are guaranteed a fair price for the nuts they gather, the Brazil nut producers are not tempted to cut down the precious timber of the rainforest to make extra money, very important for our environmental future.</a:t>
            </a:r>
            <a:endParaRPr lang="en-US" dirty="0" smtClean="0"/>
          </a:p>
        </p:txBody>
      </p:sp>
    </p:spTree>
    <p:extLst>
      <p:ext uri="{BB962C8B-B14F-4D97-AF65-F5344CB8AC3E}">
        <p14:creationId xmlns:p14="http://schemas.microsoft.com/office/powerpoint/2010/main" val="934754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49A0A5-77B4-4009-8786-F49288390CA7}" type="slidenum">
              <a:rPr lang="en-GB">
                <a:cs typeface="Arial" charset="0"/>
              </a:rPr>
              <a:pPr fontAlgn="base">
                <a:spcBef>
                  <a:spcPct val="0"/>
                </a:spcBef>
                <a:spcAft>
                  <a:spcPct val="0"/>
                </a:spcAft>
                <a:defRPr/>
              </a:pPr>
              <a:t>26</a:t>
            </a:fld>
            <a:endParaRPr lang="en-GB">
              <a:cs typeface="Arial" charset="0"/>
            </a:endParaRPr>
          </a:p>
        </p:txBody>
      </p:sp>
    </p:spTree>
    <p:extLst>
      <p:ext uri="{BB962C8B-B14F-4D97-AF65-F5344CB8AC3E}">
        <p14:creationId xmlns:p14="http://schemas.microsoft.com/office/powerpoint/2010/main" val="1759258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452DA752-A00A-4F65-9866-BB0259A3ADD9}" type="slidenum">
              <a:rPr lang="en-GB">
                <a:cs typeface="Arial" charset="0"/>
              </a:rPr>
              <a:pPr defTabSz="912813" fontAlgn="base">
                <a:spcBef>
                  <a:spcPct val="0"/>
                </a:spcBef>
                <a:spcAft>
                  <a:spcPct val="0"/>
                </a:spcAft>
                <a:defRPr/>
              </a:pPr>
              <a:t>27</a:t>
            </a:fld>
            <a:endParaRPr lang="en-GB">
              <a:cs typeface="Arial" charset="0"/>
            </a:endParaRPr>
          </a:p>
        </p:txBody>
      </p:sp>
      <p:sp>
        <p:nvSpPr>
          <p:cNvPr id="104450" name="Rectangle 2"/>
          <p:cNvSpPr>
            <a:spLocks noGrp="1" noRot="1" noChangeAspect="1" noChangeArrowheads="1" noTextEdit="1"/>
          </p:cNvSpPr>
          <p:nvPr>
            <p:ph type="sldImg"/>
          </p:nvPr>
        </p:nvSpPr>
        <p:spPr bwMode="auto">
          <a:xfrm>
            <a:off x="915988" y="744538"/>
            <a:ext cx="4962525" cy="3722687"/>
          </a:xfrm>
          <a:noFill/>
          <a:ln>
            <a:solidFill>
              <a:srgbClr val="000000"/>
            </a:solidFill>
            <a:miter lim="800000"/>
            <a:headEnd/>
            <a:tailEnd/>
          </a:ln>
        </p:spPr>
      </p:sp>
      <p:sp>
        <p:nvSpPr>
          <p:cNvPr id="1044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157953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Many social enterprises in the UK are relatively small and local, serving a specific community. However, social enterprises can come in all shapes and sizes. </a:t>
            </a:r>
          </a:p>
          <a:p>
            <a:pPr eaLnBrk="1" hangingPunct="1"/>
            <a:endParaRPr lang="en-GB" dirty="0" smtClean="0"/>
          </a:p>
          <a:p>
            <a:pPr eaLnBrk="1" hangingPunct="1"/>
            <a:r>
              <a:rPr lang="en-GB" dirty="0" smtClean="0"/>
              <a:t>Liberation Foods CIC is an excellent example of a social enterprise because the problem it seeks to solve is clearly identified, the business operation can be easily  understood, and the benefits deriving from the enterprise are explicit. </a:t>
            </a:r>
          </a:p>
          <a:p>
            <a:pPr eaLnBrk="1" hangingPunct="1"/>
            <a:endParaRPr lang="en-GB" dirty="0" smtClean="0"/>
          </a:p>
          <a:p>
            <a:pPr eaLnBrk="1" hangingPunct="1"/>
            <a:r>
              <a:rPr lang="en-GB" dirty="0" smtClean="0"/>
              <a:t>As the products which it sells are widely available</a:t>
            </a:r>
            <a:r>
              <a:rPr lang="en-GB" baseline="0" dirty="0" smtClean="0"/>
              <a:t> </a:t>
            </a:r>
            <a:r>
              <a:rPr lang="en-GB" dirty="0" smtClean="0"/>
              <a:t>and some are promoted by a well known celebrity, it makes for a very accessible case study about social enterprise.  </a:t>
            </a:r>
          </a:p>
        </p:txBody>
      </p:sp>
      <p:sp>
        <p:nvSpPr>
          <p:cNvPr id="4" name="Slide Number Placeholder 3"/>
          <p:cNvSpPr txBox="1">
            <a:spLocks noGrp="1"/>
          </p:cNvSpPr>
          <p:nvPr/>
        </p:nvSpPr>
        <p:spPr>
          <a:xfrm>
            <a:off x="3849688" y="9428163"/>
            <a:ext cx="2946400" cy="496887"/>
          </a:xfrm>
          <a:prstGeom prst="rect">
            <a:avLst/>
          </a:prstGeom>
          <a:noFill/>
        </p:spPr>
        <p:txBody>
          <a:bodyPr anchor="b"/>
          <a:lstStyle/>
          <a:p>
            <a:pPr algn="r" fontAlgn="auto">
              <a:spcBef>
                <a:spcPts val="0"/>
              </a:spcBef>
              <a:spcAft>
                <a:spcPts val="0"/>
              </a:spcAft>
              <a:defRPr/>
            </a:pPr>
            <a:fld id="{B5CA896A-8CBD-4917-920B-C1195FF7AAB3}" type="slidenum">
              <a:rPr lang="en-GB" sz="1200">
                <a:latin typeface="+mn-lt"/>
                <a:cs typeface="+mn-cs"/>
              </a:rPr>
              <a:pPr algn="r" fontAlgn="auto">
                <a:spcBef>
                  <a:spcPts val="0"/>
                </a:spcBef>
                <a:spcAft>
                  <a:spcPts val="0"/>
                </a:spcAft>
                <a:defRPr/>
              </a:pPr>
              <a:t>3</a:t>
            </a:fld>
            <a:endParaRPr lang="en-GB" sz="1200">
              <a:latin typeface="+mn-lt"/>
              <a:cs typeface="+mn-cs"/>
            </a:endParaRPr>
          </a:p>
        </p:txBody>
      </p:sp>
    </p:spTree>
    <p:extLst>
      <p:ext uri="{BB962C8B-B14F-4D97-AF65-F5344CB8AC3E}">
        <p14:creationId xmlns:p14="http://schemas.microsoft.com/office/powerpoint/2010/main" val="348600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Liberation’s full legal name is Liberation Foods CIC. It is a Fairtrade</a:t>
            </a:r>
            <a:r>
              <a:rPr lang="en-GB" baseline="0" dirty="0" smtClean="0"/>
              <a:t> nut company owned by the producer organisations or co-operatives who grow and gather the nuts.</a:t>
            </a:r>
          </a:p>
          <a:p>
            <a:pPr eaLnBrk="1" hangingPunct="1">
              <a:spcBef>
                <a:spcPct val="0"/>
              </a:spcBef>
            </a:pPr>
            <a:endParaRPr lang="en-GB"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baseline="0" dirty="0" smtClean="0"/>
              <a:t>Liberation Foods and the organisations which founded it have </a:t>
            </a:r>
            <a:r>
              <a:rPr lang="en-GB" dirty="0" smtClean="0"/>
              <a:t>helped to establish supply chains in Brazil nuts, peanuts and cashews.</a:t>
            </a:r>
            <a:r>
              <a:rPr lang="en-GB" baseline="0" dirty="0" smtClean="0"/>
              <a:t> Liberation</a:t>
            </a:r>
            <a:r>
              <a:rPr lang="en-GB" dirty="0" smtClean="0"/>
              <a:t> supplies them to most of the major supermarkets and other outlets. The company accounts for</a:t>
            </a:r>
            <a:r>
              <a:rPr lang="en-GB" baseline="0" dirty="0" smtClean="0"/>
              <a:t> 85% of the UK’s Fairtrade nuts. These are not only sold through its own Liberation brand</a:t>
            </a:r>
            <a:r>
              <a:rPr lang="en-GB" sz="1200" dirty="0" smtClean="0"/>
              <a:t>,</a:t>
            </a:r>
            <a:r>
              <a:rPr lang="en-GB" sz="1200" baseline="0" dirty="0" smtClean="0"/>
              <a:t> but </a:t>
            </a:r>
            <a:r>
              <a:rPr lang="en-GB" baseline="0" dirty="0" smtClean="0"/>
              <a:t>through supermarket own label products and through other companies who use them for products like peanut butter or snack bars.</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dirty="0" smtClean="0"/>
          </a:p>
          <a:p>
            <a:pPr eaLnBrk="1" hangingPunct="1">
              <a:spcBef>
                <a:spcPct val="0"/>
              </a:spcBef>
            </a:pPr>
            <a:r>
              <a:rPr lang="en-GB" dirty="0" smtClean="0"/>
              <a:t>The nut</a:t>
            </a:r>
            <a:r>
              <a:rPr lang="en-GB" baseline="0" dirty="0" smtClean="0"/>
              <a:t> producers </a:t>
            </a:r>
            <a:r>
              <a:rPr lang="en-GB" dirty="0" smtClean="0"/>
              <a:t>are smallholder</a:t>
            </a:r>
            <a:r>
              <a:rPr lang="en-GB" baseline="0" dirty="0" smtClean="0"/>
              <a:t> farmers</a:t>
            </a:r>
            <a:r>
              <a:rPr lang="en-GB" dirty="0" smtClean="0"/>
              <a:t> or gatherers, working hard to provide a future for their families and communities. Their farming organisations are shareholders in Liberation Foods CIC.</a:t>
            </a:r>
          </a:p>
        </p:txBody>
      </p:sp>
      <p:sp>
        <p:nvSpPr>
          <p:cNvPr id="4" name="Slide Number Placeholder 3"/>
          <p:cNvSpPr>
            <a:spLocks noGrp="1"/>
          </p:cNvSpPr>
          <p:nvPr>
            <p:ph type="sldNum" sz="quarter" idx="5"/>
          </p:nvPr>
        </p:nvSpPr>
        <p:spPr/>
        <p:txBody>
          <a:bodyPr/>
          <a:lstStyle/>
          <a:p>
            <a:pPr>
              <a:defRPr/>
            </a:pPr>
            <a:fld id="{2B3BA0BB-CEB1-408E-9F2B-D2BDC300AAFE}" type="slidenum">
              <a:rPr lang="en-GB" smtClean="0"/>
              <a:pPr>
                <a:defRPr/>
              </a:pPr>
              <a:t>4</a:t>
            </a:fld>
            <a:endParaRPr lang="en-GB"/>
          </a:p>
        </p:txBody>
      </p:sp>
    </p:spTree>
    <p:extLst>
      <p:ext uri="{BB962C8B-B14F-4D97-AF65-F5344CB8AC3E}">
        <p14:creationId xmlns:p14="http://schemas.microsoft.com/office/powerpoint/2010/main" val="28067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smtClean="0"/>
              <a:t>Liberation</a:t>
            </a:r>
            <a:r>
              <a:rPr lang="en-GB" baseline="0" dirty="0" smtClean="0"/>
              <a:t> is part of a group of Fairtrade social enterprises ‘doing business differently’. </a:t>
            </a:r>
          </a:p>
          <a:p>
            <a:endParaRPr lang="en-GB" baseline="0" dirty="0" smtClean="0"/>
          </a:p>
          <a:p>
            <a:r>
              <a:rPr lang="en-GB" dirty="0" smtClean="0"/>
              <a:t>Liberation is the UK’s first and only Fair Trade nut company, founded in 2007. It’s</a:t>
            </a:r>
            <a:r>
              <a:rPr lang="en-GB" baseline="0" dirty="0" smtClean="0"/>
              <a:t> </a:t>
            </a:r>
            <a:r>
              <a:rPr lang="en-GB" dirty="0" smtClean="0"/>
              <a:t>44% owned by small-holder nut producer co-operatives from Bolivia, El Salvador, India, Malawi and Nicaragua. The company mission is to bring nut producers and consumers of the world together so that everyone gets a better deal.</a:t>
            </a:r>
          </a:p>
        </p:txBody>
      </p:sp>
      <p:sp>
        <p:nvSpPr>
          <p:cNvPr id="4" name="Slide Number Placeholder 3"/>
          <p:cNvSpPr>
            <a:spLocks noGrp="1"/>
          </p:cNvSpPr>
          <p:nvPr>
            <p:ph type="sldNum" sz="quarter" idx="10"/>
          </p:nvPr>
        </p:nvSpPr>
        <p:spPr/>
        <p:txBody>
          <a:bodyPr/>
          <a:lstStyle/>
          <a:p>
            <a:pPr>
              <a:defRPr/>
            </a:pPr>
            <a:fld id="{14505A55-B654-4E5A-9631-7F017D2E16D8}" type="slidenum">
              <a:rPr lang="en-GB" smtClean="0"/>
              <a:pPr>
                <a:defRPr/>
              </a:pPr>
              <a:t>5</a:t>
            </a:fld>
            <a:endParaRPr lang="en-GB"/>
          </a:p>
        </p:txBody>
      </p:sp>
    </p:spTree>
    <p:extLst>
      <p:ext uri="{BB962C8B-B14F-4D97-AF65-F5344CB8AC3E}">
        <p14:creationId xmlns:p14="http://schemas.microsoft.com/office/powerpoint/2010/main" val="233535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The company’s own branded products are called ‘Liberation’. They can be bought at Waitrose, Oxfam and from fair trade shops and stalls via </a:t>
            </a:r>
            <a:r>
              <a:rPr lang="en-GB" dirty="0" err="1" smtClean="0"/>
              <a:t>Traidcraft</a:t>
            </a:r>
            <a:r>
              <a:rPr lang="en-GB" dirty="0" smtClean="0"/>
              <a:t> – a fair trade company</a:t>
            </a:r>
            <a:r>
              <a:rPr lang="en-GB" baseline="0" dirty="0" smtClean="0"/>
              <a:t> which supplies products to many outlets</a:t>
            </a:r>
            <a:r>
              <a:rPr lang="en-GB" dirty="0" smtClean="0"/>
              <a:t>.</a:t>
            </a:r>
          </a:p>
          <a:p>
            <a:pPr eaLnBrk="1" hangingPunct="1"/>
            <a:endParaRPr lang="en-GB" dirty="0" smtClean="0"/>
          </a:p>
        </p:txBody>
      </p:sp>
      <p:sp>
        <p:nvSpPr>
          <p:cNvPr id="4" name="Slide Number Placeholder 3"/>
          <p:cNvSpPr txBox="1">
            <a:spLocks noGrp="1"/>
          </p:cNvSpPr>
          <p:nvPr/>
        </p:nvSpPr>
        <p:spPr>
          <a:xfrm>
            <a:off x="3849688" y="9428163"/>
            <a:ext cx="2946400" cy="496887"/>
          </a:xfrm>
          <a:prstGeom prst="rect">
            <a:avLst/>
          </a:prstGeom>
          <a:noFill/>
        </p:spPr>
        <p:txBody>
          <a:bodyPr anchor="b"/>
          <a:lstStyle/>
          <a:p>
            <a:pPr algn="r" fontAlgn="auto">
              <a:spcBef>
                <a:spcPts val="0"/>
              </a:spcBef>
              <a:spcAft>
                <a:spcPts val="0"/>
              </a:spcAft>
              <a:defRPr/>
            </a:pPr>
            <a:fld id="{6981DBE5-E194-4584-AA54-8CBED16C89FA}" type="slidenum">
              <a:rPr lang="en-GB" sz="1200">
                <a:latin typeface="+mn-lt"/>
                <a:cs typeface="+mn-cs"/>
              </a:rPr>
              <a:pPr algn="r" fontAlgn="auto">
                <a:spcBef>
                  <a:spcPts val="0"/>
                </a:spcBef>
                <a:spcAft>
                  <a:spcPts val="0"/>
                </a:spcAft>
                <a:defRPr/>
              </a:pPr>
              <a:t>6</a:t>
            </a:fld>
            <a:endParaRPr lang="en-GB" sz="1200">
              <a:latin typeface="+mn-lt"/>
              <a:cs typeface="+mn-cs"/>
            </a:endParaRPr>
          </a:p>
        </p:txBody>
      </p:sp>
    </p:spTree>
    <p:extLst>
      <p:ext uri="{BB962C8B-B14F-4D97-AF65-F5344CB8AC3E}">
        <p14:creationId xmlns:p14="http://schemas.microsoft.com/office/powerpoint/2010/main" val="362810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Liberation supplies all of the ‘own label’ Fairtrade nut range for Tesco and Sainsbury’s. </a:t>
            </a:r>
            <a:r>
              <a:rPr lang="en-GB" dirty="0" smtClean="0"/>
              <a:t>All </a:t>
            </a:r>
            <a:r>
              <a:rPr lang="en-GB" dirty="0" smtClean="0"/>
              <a:t>the products produced by Liberation carry the Fairtrade Mark. </a:t>
            </a:r>
          </a:p>
        </p:txBody>
      </p:sp>
      <p:sp>
        <p:nvSpPr>
          <p:cNvPr id="4" name="Slide Number Placeholder 3"/>
          <p:cNvSpPr txBox="1">
            <a:spLocks noGrp="1"/>
          </p:cNvSpPr>
          <p:nvPr/>
        </p:nvSpPr>
        <p:spPr>
          <a:xfrm>
            <a:off x="3849688" y="9428163"/>
            <a:ext cx="2946400" cy="496887"/>
          </a:xfrm>
          <a:prstGeom prst="rect">
            <a:avLst/>
          </a:prstGeom>
          <a:noFill/>
        </p:spPr>
        <p:txBody>
          <a:bodyPr anchor="b"/>
          <a:lstStyle/>
          <a:p>
            <a:pPr algn="r" fontAlgn="auto">
              <a:spcBef>
                <a:spcPts val="0"/>
              </a:spcBef>
              <a:spcAft>
                <a:spcPts val="0"/>
              </a:spcAft>
              <a:defRPr/>
            </a:pPr>
            <a:fld id="{8D2DCB5A-E88C-4028-A23F-116F101876F2}" type="slidenum">
              <a:rPr lang="en-GB" sz="1200">
                <a:latin typeface="+mn-lt"/>
                <a:cs typeface="+mn-cs"/>
              </a:rPr>
              <a:pPr algn="r" fontAlgn="auto">
                <a:spcBef>
                  <a:spcPts val="0"/>
                </a:spcBef>
                <a:spcAft>
                  <a:spcPts val="0"/>
                </a:spcAft>
                <a:defRPr/>
              </a:pPr>
              <a:t>7</a:t>
            </a:fld>
            <a:endParaRPr lang="en-GB" sz="1200">
              <a:latin typeface="+mn-lt"/>
              <a:cs typeface="+mn-cs"/>
            </a:endParaRPr>
          </a:p>
        </p:txBody>
      </p:sp>
    </p:spTree>
    <p:extLst>
      <p:ext uri="{BB962C8B-B14F-4D97-AF65-F5344CB8AC3E}">
        <p14:creationId xmlns:p14="http://schemas.microsoft.com/office/powerpoint/2010/main" val="2077006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p:spPr>
      </p:sp>
      <p:sp>
        <p:nvSpPr>
          <p:cNvPr id="327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323347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A social enterprise usually exists to solve a specific social or environmental problem. </a:t>
            </a:r>
          </a:p>
          <a:p>
            <a:pPr eaLnBrk="1" hangingPunct="1">
              <a:spcBef>
                <a:spcPct val="0"/>
              </a:spcBef>
            </a:pPr>
            <a:endParaRPr lang="en-GB" dirty="0" smtClean="0"/>
          </a:p>
          <a:p>
            <a:pPr eaLnBrk="1" hangingPunct="1">
              <a:spcBef>
                <a:spcPct val="0"/>
              </a:spcBef>
            </a:pPr>
            <a:r>
              <a:rPr lang="en-GB" dirty="0" smtClean="0"/>
              <a:t>This slide explains some of the problems faced by nut farmers. What the people who set up Liberation recognised was that the problems experienced by smallholder nut farmers were similar whether they were Brazil nut gatherers</a:t>
            </a:r>
            <a:r>
              <a:rPr lang="en-GB" baseline="0" dirty="0" smtClean="0"/>
              <a:t> </a:t>
            </a:r>
            <a:r>
              <a:rPr lang="en-GB" dirty="0" smtClean="0"/>
              <a:t>in South America, peanut farmers in Africa or cashew farmers in Asia. This meant that a single business model could be used to help all of them.  </a:t>
            </a:r>
          </a:p>
          <a:p>
            <a:pPr eaLnBrk="1" hangingPunct="1">
              <a:spcBef>
                <a:spcPct val="0"/>
              </a:spcBef>
            </a:pPr>
            <a:endParaRPr lang="en-GB" dirty="0" smtClean="0"/>
          </a:p>
          <a:p>
            <a:pPr eaLnBrk="1" hangingPunct="1">
              <a:spcBef>
                <a:spcPct val="0"/>
              </a:spcBef>
            </a:pPr>
            <a:r>
              <a:rPr lang="en-GB" dirty="0" smtClean="0"/>
              <a:t>What all the farmers needed was investment to improve the quality of their nut production and improve the reliability of their supply chains.</a:t>
            </a:r>
            <a:r>
              <a:rPr lang="en-GB" baseline="0" dirty="0" smtClean="0"/>
              <a:t> </a:t>
            </a:r>
          </a:p>
          <a:p>
            <a:pPr eaLnBrk="1" hangingPunct="1">
              <a:spcBef>
                <a:spcPct val="0"/>
              </a:spcBef>
            </a:pPr>
            <a:endParaRPr lang="en-GB" baseline="0" dirty="0" smtClean="0"/>
          </a:p>
          <a:p>
            <a:pPr eaLnBrk="1" hangingPunct="1">
              <a:spcBef>
                <a:spcPct val="0"/>
              </a:spcBef>
            </a:pPr>
            <a:r>
              <a:rPr lang="en-GB" dirty="0" smtClean="0"/>
              <a:t>The solution was to create a vertically integrated company,</a:t>
            </a:r>
            <a:r>
              <a:rPr lang="en-GB" baseline="0" dirty="0" smtClean="0"/>
              <a:t> i.e. a business </a:t>
            </a:r>
            <a:r>
              <a:rPr lang="en-GB" dirty="0" smtClean="0"/>
              <a:t>that is </a:t>
            </a:r>
            <a:r>
              <a:rPr lang="en-GB" sz="1200" b="0" i="0" kern="1200" dirty="0" smtClean="0">
                <a:solidFill>
                  <a:schemeClr val="tx1"/>
                </a:solidFill>
                <a:effectLst/>
                <a:latin typeface="+mn-lt"/>
                <a:ea typeface="+mn-ea"/>
                <a:cs typeface="+mn-cs"/>
              </a:rPr>
              <a:t>engaged in every aspect of production along</a:t>
            </a:r>
            <a:r>
              <a:rPr lang="en-GB" sz="1200" b="0" i="0" kern="1200" baseline="0" dirty="0" smtClean="0">
                <a:solidFill>
                  <a:schemeClr val="tx1"/>
                </a:solidFill>
                <a:effectLst/>
                <a:latin typeface="+mn-lt"/>
                <a:ea typeface="+mn-ea"/>
                <a:cs typeface="+mn-cs"/>
              </a:rPr>
              <a:t> the supply </a:t>
            </a:r>
            <a:r>
              <a:rPr lang="en-GB" sz="1200" b="0" i="0" kern="1200" baseline="0" dirty="0" smtClean="0">
                <a:solidFill>
                  <a:schemeClr val="tx1"/>
                </a:solidFill>
                <a:effectLst/>
                <a:latin typeface="+mn-lt"/>
                <a:ea typeface="+mn-ea"/>
                <a:cs typeface="+mn-cs"/>
              </a:rPr>
              <a:t>chain, from </a:t>
            </a:r>
            <a:r>
              <a:rPr lang="en-GB" sz="1200" b="0" i="0" kern="1200" baseline="0" dirty="0" smtClean="0">
                <a:solidFill>
                  <a:schemeClr val="tx1"/>
                </a:solidFill>
                <a:effectLst/>
                <a:latin typeface="+mn-lt"/>
                <a:ea typeface="+mn-ea"/>
                <a:cs typeface="+mn-cs"/>
              </a:rPr>
              <a:t>producing </a:t>
            </a:r>
            <a:r>
              <a:rPr lang="en-GB" sz="1200" b="0" i="0" kern="1200" dirty="0" smtClean="0">
                <a:solidFill>
                  <a:schemeClr val="tx1"/>
                </a:solidFill>
                <a:effectLst/>
                <a:latin typeface="+mn-lt"/>
                <a:ea typeface="+mn-ea"/>
                <a:cs typeface="+mn-cs"/>
              </a:rPr>
              <a:t>raw materials, to manufacturing, transportation, marketing and dealing with retailers.</a:t>
            </a:r>
            <a:endParaRPr lang="en-GB" dirty="0" smtClean="0"/>
          </a:p>
        </p:txBody>
      </p:sp>
      <p:sp>
        <p:nvSpPr>
          <p:cNvPr id="23555" name="Slide Number Placeholder 3"/>
          <p:cNvSpPr txBox="1">
            <a:spLocks noGrp="1"/>
          </p:cNvSpPr>
          <p:nvPr/>
        </p:nvSpPr>
        <p:spPr bwMode="auto">
          <a:xfrm>
            <a:off x="3849688" y="9428163"/>
            <a:ext cx="2946400" cy="496887"/>
          </a:xfrm>
          <a:prstGeom prst="rect">
            <a:avLst/>
          </a:prstGeom>
          <a:noFill/>
          <a:ln>
            <a:miter lim="800000"/>
            <a:headEnd/>
            <a:tailEnd/>
          </a:ln>
        </p:spPr>
        <p:txBody>
          <a:bodyPr anchor="b"/>
          <a:lstStyle/>
          <a:p>
            <a:pPr algn="r">
              <a:defRPr/>
            </a:pPr>
            <a:fld id="{212D8E2B-2F4D-4E79-BEBD-012C2B454D57}" type="slidenum">
              <a:rPr lang="en-GB" sz="1200">
                <a:latin typeface="+mn-lt"/>
              </a:rPr>
              <a:pPr algn="r">
                <a:defRPr/>
              </a:pPr>
              <a:t>9</a:t>
            </a:fld>
            <a:endParaRPr lang="en-GB" sz="1200">
              <a:latin typeface="+mn-lt"/>
            </a:endParaRPr>
          </a:p>
        </p:txBody>
      </p:sp>
    </p:spTree>
    <p:extLst>
      <p:ext uri="{BB962C8B-B14F-4D97-AF65-F5344CB8AC3E}">
        <p14:creationId xmlns:p14="http://schemas.microsoft.com/office/powerpoint/2010/main" val="30732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F3384AC-08AE-493F-83A0-D361AA619E3E}" type="datetimeFigureOut">
              <a:rPr lang="en-US"/>
              <a:pPr>
                <a:defRPr/>
              </a:pPr>
              <a:t>8/14/2019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A49341-68FD-461C-9B8B-3F88C4C23C6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E75430E-CCBA-4408-BD9E-BD0496682F0C}" type="datetimeFigureOut">
              <a:rPr lang="en-US"/>
              <a:pPr>
                <a:defRPr/>
              </a:pPr>
              <a:t>8/14/2019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33DEC81-3234-4789-829D-CE4408F3CEC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BCC31C9-B84C-4E7F-B26D-57B7D613AF46}" type="datetimeFigureOut">
              <a:rPr lang="en-US"/>
              <a:pPr>
                <a:defRPr/>
              </a:pPr>
              <a:t>8/14/2019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51F75A7-DE24-43A2-8844-4B6B1C3B59D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EA02904-A73A-456E-AB09-0D0EDE8BAF82}" type="datetimeFigureOut">
              <a:rPr lang="en-US"/>
              <a:pPr>
                <a:defRPr/>
              </a:pPr>
              <a:t>8/14/2019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6AFE751-A2A1-4A96-B6BA-A492A531946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A536DA3-B12A-478E-B59C-D48BA83E37D4}" type="datetimeFigureOut">
              <a:rPr lang="en-US"/>
              <a:pPr>
                <a:defRPr/>
              </a:pPr>
              <a:t>8/14/2019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1A9BF83-D197-4035-9BB4-2A9BB5C8677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848D7F3-182D-4FD0-9340-1432DB8E02C1}" type="datetimeFigureOut">
              <a:rPr lang="en-US"/>
              <a:pPr>
                <a:defRPr/>
              </a:pPr>
              <a:t>8/14/2019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6813509-D298-474F-990B-8707CED2167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5570A92-253A-4A1D-A245-177BD818B408}" type="datetimeFigureOut">
              <a:rPr lang="en-US"/>
              <a:pPr>
                <a:defRPr/>
              </a:pPr>
              <a:t>8/14/2019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C2964F7-5A3D-46E6-87F0-8225251402A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8532F2F-088D-4765-AB14-B0BE0061EB57}" type="datetimeFigureOut">
              <a:rPr lang="en-US"/>
              <a:pPr>
                <a:defRPr/>
              </a:pPr>
              <a:t>8/14/2019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96C33E6-1A6C-41C8-B74A-AAC2C8298B3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B3DED9-018E-4E0C-BF9F-324B5B4E7CE5}" type="datetimeFigureOut">
              <a:rPr lang="en-US"/>
              <a:pPr>
                <a:defRPr/>
              </a:pPr>
              <a:t>8/14/2019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ECDE1A6-D33A-4F4A-BD97-24231BFA41D0}" type="slidenum">
              <a:rPr lang="en-GB"/>
              <a:pPr>
                <a:defRPr/>
              </a:pPr>
              <a:t>‹#›</a:t>
            </a:fld>
            <a:endParaRPr lang="en-GB"/>
          </a:p>
        </p:txBody>
      </p:sp>
      <p:pic>
        <p:nvPicPr>
          <p:cNvPr id="860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79109" y="118517"/>
            <a:ext cx="195738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1A0D1D-681D-4D9E-856A-645786581FBF}" type="datetimeFigureOut">
              <a:rPr lang="en-US"/>
              <a:pPr>
                <a:defRPr/>
              </a:pPr>
              <a:t>8/14/2019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D9657B4-822D-4E1F-8EFB-6EC768878F7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5E7137-9E28-48C1-859C-DB8E27B85236}" type="datetimeFigureOut">
              <a:rPr lang="en-US"/>
              <a:pPr>
                <a:defRPr/>
              </a:pPr>
              <a:t>8/14/2019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74A4E6A-0975-4F2C-9F1D-3B83EF82BAB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DDC8B5B-D9C0-48FA-9210-1800D06A5D79}" type="datetimeFigureOut">
              <a:rPr lang="en-US"/>
              <a:pPr>
                <a:defRPr/>
              </a:pPr>
              <a:t>8/14/2019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E80CA54-5867-48F6-B371-D26E391739EE}" type="slidenum">
              <a:rPr lang="en-GB"/>
              <a:pPr>
                <a:defRPr/>
              </a:pPr>
              <a:t>‹#›</a:t>
            </a:fld>
            <a:endParaRPr lang="en-GB"/>
          </a:p>
        </p:txBody>
      </p:sp>
      <p:pic>
        <p:nvPicPr>
          <p:cNvPr id="1031" name="Picture 3"/>
          <p:cNvPicPr>
            <a:picLocks noChangeAspect="1" noChangeArrowheads="1"/>
          </p:cNvPicPr>
          <p:nvPr/>
        </p:nvPicPr>
        <p:blipFill>
          <a:blip r:embed="rId13" cstate="print"/>
          <a:srcRect/>
          <a:stretch>
            <a:fillRect/>
          </a:stretch>
        </p:blipFill>
        <p:spPr bwMode="auto">
          <a:xfrm>
            <a:off x="6516688" y="6092825"/>
            <a:ext cx="2087562" cy="588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tiff"/><Relationship Id="rId4" Type="http://schemas.openxmlformats.org/officeDocument/2006/relationships/image" Target="../media/image8.png"/><Relationship Id="rId9" Type="http://schemas.openxmlformats.org/officeDocument/2006/relationships/image" Target="../media/image13.tif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GB" smtClean="0"/>
              <a:t> </a:t>
            </a:r>
          </a:p>
        </p:txBody>
      </p:sp>
      <p:pic>
        <p:nvPicPr>
          <p:cNvPr id="15362" name="Picture 3" descr="LIBERATION MEN"/>
          <p:cNvPicPr>
            <a:picLocks noChangeAspect="1" noChangeArrowheads="1"/>
          </p:cNvPicPr>
          <p:nvPr/>
        </p:nvPicPr>
        <p:blipFill>
          <a:blip r:embed="rId3" cstate="print"/>
          <a:srcRect/>
          <a:stretch>
            <a:fillRect/>
          </a:stretch>
        </p:blipFill>
        <p:spPr bwMode="auto">
          <a:xfrm>
            <a:off x="6300788" y="4221163"/>
            <a:ext cx="2651125" cy="1944687"/>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1042988" y="836613"/>
            <a:ext cx="6880225" cy="1941512"/>
          </a:xfrm>
          <a:prstGeom prst="rect">
            <a:avLst/>
          </a:prstGeom>
          <a:noFill/>
          <a:ln w="9525">
            <a:noFill/>
            <a:miter lim="800000"/>
            <a:headEnd/>
            <a:tailEnd/>
          </a:ln>
        </p:spPr>
      </p:pic>
      <p:sp>
        <p:nvSpPr>
          <p:cNvPr id="15364" name="Rectangle 4"/>
          <p:cNvSpPr>
            <a:spLocks noChangeArrowheads="1"/>
          </p:cNvSpPr>
          <p:nvPr/>
        </p:nvSpPr>
        <p:spPr bwMode="auto">
          <a:xfrm>
            <a:off x="0" y="2924175"/>
            <a:ext cx="9144000" cy="720725"/>
          </a:xfrm>
          <a:prstGeom prst="rect">
            <a:avLst/>
          </a:prstGeom>
          <a:solidFill>
            <a:schemeClr val="tx1"/>
          </a:solidFill>
          <a:ln w="9525">
            <a:solidFill>
              <a:schemeClr val="tx1"/>
            </a:solidFill>
            <a:miter lim="800000"/>
            <a:headEnd/>
            <a:tailEnd/>
          </a:ln>
        </p:spPr>
        <p:txBody>
          <a:bodyPr wrap="none" anchor="ctr"/>
          <a:lstStyle/>
          <a:p>
            <a:pPr algn="ctr"/>
            <a:endParaRPr lang="en-US"/>
          </a:p>
        </p:txBody>
      </p:sp>
      <p:sp>
        <p:nvSpPr>
          <p:cNvPr id="15365" name="Text Box 6"/>
          <p:cNvSpPr txBox="1">
            <a:spLocks noChangeArrowheads="1"/>
          </p:cNvSpPr>
          <p:nvPr/>
        </p:nvSpPr>
        <p:spPr bwMode="auto">
          <a:xfrm>
            <a:off x="0" y="3068638"/>
            <a:ext cx="9144000" cy="701675"/>
          </a:xfrm>
          <a:prstGeom prst="rect">
            <a:avLst/>
          </a:prstGeom>
          <a:noFill/>
          <a:ln w="9525">
            <a:noFill/>
            <a:miter lim="800000"/>
            <a:headEnd/>
            <a:tailEnd/>
          </a:ln>
        </p:spPr>
        <p:txBody>
          <a:bodyPr>
            <a:spAutoFit/>
          </a:bodyPr>
          <a:lstStyle/>
          <a:p>
            <a:pPr algn="ctr"/>
            <a:r>
              <a:rPr lang="en-GB" sz="2000" b="1">
                <a:solidFill>
                  <a:schemeClr val="bg1"/>
                </a:solidFill>
                <a:latin typeface="Calibri" pitchFamily="34" charset="0"/>
              </a:rPr>
              <a:t>The world’s first and only farmer-owned Fairtrade® nut company</a:t>
            </a:r>
          </a:p>
          <a:p>
            <a:pPr algn="ctr"/>
            <a:endParaRPr lang="en-GB" sz="20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p:txBody>
          <a:bodyPr/>
          <a:lstStyle/>
          <a:p>
            <a:pPr algn="l" eaLnBrk="1" hangingPunct="1"/>
            <a:r>
              <a:rPr lang="en-GB" smtClean="0"/>
              <a:t>Origins of Liberation</a:t>
            </a:r>
          </a:p>
        </p:txBody>
      </p:sp>
      <p:sp>
        <p:nvSpPr>
          <p:cNvPr id="35842" name="Content Placeholder 2"/>
          <p:cNvSpPr>
            <a:spLocks noGrp="1"/>
          </p:cNvSpPr>
          <p:nvPr>
            <p:ph idx="4294967295"/>
          </p:nvPr>
        </p:nvSpPr>
        <p:spPr>
          <a:xfrm>
            <a:off x="611560" y="1412875"/>
            <a:ext cx="7056066" cy="4176713"/>
          </a:xfrm>
        </p:spPr>
        <p:txBody>
          <a:bodyPr/>
          <a:lstStyle/>
          <a:p>
            <a:pPr marL="609600" indent="-609600" eaLnBrk="1" hangingPunct="1">
              <a:lnSpc>
                <a:spcPct val="80000"/>
              </a:lnSpc>
            </a:pPr>
            <a:r>
              <a:rPr lang="en-US" sz="2800" dirty="0" smtClean="0"/>
              <a:t>Two pioneering </a:t>
            </a:r>
            <a:r>
              <a:rPr lang="en-US" sz="2800" dirty="0" err="1" smtClean="0"/>
              <a:t>organisations</a:t>
            </a:r>
            <a:r>
              <a:rPr lang="en-US" sz="2800" dirty="0" smtClean="0"/>
              <a:t> saw </a:t>
            </a:r>
            <a:r>
              <a:rPr lang="en-US" sz="2800" dirty="0"/>
              <a:t>an opportunity to help </a:t>
            </a:r>
            <a:r>
              <a:rPr lang="en-US" sz="2800" dirty="0" smtClean="0"/>
              <a:t>small scale nut </a:t>
            </a:r>
            <a:r>
              <a:rPr lang="en-US" sz="2800" dirty="0"/>
              <a:t>farmers </a:t>
            </a:r>
            <a:r>
              <a:rPr lang="en-US" sz="2800" dirty="0" smtClean="0"/>
              <a:t>on the other side of the world </a:t>
            </a:r>
            <a:r>
              <a:rPr lang="en-US" sz="2800" dirty="0"/>
              <a:t>by creating a single company to market </a:t>
            </a:r>
            <a:r>
              <a:rPr lang="en-US" sz="2800" dirty="0" err="1"/>
              <a:t>Fairtrade</a:t>
            </a:r>
            <a:r>
              <a:rPr lang="en-US" sz="2800" dirty="0"/>
              <a:t> nuts in Europe.</a:t>
            </a:r>
          </a:p>
          <a:p>
            <a:pPr marL="609600" indent="-609600" eaLnBrk="1" hangingPunct="1">
              <a:lnSpc>
                <a:spcPct val="80000"/>
              </a:lnSpc>
            </a:pPr>
            <a:r>
              <a:rPr lang="en-GB" sz="2800" b="1" dirty="0" smtClean="0"/>
              <a:t>Twin</a:t>
            </a:r>
            <a:r>
              <a:rPr lang="en-GB" sz="2800" dirty="0" smtClean="0"/>
              <a:t> </a:t>
            </a:r>
            <a:r>
              <a:rPr lang="en-GB" sz="2800" dirty="0"/>
              <a:t>and </a:t>
            </a:r>
            <a:r>
              <a:rPr lang="en-GB" sz="2800" b="1" dirty="0"/>
              <a:t>Equal </a:t>
            </a:r>
            <a:r>
              <a:rPr lang="en-GB" sz="2800" b="1" dirty="0" smtClean="0"/>
              <a:t>Exchange UK</a:t>
            </a:r>
            <a:r>
              <a:rPr lang="en-GB" sz="2800" dirty="0" smtClean="0"/>
              <a:t> </a:t>
            </a:r>
            <a:r>
              <a:rPr lang="en-GB" sz="2800" dirty="0"/>
              <a:t>set up Liberation Foods as a social </a:t>
            </a:r>
            <a:r>
              <a:rPr lang="en-GB" sz="2800" dirty="0" smtClean="0"/>
              <a:t>enterprise and developed a business plan with the nut producers</a:t>
            </a:r>
            <a:r>
              <a:rPr lang="en-US" sz="2800" dirty="0" smtClean="0"/>
              <a:t> </a:t>
            </a:r>
            <a:r>
              <a:rPr lang="en-US" sz="2800" dirty="0"/>
              <a:t>who were to become joint owners of the project. </a:t>
            </a:r>
            <a:endParaRPr lang="en-GB" sz="2800" dirty="0"/>
          </a:p>
          <a:p>
            <a:pPr marL="609600" indent="-609600" eaLnBrk="1" hangingPunct="1">
              <a:lnSpc>
                <a:spcPct val="80000"/>
              </a:lnSpc>
            </a:pPr>
            <a:endParaRPr lang="en-US" sz="2800" dirty="0" smtClean="0"/>
          </a:p>
        </p:txBody>
      </p:sp>
      <p:pic>
        <p:nvPicPr>
          <p:cNvPr id="35843" name="Picture 4" descr="LIBERATION MEN"/>
          <p:cNvPicPr>
            <a:picLocks noChangeAspect="1" noChangeArrowheads="1"/>
          </p:cNvPicPr>
          <p:nvPr/>
        </p:nvPicPr>
        <p:blipFill>
          <a:blip r:embed="rId3" cstate="print"/>
          <a:srcRect/>
          <a:stretch>
            <a:fillRect/>
          </a:stretch>
        </p:blipFill>
        <p:spPr bwMode="auto">
          <a:xfrm>
            <a:off x="7667625" y="50800"/>
            <a:ext cx="1346200" cy="987425"/>
          </a:xfrm>
          <a:prstGeom prst="rect">
            <a:avLst/>
          </a:prstGeom>
          <a:solidFill>
            <a:schemeClr val="tx1"/>
          </a:solidFill>
          <a:ln w="9525">
            <a:noFill/>
            <a:miter lim="800000"/>
            <a:headEnd/>
            <a:tailEnd/>
          </a:ln>
        </p:spPr>
      </p:pic>
      <p:sp>
        <p:nvSpPr>
          <p:cNvPr id="35844" name="AutoShape 6" descr="2Q=="/>
          <p:cNvSpPr>
            <a:spLocks noChangeAspect="1" noChangeArrowheads="1"/>
          </p:cNvSpPr>
          <p:nvPr/>
        </p:nvSpPr>
        <p:spPr bwMode="auto">
          <a:xfrm>
            <a:off x="3910013" y="2667000"/>
            <a:ext cx="1323975" cy="1524000"/>
          </a:xfrm>
          <a:prstGeom prst="rect">
            <a:avLst/>
          </a:prstGeom>
          <a:noFill/>
          <a:ln w="9525">
            <a:noFill/>
            <a:miter lim="800000"/>
            <a:headEnd/>
            <a:tailEnd/>
          </a:ln>
        </p:spPr>
        <p:txBody>
          <a:bodyPr/>
          <a:lstStyle/>
          <a:p>
            <a:endParaRPr lang="en-US"/>
          </a:p>
        </p:txBody>
      </p:sp>
      <p:pic>
        <p:nvPicPr>
          <p:cNvPr id="35846" name="Picture 10" descr="Twin-logo-web"/>
          <p:cNvPicPr>
            <a:picLocks noChangeAspect="1" noChangeArrowheads="1"/>
          </p:cNvPicPr>
          <p:nvPr/>
        </p:nvPicPr>
        <p:blipFill>
          <a:blip r:embed="rId4" cstate="print"/>
          <a:srcRect/>
          <a:stretch>
            <a:fillRect/>
          </a:stretch>
        </p:blipFill>
        <p:spPr bwMode="auto">
          <a:xfrm>
            <a:off x="4448969" y="4745012"/>
            <a:ext cx="1570037" cy="1800225"/>
          </a:xfrm>
          <a:prstGeom prst="rect">
            <a:avLst/>
          </a:prstGeom>
          <a:noFill/>
          <a:ln w="9525">
            <a:noFill/>
            <a:miter lim="800000"/>
            <a:headEnd/>
            <a:tailEnd/>
          </a:ln>
        </p:spPr>
      </p:pic>
      <p:pic>
        <p:nvPicPr>
          <p:cNvPr id="35847" name="Picture 12" descr="equal-exchange"/>
          <p:cNvPicPr>
            <a:picLocks noChangeAspect="1" noChangeArrowheads="1"/>
          </p:cNvPicPr>
          <p:nvPr/>
        </p:nvPicPr>
        <p:blipFill>
          <a:blip r:embed="rId5" cstate="print"/>
          <a:srcRect/>
          <a:stretch>
            <a:fillRect/>
          </a:stretch>
        </p:blipFill>
        <p:spPr bwMode="auto">
          <a:xfrm>
            <a:off x="1331640" y="5261446"/>
            <a:ext cx="2376488" cy="83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428625" y="142875"/>
            <a:ext cx="8229600" cy="857250"/>
          </a:xfrm>
        </p:spPr>
        <p:txBody>
          <a:bodyPr/>
          <a:lstStyle/>
          <a:p>
            <a:pPr algn="l" eaLnBrk="1" hangingPunct="1"/>
            <a:r>
              <a:rPr lang="en-GB" smtClean="0"/>
              <a:t>Improving access to markets</a:t>
            </a:r>
          </a:p>
        </p:txBody>
      </p:sp>
      <p:pic>
        <p:nvPicPr>
          <p:cNvPr id="39938" name="Picture 3" descr="LIBERATION MEN"/>
          <p:cNvPicPr>
            <a:picLocks noChangeAspect="1" noChangeArrowheads="1"/>
          </p:cNvPicPr>
          <p:nvPr/>
        </p:nvPicPr>
        <p:blipFill>
          <a:blip r:embed="rId3" cstate="print"/>
          <a:srcRect/>
          <a:stretch>
            <a:fillRect/>
          </a:stretch>
        </p:blipFill>
        <p:spPr bwMode="auto">
          <a:xfrm>
            <a:off x="7797800" y="0"/>
            <a:ext cx="1346200" cy="987425"/>
          </a:xfrm>
          <a:prstGeom prst="rect">
            <a:avLst/>
          </a:prstGeom>
          <a:noFill/>
          <a:ln w="9525">
            <a:noFill/>
            <a:miter lim="800000"/>
            <a:headEnd/>
            <a:tailEnd/>
          </a:ln>
        </p:spPr>
      </p:pic>
      <p:sp>
        <p:nvSpPr>
          <p:cNvPr id="39939" name="Rounded Rectangular Callout 11"/>
          <p:cNvSpPr>
            <a:spLocks noChangeArrowheads="1"/>
          </p:cNvSpPr>
          <p:nvPr/>
        </p:nvSpPr>
        <p:spPr bwMode="auto">
          <a:xfrm>
            <a:off x="4716463" y="1268413"/>
            <a:ext cx="2808287" cy="1223962"/>
          </a:xfrm>
          <a:prstGeom prst="wedgeRoundRectCallout">
            <a:avLst>
              <a:gd name="adj1" fmla="val -103870"/>
              <a:gd name="adj2" fmla="val -6162"/>
              <a:gd name="adj3" fmla="val 16667"/>
            </a:avLst>
          </a:prstGeom>
          <a:solidFill>
            <a:schemeClr val="tx1"/>
          </a:solidFill>
          <a:ln w="25400" algn="ctr">
            <a:solidFill>
              <a:schemeClr val="tx1"/>
            </a:solidFill>
            <a:miter lim="800000"/>
            <a:headEnd/>
            <a:tailEnd/>
          </a:ln>
        </p:spPr>
        <p:txBody>
          <a:bodyPr anchor="ctr"/>
          <a:lstStyle/>
          <a:p>
            <a:pPr algn="ctr"/>
            <a:r>
              <a:rPr lang="en-GB" sz="2400" b="1">
                <a:solidFill>
                  <a:schemeClr val="bg1"/>
                </a:solidFill>
                <a:latin typeface="Calibri" pitchFamily="34" charset="0"/>
              </a:rPr>
              <a:t>I can sell my nuts by the side of the road…</a:t>
            </a:r>
          </a:p>
        </p:txBody>
      </p:sp>
      <p:sp>
        <p:nvSpPr>
          <p:cNvPr id="39940" name="Rounded Rectangular Callout 10"/>
          <p:cNvSpPr>
            <a:spLocks noChangeArrowheads="1"/>
          </p:cNvSpPr>
          <p:nvPr/>
        </p:nvSpPr>
        <p:spPr bwMode="auto">
          <a:xfrm>
            <a:off x="395288" y="4508500"/>
            <a:ext cx="2863850" cy="1214438"/>
          </a:xfrm>
          <a:prstGeom prst="wedgeRoundRectCallout">
            <a:avLst>
              <a:gd name="adj1" fmla="val 136366"/>
              <a:gd name="adj2" fmla="val 6472"/>
              <a:gd name="adj3" fmla="val 16667"/>
            </a:avLst>
          </a:prstGeom>
          <a:solidFill>
            <a:schemeClr val="tx1"/>
          </a:solidFill>
          <a:ln w="25400" algn="ctr">
            <a:solidFill>
              <a:schemeClr val="tx1"/>
            </a:solidFill>
            <a:miter lim="800000"/>
            <a:headEnd/>
            <a:tailEnd/>
          </a:ln>
        </p:spPr>
        <p:txBody>
          <a:bodyPr anchor="ctr"/>
          <a:lstStyle/>
          <a:p>
            <a:pPr algn="ctr"/>
            <a:r>
              <a:rPr lang="en-GB" sz="2400" b="1" dirty="0">
                <a:solidFill>
                  <a:schemeClr val="bg1"/>
                </a:solidFill>
                <a:latin typeface="Calibri" pitchFamily="34" charset="0"/>
              </a:rPr>
              <a:t>Or </a:t>
            </a:r>
            <a:r>
              <a:rPr lang="en-GB" sz="2400" b="1" dirty="0" smtClean="0">
                <a:solidFill>
                  <a:schemeClr val="bg1"/>
                </a:solidFill>
                <a:latin typeface="Calibri" pitchFamily="34" charset="0"/>
              </a:rPr>
              <a:t>I </a:t>
            </a:r>
            <a:r>
              <a:rPr lang="en-GB" sz="2400" b="1" dirty="0">
                <a:solidFill>
                  <a:schemeClr val="bg1"/>
                </a:solidFill>
                <a:latin typeface="Calibri" pitchFamily="34" charset="0"/>
              </a:rPr>
              <a:t>can sell them in  Sainsbury’s!</a:t>
            </a:r>
          </a:p>
        </p:txBody>
      </p:sp>
      <p:pic>
        <p:nvPicPr>
          <p:cNvPr id="39941" name="Picture 8"/>
          <p:cNvPicPr>
            <a:picLocks noChangeAspect="1" noChangeArrowheads="1"/>
          </p:cNvPicPr>
          <p:nvPr/>
        </p:nvPicPr>
        <p:blipFill>
          <a:blip r:embed="rId4" cstate="print"/>
          <a:srcRect/>
          <a:stretch>
            <a:fillRect/>
          </a:stretch>
        </p:blipFill>
        <p:spPr bwMode="auto">
          <a:xfrm>
            <a:off x="539750" y="1196975"/>
            <a:ext cx="3314700" cy="2876550"/>
          </a:xfrm>
          <a:prstGeom prst="rect">
            <a:avLst/>
          </a:prstGeom>
          <a:noFill/>
          <a:ln w="9525">
            <a:noFill/>
            <a:miter lim="800000"/>
            <a:headEnd/>
            <a:tailEnd/>
          </a:ln>
        </p:spPr>
      </p:pic>
      <p:pic>
        <p:nvPicPr>
          <p:cNvPr id="39942" name="Picture 9"/>
          <p:cNvPicPr>
            <a:picLocks noChangeAspect="1" noChangeArrowheads="1"/>
          </p:cNvPicPr>
          <p:nvPr/>
        </p:nvPicPr>
        <p:blipFill>
          <a:blip r:embed="rId5" cstate="print"/>
          <a:srcRect/>
          <a:stretch>
            <a:fillRect/>
          </a:stretch>
        </p:blipFill>
        <p:spPr bwMode="auto">
          <a:xfrm>
            <a:off x="4787900" y="3429000"/>
            <a:ext cx="3457575" cy="2590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p:txBody>
          <a:bodyPr/>
          <a:lstStyle/>
          <a:p>
            <a:pPr algn="l" eaLnBrk="1" hangingPunct="1"/>
            <a:r>
              <a:rPr lang="en-GB" smtClean="0"/>
              <a:t>Company structure</a:t>
            </a:r>
          </a:p>
        </p:txBody>
      </p:sp>
      <p:sp>
        <p:nvSpPr>
          <p:cNvPr id="41986" name="Content Placeholder 2"/>
          <p:cNvSpPr>
            <a:spLocks noGrp="1"/>
          </p:cNvSpPr>
          <p:nvPr>
            <p:ph idx="4294967295"/>
          </p:nvPr>
        </p:nvSpPr>
        <p:spPr>
          <a:xfrm>
            <a:off x="468313" y="1341438"/>
            <a:ext cx="7199312" cy="4895850"/>
          </a:xfrm>
        </p:spPr>
        <p:txBody>
          <a:bodyPr/>
          <a:lstStyle/>
          <a:p>
            <a:pPr marL="609600" indent="-609600" eaLnBrk="1" hangingPunct="1">
              <a:lnSpc>
                <a:spcPct val="80000"/>
              </a:lnSpc>
            </a:pPr>
            <a:r>
              <a:rPr lang="en-GB" sz="2800" dirty="0" smtClean="0"/>
              <a:t>Liberation was set up in the UK in 2007 as a Community Interest Company (CIC).</a:t>
            </a:r>
          </a:p>
          <a:p>
            <a:pPr marL="609600" indent="-609600" eaLnBrk="1" hangingPunct="1">
              <a:lnSpc>
                <a:spcPct val="80000"/>
              </a:lnSpc>
            </a:pPr>
            <a:r>
              <a:rPr lang="en-US" sz="2800" dirty="0" smtClean="0"/>
              <a:t>A CIC must be run 100% for the benefit of its ‘Community of Interest’.</a:t>
            </a:r>
          </a:p>
          <a:p>
            <a:pPr marL="609600" indent="-609600" eaLnBrk="1" hangingPunct="1">
              <a:lnSpc>
                <a:spcPct val="80000"/>
              </a:lnSpc>
            </a:pPr>
            <a:r>
              <a:rPr lang="en-US" sz="2800" dirty="0" smtClean="0"/>
              <a:t>For Liberation Foods CIC, the community of interest is smallholder nut farmers and gatherers in developing countries. </a:t>
            </a:r>
          </a:p>
          <a:p>
            <a:pPr marL="609600" indent="-609600" eaLnBrk="1" hangingPunct="1">
              <a:lnSpc>
                <a:spcPct val="80000"/>
              </a:lnSpc>
            </a:pPr>
            <a:r>
              <a:rPr lang="en-US" sz="2800" dirty="0" smtClean="0"/>
              <a:t>Like any other business, CICs aim to make a profit.</a:t>
            </a:r>
          </a:p>
          <a:p>
            <a:pPr marL="609600" indent="-609600" eaLnBrk="1" hangingPunct="1">
              <a:lnSpc>
                <a:spcPct val="80000"/>
              </a:lnSpc>
            </a:pPr>
            <a:r>
              <a:rPr lang="en-US" sz="2800" dirty="0" smtClean="0"/>
              <a:t>Unlike ordinary businesses the profits go to the community the company has been set up to benefit.</a:t>
            </a:r>
          </a:p>
        </p:txBody>
      </p:sp>
      <p:pic>
        <p:nvPicPr>
          <p:cNvPr id="41987" name="Picture 4" descr="LIBERATION MEN"/>
          <p:cNvPicPr>
            <a:picLocks noChangeAspect="1" noChangeArrowheads="1"/>
          </p:cNvPicPr>
          <p:nvPr/>
        </p:nvPicPr>
        <p:blipFill>
          <a:blip r:embed="rId3" cstate="print"/>
          <a:srcRect/>
          <a:stretch>
            <a:fillRect/>
          </a:stretch>
        </p:blipFill>
        <p:spPr bwMode="auto">
          <a:xfrm>
            <a:off x="7667625" y="50800"/>
            <a:ext cx="1346200" cy="987425"/>
          </a:xfrm>
          <a:prstGeom prst="rect">
            <a:avLst/>
          </a:prstGeom>
          <a:solidFill>
            <a:schemeClr val="tx1"/>
          </a:solid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p:txBody>
          <a:bodyPr/>
          <a:lstStyle/>
          <a:p>
            <a:pPr algn="l" eaLnBrk="1" hangingPunct="1"/>
            <a:r>
              <a:rPr lang="en-GB" smtClean="0"/>
              <a:t>Company ownership</a:t>
            </a:r>
          </a:p>
        </p:txBody>
      </p:sp>
      <p:sp>
        <p:nvSpPr>
          <p:cNvPr id="44034" name="Content Placeholder 2"/>
          <p:cNvSpPr>
            <a:spLocks noGrp="1"/>
          </p:cNvSpPr>
          <p:nvPr>
            <p:ph idx="4294967295"/>
          </p:nvPr>
        </p:nvSpPr>
        <p:spPr>
          <a:xfrm>
            <a:off x="468313" y="1412875"/>
            <a:ext cx="5256212" cy="4608513"/>
          </a:xfrm>
        </p:spPr>
        <p:txBody>
          <a:bodyPr/>
          <a:lstStyle/>
          <a:p>
            <a:pPr marL="609600" indent="-609600" eaLnBrk="1" hangingPunct="1">
              <a:lnSpc>
                <a:spcPct val="80000"/>
              </a:lnSpc>
            </a:pPr>
            <a:r>
              <a:rPr lang="en-US" sz="2800" dirty="0" smtClean="0"/>
              <a:t>Nut farmer groups from eight countries, and representing more than 35,000 people, own 44% of Liberation. </a:t>
            </a:r>
          </a:p>
          <a:p>
            <a:pPr marL="609600" indent="-609600" eaLnBrk="1" hangingPunct="1">
              <a:lnSpc>
                <a:spcPct val="80000"/>
              </a:lnSpc>
            </a:pPr>
            <a:r>
              <a:rPr lang="en-GB" sz="2800" dirty="0" smtClean="0"/>
              <a:t>Their shareholding was paid for by The Hunter Foundation, Comic Relief and Twin.</a:t>
            </a:r>
            <a:endParaRPr lang="en-US" sz="2800" dirty="0" smtClean="0"/>
          </a:p>
          <a:p>
            <a:pPr marL="609600" indent="-609600" eaLnBrk="1" hangingPunct="1">
              <a:lnSpc>
                <a:spcPct val="80000"/>
              </a:lnSpc>
            </a:pPr>
            <a:r>
              <a:rPr lang="en-US" sz="2800" dirty="0" smtClean="0"/>
              <a:t>The rest of the shares are owned by Twin, Equal Exchange, Equal Exchange USA and other ethical investors, including individuals. </a:t>
            </a:r>
          </a:p>
        </p:txBody>
      </p:sp>
      <p:pic>
        <p:nvPicPr>
          <p:cNvPr id="44035" name="Picture 4" descr="LIBERATION MEN"/>
          <p:cNvPicPr>
            <a:picLocks noChangeAspect="1" noChangeArrowheads="1"/>
          </p:cNvPicPr>
          <p:nvPr/>
        </p:nvPicPr>
        <p:blipFill>
          <a:blip r:embed="rId3" cstate="print"/>
          <a:srcRect/>
          <a:stretch>
            <a:fillRect/>
          </a:stretch>
        </p:blipFill>
        <p:spPr bwMode="auto">
          <a:xfrm>
            <a:off x="7667625" y="50800"/>
            <a:ext cx="1346200" cy="987425"/>
          </a:xfrm>
          <a:prstGeom prst="rect">
            <a:avLst/>
          </a:prstGeom>
          <a:solidFill>
            <a:schemeClr val="tx1"/>
          </a:solidFill>
          <a:ln w="9525">
            <a:noFill/>
            <a:miter lim="800000"/>
            <a:headEnd/>
            <a:tailEnd/>
          </a:ln>
        </p:spPr>
      </p:pic>
      <p:pic>
        <p:nvPicPr>
          <p:cNvPr id="44036" name="Picture 6"/>
          <p:cNvPicPr>
            <a:picLocks noChangeAspect="1" noChangeArrowheads="1"/>
          </p:cNvPicPr>
          <p:nvPr/>
        </p:nvPicPr>
        <p:blipFill>
          <a:blip r:embed="rId4" cstate="print"/>
          <a:srcRect/>
          <a:stretch>
            <a:fillRect/>
          </a:stretch>
        </p:blipFill>
        <p:spPr bwMode="auto">
          <a:xfrm>
            <a:off x="6156325" y="1773238"/>
            <a:ext cx="2266950" cy="33813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4294967295"/>
          </p:nvPr>
        </p:nvSpPr>
        <p:spPr>
          <a:xfrm>
            <a:off x="468313" y="1412875"/>
            <a:ext cx="4391025" cy="4824413"/>
          </a:xfrm>
        </p:spPr>
        <p:txBody>
          <a:bodyPr/>
          <a:lstStyle/>
          <a:p>
            <a:pPr marL="609600" indent="-609600" eaLnBrk="1" hangingPunct="1">
              <a:lnSpc>
                <a:spcPct val="80000"/>
              </a:lnSpc>
            </a:pPr>
            <a:r>
              <a:rPr lang="en-US" sz="2800" dirty="0" smtClean="0"/>
              <a:t>As shareholders the farmers have a say in decision making.</a:t>
            </a:r>
          </a:p>
          <a:p>
            <a:pPr marL="609600" indent="-609600" eaLnBrk="1" hangingPunct="1">
              <a:lnSpc>
                <a:spcPct val="80000"/>
              </a:lnSpc>
            </a:pPr>
            <a:r>
              <a:rPr lang="en-US" sz="2800" dirty="0" smtClean="0"/>
              <a:t>When a profit dividend is paid they will receive their share.</a:t>
            </a:r>
          </a:p>
          <a:p>
            <a:pPr marL="609600" indent="-609600" eaLnBrk="1" hangingPunct="1">
              <a:lnSpc>
                <a:spcPct val="80000"/>
              </a:lnSpc>
            </a:pPr>
            <a:r>
              <a:rPr lang="en-GB" sz="2800" dirty="0" smtClean="0"/>
              <a:t>The farmer groups are also members of the International Nut Co-operative (INC), and the INC is represented on the Board of Liberation. </a:t>
            </a:r>
          </a:p>
        </p:txBody>
      </p:sp>
      <p:pic>
        <p:nvPicPr>
          <p:cNvPr id="46082" name="Picture 4" descr="LIBERATION MEN"/>
          <p:cNvPicPr>
            <a:picLocks noChangeAspect="1" noChangeArrowheads="1"/>
          </p:cNvPicPr>
          <p:nvPr/>
        </p:nvPicPr>
        <p:blipFill>
          <a:blip r:embed="rId3" cstate="print"/>
          <a:srcRect/>
          <a:stretch>
            <a:fillRect/>
          </a:stretch>
        </p:blipFill>
        <p:spPr bwMode="auto">
          <a:xfrm>
            <a:off x="7667625" y="50800"/>
            <a:ext cx="1346200" cy="987425"/>
          </a:xfrm>
          <a:prstGeom prst="rect">
            <a:avLst/>
          </a:prstGeom>
          <a:solidFill>
            <a:schemeClr val="tx1"/>
          </a:solidFill>
          <a:ln w="9525">
            <a:noFill/>
            <a:miter lim="800000"/>
            <a:headEnd/>
            <a:tailEnd/>
          </a:ln>
        </p:spPr>
      </p:pic>
      <p:sp>
        <p:nvSpPr>
          <p:cNvPr id="46083" name="Title 1"/>
          <p:cNvSpPr>
            <a:spLocks noGrp="1"/>
          </p:cNvSpPr>
          <p:nvPr>
            <p:ph type="title" idx="4294967295"/>
          </p:nvPr>
        </p:nvSpPr>
        <p:spPr/>
        <p:txBody>
          <a:bodyPr/>
          <a:lstStyle/>
          <a:p>
            <a:pPr algn="l" eaLnBrk="1" hangingPunct="1"/>
            <a:r>
              <a:rPr lang="en-GB" dirty="0" smtClean="0"/>
              <a:t>The importance of ownership</a:t>
            </a:r>
          </a:p>
        </p:txBody>
      </p:sp>
      <p:pic>
        <p:nvPicPr>
          <p:cNvPr id="46084" name="Picture 6"/>
          <p:cNvPicPr>
            <a:picLocks noChangeAspect="1" noChangeArrowheads="1"/>
          </p:cNvPicPr>
          <p:nvPr/>
        </p:nvPicPr>
        <p:blipFill>
          <a:blip r:embed="rId4" cstate="print"/>
          <a:srcRect/>
          <a:stretch>
            <a:fillRect/>
          </a:stretch>
        </p:blipFill>
        <p:spPr bwMode="auto">
          <a:xfrm>
            <a:off x="4968180" y="2283693"/>
            <a:ext cx="3924300" cy="26574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4"/>
          <p:cNvSpPr txBox="1">
            <a:spLocks noChangeArrowheads="1"/>
          </p:cNvSpPr>
          <p:nvPr/>
        </p:nvSpPr>
        <p:spPr bwMode="auto">
          <a:xfrm>
            <a:off x="3563938" y="2349500"/>
            <a:ext cx="5256212" cy="579438"/>
          </a:xfrm>
          <a:prstGeom prst="rect">
            <a:avLst/>
          </a:prstGeom>
          <a:noFill/>
          <a:ln w="9525">
            <a:noFill/>
            <a:miter lim="800000"/>
            <a:headEnd/>
            <a:tailEnd/>
          </a:ln>
        </p:spPr>
        <p:txBody>
          <a:bodyPr>
            <a:spAutoFit/>
          </a:bodyPr>
          <a:lstStyle/>
          <a:p>
            <a:pPr>
              <a:spcBef>
                <a:spcPct val="50000"/>
              </a:spcBef>
            </a:pPr>
            <a:endParaRPr lang="en-GB" sz="3200">
              <a:latin typeface="Gill Sans MT" pitchFamily="34" charset="0"/>
            </a:endParaRPr>
          </a:p>
        </p:txBody>
      </p:sp>
      <p:pic>
        <p:nvPicPr>
          <p:cNvPr id="48130" name="Picture 14" descr="LIBERATION MEN"/>
          <p:cNvPicPr>
            <a:picLocks noChangeAspect="1" noChangeArrowheads="1"/>
          </p:cNvPicPr>
          <p:nvPr/>
        </p:nvPicPr>
        <p:blipFill>
          <a:blip r:embed="rId3" cstate="print"/>
          <a:srcRect/>
          <a:stretch>
            <a:fillRect/>
          </a:stretch>
        </p:blipFill>
        <p:spPr bwMode="auto">
          <a:xfrm>
            <a:off x="7797800" y="0"/>
            <a:ext cx="1346200" cy="987425"/>
          </a:xfrm>
          <a:prstGeom prst="rect">
            <a:avLst/>
          </a:prstGeom>
          <a:noFill/>
          <a:ln w="9525">
            <a:noFill/>
            <a:miter lim="800000"/>
            <a:headEnd/>
            <a:tailEnd/>
          </a:ln>
        </p:spPr>
      </p:pic>
      <p:sp>
        <p:nvSpPr>
          <p:cNvPr id="16" name="Slide Number Placeholder 15"/>
          <p:cNvSpPr txBox="1">
            <a:spLocks noGrp="1"/>
          </p:cNvSpPr>
          <p:nvPr/>
        </p:nvSpPr>
        <p:spPr>
          <a:xfrm>
            <a:off x="6553200" y="2971800"/>
            <a:ext cx="2133600" cy="365125"/>
          </a:xfrm>
          <a:prstGeom prst="rect">
            <a:avLst/>
          </a:prstGeom>
          <a:noFill/>
        </p:spPr>
        <p:txBody>
          <a:bodyPr anchor="ctr"/>
          <a:lstStyle/>
          <a:p>
            <a:pPr fontAlgn="auto">
              <a:spcBef>
                <a:spcPts val="0"/>
              </a:spcBef>
              <a:spcAft>
                <a:spcPts val="0"/>
              </a:spcAft>
              <a:defRPr/>
            </a:pPr>
            <a:fld id="{3EFF1A66-F22D-48C7-95AA-4DAE6DE3537C}" type="slidenum">
              <a:rPr lang="en-GB" sz="1200">
                <a:solidFill>
                  <a:schemeClr val="tx1">
                    <a:tint val="75000"/>
                  </a:schemeClr>
                </a:solidFill>
                <a:latin typeface="+mn-lt"/>
                <a:cs typeface="+mn-cs"/>
              </a:rPr>
              <a:pPr fontAlgn="auto">
                <a:spcBef>
                  <a:spcPts val="0"/>
                </a:spcBef>
                <a:spcAft>
                  <a:spcPts val="0"/>
                </a:spcAft>
                <a:defRPr/>
              </a:pPr>
              <a:t>15</a:t>
            </a:fld>
            <a:endParaRPr lang="en-GB" sz="1200" dirty="0">
              <a:solidFill>
                <a:schemeClr val="tx1">
                  <a:tint val="75000"/>
                </a:schemeClr>
              </a:solidFill>
              <a:latin typeface="+mn-lt"/>
              <a:cs typeface="+mn-cs"/>
            </a:endParaRPr>
          </a:p>
        </p:txBody>
      </p:sp>
      <p:sp>
        <p:nvSpPr>
          <p:cNvPr id="48132" name="Rectangle 4"/>
          <p:cNvSpPr>
            <a:spLocks noChangeArrowheads="1"/>
          </p:cNvSpPr>
          <p:nvPr/>
        </p:nvSpPr>
        <p:spPr bwMode="auto">
          <a:xfrm>
            <a:off x="0" y="2852738"/>
            <a:ext cx="9144000" cy="720725"/>
          </a:xfrm>
          <a:prstGeom prst="rect">
            <a:avLst/>
          </a:prstGeom>
          <a:solidFill>
            <a:schemeClr val="tx1"/>
          </a:solidFill>
          <a:ln w="9525">
            <a:solidFill>
              <a:schemeClr val="tx1"/>
            </a:solidFill>
            <a:miter lim="800000"/>
            <a:headEnd/>
            <a:tailEnd/>
          </a:ln>
        </p:spPr>
        <p:txBody>
          <a:bodyPr wrap="none" anchor="ctr"/>
          <a:lstStyle/>
          <a:p>
            <a:pPr algn="ctr"/>
            <a:endParaRPr lang="en-US"/>
          </a:p>
        </p:txBody>
      </p:sp>
      <p:sp>
        <p:nvSpPr>
          <p:cNvPr id="48133" name="Text Box 17"/>
          <p:cNvSpPr txBox="1">
            <a:spLocks noChangeArrowheads="1"/>
          </p:cNvSpPr>
          <p:nvPr/>
        </p:nvSpPr>
        <p:spPr bwMode="auto">
          <a:xfrm>
            <a:off x="0" y="2997200"/>
            <a:ext cx="9144000" cy="457200"/>
          </a:xfrm>
          <a:prstGeom prst="rect">
            <a:avLst/>
          </a:prstGeom>
          <a:noFill/>
          <a:ln w="9525">
            <a:noFill/>
            <a:miter lim="800000"/>
            <a:headEnd/>
            <a:tailEnd/>
          </a:ln>
        </p:spPr>
        <p:txBody>
          <a:bodyPr>
            <a:spAutoFit/>
          </a:bodyPr>
          <a:lstStyle/>
          <a:p>
            <a:pPr algn="ctr"/>
            <a:r>
              <a:rPr lang="en-GB" sz="2400" b="1">
                <a:solidFill>
                  <a:schemeClr val="bg1"/>
                </a:solidFill>
                <a:latin typeface="Calibri" pitchFamily="34" charset="0"/>
              </a:rPr>
              <a:t>The business plan</a:t>
            </a:r>
            <a:endParaRPr lang="en-GB"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descr="LIBERATION MEN"/>
          <p:cNvPicPr>
            <a:picLocks noChangeAspect="1" noChangeArrowheads="1"/>
          </p:cNvPicPr>
          <p:nvPr/>
        </p:nvPicPr>
        <p:blipFill>
          <a:blip r:embed="rId3" cstate="print"/>
          <a:srcRect/>
          <a:stretch>
            <a:fillRect/>
          </a:stretch>
        </p:blipFill>
        <p:spPr bwMode="auto">
          <a:xfrm>
            <a:off x="7797800" y="0"/>
            <a:ext cx="1346200" cy="987425"/>
          </a:xfrm>
          <a:prstGeom prst="rect">
            <a:avLst/>
          </a:prstGeom>
          <a:noFill/>
          <a:ln w="9525">
            <a:noFill/>
            <a:miter lim="800000"/>
            <a:headEnd/>
            <a:tailEnd/>
          </a:ln>
        </p:spPr>
      </p:pic>
      <p:sp>
        <p:nvSpPr>
          <p:cNvPr id="50178" name="Title 1"/>
          <p:cNvSpPr>
            <a:spLocks noGrp="1"/>
          </p:cNvSpPr>
          <p:nvPr>
            <p:ph type="title" idx="4294967295"/>
          </p:nvPr>
        </p:nvSpPr>
        <p:spPr>
          <a:xfrm>
            <a:off x="428625" y="142875"/>
            <a:ext cx="8229600" cy="857250"/>
          </a:xfrm>
        </p:spPr>
        <p:txBody>
          <a:bodyPr/>
          <a:lstStyle/>
          <a:p>
            <a:pPr algn="l" eaLnBrk="1" hangingPunct="1"/>
            <a:r>
              <a:rPr lang="en-GB" dirty="0" smtClean="0"/>
              <a:t>Liberation’s objectives</a:t>
            </a:r>
          </a:p>
        </p:txBody>
      </p:sp>
      <p:sp>
        <p:nvSpPr>
          <p:cNvPr id="50179" name="Content Placeholder 2"/>
          <p:cNvSpPr>
            <a:spLocks/>
          </p:cNvSpPr>
          <p:nvPr/>
        </p:nvSpPr>
        <p:spPr bwMode="auto">
          <a:xfrm>
            <a:off x="468313" y="1268413"/>
            <a:ext cx="7128023" cy="4321175"/>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en-GB" sz="2800" dirty="0">
                <a:latin typeface="Calibri" pitchFamily="34" charset="0"/>
              </a:rPr>
              <a:t>To increase incomes for nut farmers. </a:t>
            </a:r>
          </a:p>
          <a:p>
            <a:pPr marL="342900" indent="-342900">
              <a:lnSpc>
                <a:spcPct val="80000"/>
              </a:lnSpc>
              <a:spcBef>
                <a:spcPct val="20000"/>
              </a:spcBef>
              <a:buFont typeface="Arial" charset="0"/>
              <a:buChar char="•"/>
            </a:pPr>
            <a:r>
              <a:rPr lang="en-GB" sz="2800" dirty="0">
                <a:latin typeface="Calibri" pitchFamily="34" charset="0"/>
              </a:rPr>
              <a:t>To create sustainable supply chains.</a:t>
            </a:r>
          </a:p>
          <a:p>
            <a:pPr marL="342900" indent="-342900">
              <a:lnSpc>
                <a:spcPct val="80000"/>
              </a:lnSpc>
              <a:spcBef>
                <a:spcPct val="20000"/>
              </a:spcBef>
              <a:buFont typeface="Arial" charset="0"/>
              <a:buChar char="•"/>
            </a:pPr>
            <a:r>
              <a:rPr lang="en-GB" sz="2800" dirty="0">
                <a:latin typeface="Calibri" pitchFamily="34" charset="0"/>
              </a:rPr>
              <a:t>To improve the quality </a:t>
            </a:r>
            <a:r>
              <a:rPr lang="en-GB" sz="2800" dirty="0" smtClean="0">
                <a:latin typeface="Calibri" pitchFamily="34" charset="0"/>
              </a:rPr>
              <a:t>and </a:t>
            </a:r>
            <a:r>
              <a:rPr lang="en-GB" sz="2800" dirty="0">
                <a:latin typeface="Calibri" pitchFamily="34" charset="0"/>
              </a:rPr>
              <a:t>consistency of nuts so the farmers improve their business reputation and sell more. </a:t>
            </a:r>
          </a:p>
          <a:p>
            <a:pPr marL="342900" indent="-342900">
              <a:lnSpc>
                <a:spcPct val="80000"/>
              </a:lnSpc>
              <a:spcBef>
                <a:spcPct val="20000"/>
              </a:spcBef>
              <a:buFont typeface="Arial" charset="0"/>
              <a:buChar char="•"/>
            </a:pPr>
            <a:r>
              <a:rPr lang="en-GB" sz="2800" dirty="0">
                <a:latin typeface="Calibri" pitchFamily="34" charset="0"/>
              </a:rPr>
              <a:t>To provide access to local and international markets.</a:t>
            </a:r>
          </a:p>
          <a:p>
            <a:pPr marL="342900" indent="-342900">
              <a:lnSpc>
                <a:spcPct val="80000"/>
              </a:lnSpc>
              <a:spcBef>
                <a:spcPct val="20000"/>
              </a:spcBef>
              <a:buFont typeface="Arial" charset="0"/>
              <a:buChar char="•"/>
            </a:pPr>
            <a:r>
              <a:rPr lang="en-GB" sz="2800" dirty="0">
                <a:latin typeface="Calibri" pitchFamily="34" charset="0"/>
              </a:rPr>
              <a:t>To create a way of doing business which helps nut farmers see nut farming as a long-term opportunity.</a:t>
            </a:r>
          </a:p>
          <a:p>
            <a:pPr marL="342900" indent="-342900">
              <a:lnSpc>
                <a:spcPct val="80000"/>
              </a:lnSpc>
              <a:spcBef>
                <a:spcPct val="20000"/>
              </a:spcBef>
              <a:buFont typeface="Arial" charset="0"/>
              <a:buChar char="•"/>
            </a:pPr>
            <a:r>
              <a:rPr lang="en-GB" sz="2800" dirty="0">
                <a:latin typeface="Calibri" pitchFamily="34" charset="0"/>
              </a:rPr>
              <a:t>To help rural farmers build networks for support and to increase their power in the market.</a:t>
            </a:r>
          </a:p>
          <a:p>
            <a:pPr marL="342900" indent="-342900" algn="ctr">
              <a:lnSpc>
                <a:spcPct val="80000"/>
              </a:lnSpc>
              <a:spcBef>
                <a:spcPct val="20000"/>
              </a:spcBef>
              <a:buFont typeface="Arial" charset="0"/>
              <a:buNone/>
            </a:pPr>
            <a:endParaRPr lang="en-GB" sz="2800" i="1" dirty="0">
              <a:latin typeface="Calibri" pitchFamily="34" charset="0"/>
            </a:endParaRPr>
          </a:p>
          <a:p>
            <a:pPr marL="342900" indent="-342900">
              <a:lnSpc>
                <a:spcPct val="80000"/>
              </a:lnSpc>
              <a:spcBef>
                <a:spcPct val="20000"/>
              </a:spcBef>
              <a:buFont typeface="Arial" charset="0"/>
              <a:buChar char="•"/>
            </a:pPr>
            <a:endParaRPr lang="en-GB" sz="2800"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Oval 26"/>
          <p:cNvSpPr>
            <a:spLocks noChangeArrowheads="1"/>
          </p:cNvSpPr>
          <p:nvPr/>
        </p:nvSpPr>
        <p:spPr bwMode="auto">
          <a:xfrm>
            <a:off x="1331913" y="1557338"/>
            <a:ext cx="1871662" cy="1800225"/>
          </a:xfrm>
          <a:prstGeom prst="ellipse">
            <a:avLst/>
          </a:prstGeom>
          <a:solidFill>
            <a:schemeClr val="tx1"/>
          </a:solidFill>
          <a:ln w="9525">
            <a:solidFill>
              <a:schemeClr val="tx1"/>
            </a:solidFill>
            <a:round/>
            <a:headEnd/>
            <a:tailEnd/>
          </a:ln>
        </p:spPr>
        <p:txBody>
          <a:bodyPr anchor="ctr"/>
          <a:lstStyle/>
          <a:p>
            <a:pPr algn="ctr"/>
            <a:r>
              <a:rPr lang="en-GB" sz="2000" b="1">
                <a:solidFill>
                  <a:schemeClr val="bg1"/>
                </a:solidFill>
                <a:latin typeface="Calibri" pitchFamily="34" charset="0"/>
              </a:rPr>
              <a:t>Farmers improve quality of nuts</a:t>
            </a:r>
            <a:endParaRPr lang="en-US" sz="2000" b="1">
              <a:solidFill>
                <a:schemeClr val="bg1"/>
              </a:solidFill>
              <a:latin typeface="Calibri" pitchFamily="34" charset="0"/>
            </a:endParaRPr>
          </a:p>
        </p:txBody>
      </p:sp>
      <p:sp>
        <p:nvSpPr>
          <p:cNvPr id="52226" name="Oval 25"/>
          <p:cNvSpPr>
            <a:spLocks noChangeArrowheads="1"/>
          </p:cNvSpPr>
          <p:nvPr/>
        </p:nvSpPr>
        <p:spPr bwMode="auto">
          <a:xfrm>
            <a:off x="755650" y="3573463"/>
            <a:ext cx="1800225" cy="1800225"/>
          </a:xfrm>
          <a:prstGeom prst="ellipse">
            <a:avLst/>
          </a:prstGeom>
          <a:solidFill>
            <a:schemeClr val="tx1"/>
          </a:solidFill>
          <a:ln w="9525">
            <a:solidFill>
              <a:schemeClr val="tx1"/>
            </a:solidFill>
            <a:round/>
            <a:headEnd/>
            <a:tailEnd/>
          </a:ln>
        </p:spPr>
        <p:txBody>
          <a:bodyPr anchor="ctr"/>
          <a:lstStyle/>
          <a:p>
            <a:pPr algn="ctr"/>
            <a:r>
              <a:rPr lang="en-GB" sz="2000" b="1">
                <a:solidFill>
                  <a:schemeClr val="bg1"/>
                </a:solidFill>
                <a:latin typeface="Calibri" pitchFamily="34" charset="0"/>
              </a:rPr>
              <a:t>Increased interest in  farming nuts</a:t>
            </a:r>
            <a:endParaRPr lang="en-US" sz="2000" b="1">
              <a:solidFill>
                <a:schemeClr val="bg1"/>
              </a:solidFill>
              <a:latin typeface="Calibri" pitchFamily="34" charset="0"/>
            </a:endParaRPr>
          </a:p>
        </p:txBody>
      </p:sp>
      <p:sp>
        <p:nvSpPr>
          <p:cNvPr id="52227" name="Oval 24"/>
          <p:cNvSpPr>
            <a:spLocks noChangeArrowheads="1"/>
          </p:cNvSpPr>
          <p:nvPr/>
        </p:nvSpPr>
        <p:spPr bwMode="auto">
          <a:xfrm>
            <a:off x="2411413" y="4724400"/>
            <a:ext cx="1800225" cy="1800225"/>
          </a:xfrm>
          <a:prstGeom prst="ellipse">
            <a:avLst/>
          </a:prstGeom>
          <a:solidFill>
            <a:schemeClr val="tx1"/>
          </a:solidFill>
          <a:ln w="9525">
            <a:solidFill>
              <a:schemeClr val="tx1"/>
            </a:solidFill>
            <a:round/>
            <a:headEnd/>
            <a:tailEnd/>
          </a:ln>
        </p:spPr>
        <p:txBody>
          <a:bodyPr anchor="ctr"/>
          <a:lstStyle/>
          <a:p>
            <a:pPr algn="ctr"/>
            <a:r>
              <a:rPr lang="en-GB" sz="2000" b="1">
                <a:solidFill>
                  <a:schemeClr val="bg1"/>
                </a:solidFill>
                <a:latin typeface="Calibri" pitchFamily="34" charset="0"/>
              </a:rPr>
              <a:t>Farmers increase incomes</a:t>
            </a:r>
            <a:endParaRPr lang="en-US" sz="2000" b="1">
              <a:solidFill>
                <a:schemeClr val="bg1"/>
              </a:solidFill>
              <a:latin typeface="Calibri" pitchFamily="34" charset="0"/>
            </a:endParaRPr>
          </a:p>
        </p:txBody>
      </p:sp>
      <p:sp>
        <p:nvSpPr>
          <p:cNvPr id="52228" name="Oval 23"/>
          <p:cNvSpPr>
            <a:spLocks noChangeArrowheads="1"/>
          </p:cNvSpPr>
          <p:nvPr/>
        </p:nvSpPr>
        <p:spPr bwMode="auto">
          <a:xfrm>
            <a:off x="4572000" y="4724400"/>
            <a:ext cx="1800225" cy="1800225"/>
          </a:xfrm>
          <a:prstGeom prst="ellipse">
            <a:avLst/>
          </a:prstGeom>
          <a:solidFill>
            <a:schemeClr val="tx1"/>
          </a:solidFill>
          <a:ln w="9525">
            <a:solidFill>
              <a:schemeClr val="tx1"/>
            </a:solidFill>
            <a:round/>
            <a:headEnd/>
            <a:tailEnd/>
          </a:ln>
        </p:spPr>
        <p:txBody>
          <a:bodyPr anchor="ctr"/>
          <a:lstStyle/>
          <a:p>
            <a:pPr algn="ctr"/>
            <a:r>
              <a:rPr lang="en-GB" sz="2000" b="1">
                <a:solidFill>
                  <a:schemeClr val="bg1"/>
                </a:solidFill>
                <a:latin typeface="Calibri" pitchFamily="34" charset="0"/>
              </a:rPr>
              <a:t>Farmers have access to new markets</a:t>
            </a:r>
            <a:endParaRPr lang="en-US" sz="2000" b="1">
              <a:solidFill>
                <a:schemeClr val="bg1"/>
              </a:solidFill>
              <a:latin typeface="Calibri" pitchFamily="34" charset="0"/>
            </a:endParaRPr>
          </a:p>
        </p:txBody>
      </p:sp>
      <p:sp>
        <p:nvSpPr>
          <p:cNvPr id="52229" name="Oval 22"/>
          <p:cNvSpPr>
            <a:spLocks noChangeArrowheads="1"/>
          </p:cNvSpPr>
          <p:nvPr/>
        </p:nvSpPr>
        <p:spPr bwMode="auto">
          <a:xfrm>
            <a:off x="6156325" y="3500438"/>
            <a:ext cx="1800225" cy="1800225"/>
          </a:xfrm>
          <a:prstGeom prst="ellipse">
            <a:avLst/>
          </a:prstGeom>
          <a:solidFill>
            <a:schemeClr val="tx1"/>
          </a:solidFill>
          <a:ln w="9525">
            <a:solidFill>
              <a:schemeClr val="tx1"/>
            </a:solidFill>
            <a:round/>
            <a:headEnd/>
            <a:tailEnd/>
          </a:ln>
        </p:spPr>
        <p:txBody>
          <a:bodyPr anchor="ctr"/>
          <a:lstStyle/>
          <a:p>
            <a:pPr algn="ctr"/>
            <a:r>
              <a:rPr lang="en-GB" sz="2000" b="1">
                <a:solidFill>
                  <a:schemeClr val="bg1"/>
                </a:solidFill>
                <a:latin typeface="Calibri" pitchFamily="34" charset="0"/>
              </a:rPr>
              <a:t>Consumerhas more choice</a:t>
            </a:r>
            <a:endParaRPr lang="en-US" sz="2000" b="1">
              <a:solidFill>
                <a:schemeClr val="bg1"/>
              </a:solidFill>
              <a:latin typeface="Calibri" pitchFamily="34" charset="0"/>
            </a:endParaRPr>
          </a:p>
        </p:txBody>
      </p:sp>
      <p:sp>
        <p:nvSpPr>
          <p:cNvPr id="52230" name="Oval 21"/>
          <p:cNvSpPr>
            <a:spLocks noChangeArrowheads="1"/>
          </p:cNvSpPr>
          <p:nvPr/>
        </p:nvSpPr>
        <p:spPr bwMode="auto">
          <a:xfrm>
            <a:off x="5508625" y="1484313"/>
            <a:ext cx="1800225" cy="1800225"/>
          </a:xfrm>
          <a:prstGeom prst="ellipse">
            <a:avLst/>
          </a:prstGeom>
          <a:solidFill>
            <a:schemeClr val="tx1"/>
          </a:solidFill>
          <a:ln w="9525">
            <a:solidFill>
              <a:schemeClr val="tx1"/>
            </a:solidFill>
            <a:round/>
            <a:headEnd/>
            <a:tailEnd/>
          </a:ln>
        </p:spPr>
        <p:txBody>
          <a:bodyPr anchor="ctr"/>
          <a:lstStyle/>
          <a:p>
            <a:pPr algn="ctr"/>
            <a:r>
              <a:rPr lang="en-GB" sz="2000" b="1">
                <a:solidFill>
                  <a:schemeClr val="bg1"/>
                </a:solidFill>
                <a:latin typeface="Calibri" pitchFamily="34" charset="0"/>
              </a:rPr>
              <a:t>Markets and sells Fairtrade nuts in UK &amp; Europe</a:t>
            </a:r>
            <a:endParaRPr lang="en-US" sz="2000" b="1">
              <a:solidFill>
                <a:schemeClr val="bg1"/>
              </a:solidFill>
              <a:latin typeface="Calibri" pitchFamily="34" charset="0"/>
            </a:endParaRPr>
          </a:p>
        </p:txBody>
      </p:sp>
      <p:pic>
        <p:nvPicPr>
          <p:cNvPr id="52231" name="Picture 3" descr="LIBERATION MEN"/>
          <p:cNvPicPr>
            <a:picLocks noChangeAspect="1" noChangeArrowheads="1"/>
          </p:cNvPicPr>
          <p:nvPr/>
        </p:nvPicPr>
        <p:blipFill>
          <a:blip r:embed="rId3" cstate="print"/>
          <a:srcRect/>
          <a:stretch>
            <a:fillRect/>
          </a:stretch>
        </p:blipFill>
        <p:spPr bwMode="auto">
          <a:xfrm>
            <a:off x="7797800" y="0"/>
            <a:ext cx="1346200" cy="987425"/>
          </a:xfrm>
          <a:prstGeom prst="rect">
            <a:avLst/>
          </a:prstGeom>
          <a:noFill/>
          <a:ln w="9525">
            <a:noFill/>
            <a:miter lim="800000"/>
            <a:headEnd/>
            <a:tailEnd/>
          </a:ln>
        </p:spPr>
      </p:pic>
      <p:sp>
        <p:nvSpPr>
          <p:cNvPr id="52232" name="Title 1"/>
          <p:cNvSpPr>
            <a:spLocks noGrp="1"/>
          </p:cNvSpPr>
          <p:nvPr>
            <p:ph type="title" idx="4294967295"/>
          </p:nvPr>
        </p:nvSpPr>
        <p:spPr>
          <a:xfrm>
            <a:off x="428625" y="142875"/>
            <a:ext cx="8229600" cy="857250"/>
          </a:xfrm>
        </p:spPr>
        <p:txBody>
          <a:bodyPr/>
          <a:lstStyle/>
          <a:p>
            <a:pPr algn="l" eaLnBrk="1" hangingPunct="1"/>
            <a:r>
              <a:rPr lang="en-GB" smtClean="0"/>
              <a:t>Creating a virtuous circle</a:t>
            </a:r>
          </a:p>
        </p:txBody>
      </p:sp>
      <p:sp>
        <p:nvSpPr>
          <p:cNvPr id="52233" name="Oval 10"/>
          <p:cNvSpPr>
            <a:spLocks noChangeArrowheads="1"/>
          </p:cNvSpPr>
          <p:nvPr/>
        </p:nvSpPr>
        <p:spPr bwMode="auto">
          <a:xfrm>
            <a:off x="3492500" y="908050"/>
            <a:ext cx="1800225" cy="1800225"/>
          </a:xfrm>
          <a:prstGeom prst="ellipse">
            <a:avLst/>
          </a:prstGeom>
          <a:solidFill>
            <a:schemeClr val="tx1"/>
          </a:solidFill>
          <a:ln w="9525">
            <a:solidFill>
              <a:schemeClr val="tx1"/>
            </a:solidFill>
            <a:round/>
            <a:headEnd/>
            <a:tailEnd/>
          </a:ln>
        </p:spPr>
        <p:txBody>
          <a:bodyPr anchor="ctr"/>
          <a:lstStyle/>
          <a:p>
            <a:pPr algn="ctr"/>
            <a:r>
              <a:rPr lang="en-GB" sz="2000" b="1" dirty="0">
                <a:solidFill>
                  <a:schemeClr val="bg1"/>
                </a:solidFill>
                <a:latin typeface="Calibri" pitchFamily="34" charset="0"/>
              </a:rPr>
              <a:t>Liberation buys nuts from </a:t>
            </a:r>
            <a:r>
              <a:rPr lang="en-GB" sz="2000" b="1" dirty="0" smtClean="0">
                <a:solidFill>
                  <a:schemeClr val="bg1"/>
                </a:solidFill>
                <a:latin typeface="Calibri" pitchFamily="34" charset="0"/>
              </a:rPr>
              <a:t>INC</a:t>
            </a:r>
            <a:endParaRPr lang="en-US" sz="2000" b="1" dirty="0">
              <a:solidFill>
                <a:schemeClr val="bg1"/>
              </a:solidFill>
              <a:latin typeface="Calibri" pitchFamily="34" charset="0"/>
            </a:endParaRPr>
          </a:p>
        </p:txBody>
      </p:sp>
      <p:sp>
        <p:nvSpPr>
          <p:cNvPr id="52234" name="AutoShape 27"/>
          <p:cNvSpPr>
            <a:spLocks noChangeArrowheads="1"/>
          </p:cNvSpPr>
          <p:nvPr/>
        </p:nvSpPr>
        <p:spPr bwMode="auto">
          <a:xfrm rot="1562828">
            <a:off x="5219700" y="1700213"/>
            <a:ext cx="576263" cy="431800"/>
          </a:xfrm>
          <a:prstGeom prst="rightArrow">
            <a:avLst>
              <a:gd name="adj1" fmla="val 56620"/>
              <a:gd name="adj2" fmla="val 53679"/>
            </a:avLst>
          </a:prstGeom>
          <a:solidFill>
            <a:srgbClr val="FF9900"/>
          </a:solidFill>
          <a:ln w="9525">
            <a:solidFill>
              <a:srgbClr val="FF9900"/>
            </a:solidFill>
            <a:miter lim="800000"/>
            <a:headEnd/>
            <a:tailEnd/>
          </a:ln>
        </p:spPr>
        <p:txBody>
          <a:bodyPr wrap="none" anchor="ctr"/>
          <a:lstStyle/>
          <a:p>
            <a:endParaRPr lang="en-US"/>
          </a:p>
        </p:txBody>
      </p:sp>
      <p:sp>
        <p:nvSpPr>
          <p:cNvPr id="52235" name="AutoShape 28"/>
          <p:cNvSpPr>
            <a:spLocks noChangeArrowheads="1"/>
          </p:cNvSpPr>
          <p:nvPr/>
        </p:nvSpPr>
        <p:spPr bwMode="auto">
          <a:xfrm rot="-1720627">
            <a:off x="3059113" y="1773238"/>
            <a:ext cx="576262" cy="431800"/>
          </a:xfrm>
          <a:prstGeom prst="rightArrow">
            <a:avLst>
              <a:gd name="adj1" fmla="val 56620"/>
              <a:gd name="adj2" fmla="val 53679"/>
            </a:avLst>
          </a:prstGeom>
          <a:solidFill>
            <a:srgbClr val="FF9900"/>
          </a:solidFill>
          <a:ln w="9525">
            <a:solidFill>
              <a:srgbClr val="FF9900"/>
            </a:solidFill>
            <a:miter lim="800000"/>
            <a:headEnd/>
            <a:tailEnd/>
          </a:ln>
        </p:spPr>
        <p:txBody>
          <a:bodyPr wrap="none" anchor="ctr"/>
          <a:lstStyle/>
          <a:p>
            <a:endParaRPr lang="en-US"/>
          </a:p>
        </p:txBody>
      </p:sp>
      <p:sp>
        <p:nvSpPr>
          <p:cNvPr id="52236" name="AutoShape 29"/>
          <p:cNvSpPr>
            <a:spLocks noChangeArrowheads="1"/>
          </p:cNvSpPr>
          <p:nvPr/>
        </p:nvSpPr>
        <p:spPr bwMode="auto">
          <a:xfrm rot="10800000">
            <a:off x="4067175" y="5300663"/>
            <a:ext cx="576263" cy="431800"/>
          </a:xfrm>
          <a:prstGeom prst="rightArrow">
            <a:avLst>
              <a:gd name="adj1" fmla="val 56620"/>
              <a:gd name="adj2" fmla="val 53679"/>
            </a:avLst>
          </a:prstGeom>
          <a:solidFill>
            <a:srgbClr val="FF9900"/>
          </a:solidFill>
          <a:ln w="9525">
            <a:solidFill>
              <a:srgbClr val="FF9900"/>
            </a:solidFill>
            <a:miter lim="800000"/>
            <a:headEnd/>
            <a:tailEnd/>
          </a:ln>
        </p:spPr>
        <p:txBody>
          <a:bodyPr wrap="none" anchor="ctr"/>
          <a:lstStyle/>
          <a:p>
            <a:endParaRPr lang="en-US"/>
          </a:p>
        </p:txBody>
      </p:sp>
      <p:sp>
        <p:nvSpPr>
          <p:cNvPr id="52237" name="AutoShape 30"/>
          <p:cNvSpPr>
            <a:spLocks noChangeArrowheads="1"/>
          </p:cNvSpPr>
          <p:nvPr/>
        </p:nvSpPr>
        <p:spPr bwMode="auto">
          <a:xfrm rot="-8573156">
            <a:off x="2195513" y="4797425"/>
            <a:ext cx="576262" cy="431800"/>
          </a:xfrm>
          <a:prstGeom prst="rightArrow">
            <a:avLst>
              <a:gd name="adj1" fmla="val 56620"/>
              <a:gd name="adj2" fmla="val 53679"/>
            </a:avLst>
          </a:prstGeom>
          <a:solidFill>
            <a:srgbClr val="FF9900"/>
          </a:solidFill>
          <a:ln w="9525">
            <a:solidFill>
              <a:srgbClr val="FF9900"/>
            </a:solidFill>
            <a:miter lim="800000"/>
            <a:headEnd/>
            <a:tailEnd/>
          </a:ln>
        </p:spPr>
        <p:txBody>
          <a:bodyPr wrap="none" anchor="ctr"/>
          <a:lstStyle/>
          <a:p>
            <a:endParaRPr lang="en-US"/>
          </a:p>
        </p:txBody>
      </p:sp>
      <p:sp>
        <p:nvSpPr>
          <p:cNvPr id="52238" name="AutoShape 31"/>
          <p:cNvSpPr>
            <a:spLocks noChangeArrowheads="1"/>
          </p:cNvSpPr>
          <p:nvPr/>
        </p:nvSpPr>
        <p:spPr bwMode="auto">
          <a:xfrm rot="-3731840">
            <a:off x="1547019" y="3140869"/>
            <a:ext cx="576262" cy="431800"/>
          </a:xfrm>
          <a:prstGeom prst="rightArrow">
            <a:avLst>
              <a:gd name="adj1" fmla="val 56620"/>
              <a:gd name="adj2" fmla="val 53679"/>
            </a:avLst>
          </a:prstGeom>
          <a:solidFill>
            <a:srgbClr val="FF9900"/>
          </a:solidFill>
          <a:ln w="9525">
            <a:solidFill>
              <a:srgbClr val="FF9900"/>
            </a:solidFill>
            <a:miter lim="800000"/>
            <a:headEnd/>
            <a:tailEnd/>
          </a:ln>
        </p:spPr>
        <p:txBody>
          <a:bodyPr wrap="none" anchor="ctr"/>
          <a:lstStyle/>
          <a:p>
            <a:endParaRPr lang="en-US"/>
          </a:p>
        </p:txBody>
      </p:sp>
      <p:sp>
        <p:nvSpPr>
          <p:cNvPr id="52239" name="AutoShape 32"/>
          <p:cNvSpPr>
            <a:spLocks noChangeArrowheads="1"/>
          </p:cNvSpPr>
          <p:nvPr/>
        </p:nvSpPr>
        <p:spPr bwMode="auto">
          <a:xfrm rot="4377145">
            <a:off x="6515894" y="3213894"/>
            <a:ext cx="576262" cy="431800"/>
          </a:xfrm>
          <a:prstGeom prst="rightArrow">
            <a:avLst>
              <a:gd name="adj1" fmla="val 56620"/>
              <a:gd name="adj2" fmla="val 53679"/>
            </a:avLst>
          </a:prstGeom>
          <a:solidFill>
            <a:srgbClr val="FF9900"/>
          </a:solidFill>
          <a:ln w="9525">
            <a:solidFill>
              <a:srgbClr val="FF9900"/>
            </a:solidFill>
            <a:miter lim="800000"/>
            <a:headEnd/>
            <a:tailEnd/>
          </a:ln>
        </p:spPr>
        <p:txBody>
          <a:bodyPr wrap="none" anchor="ctr"/>
          <a:lstStyle/>
          <a:p>
            <a:endParaRPr lang="en-US"/>
          </a:p>
        </p:txBody>
      </p:sp>
      <p:sp>
        <p:nvSpPr>
          <p:cNvPr id="52240" name="AutoShape 33"/>
          <p:cNvSpPr>
            <a:spLocks noChangeArrowheads="1"/>
          </p:cNvSpPr>
          <p:nvPr/>
        </p:nvSpPr>
        <p:spPr bwMode="auto">
          <a:xfrm rot="8206611">
            <a:off x="6011863" y="4797425"/>
            <a:ext cx="576262" cy="431800"/>
          </a:xfrm>
          <a:prstGeom prst="rightArrow">
            <a:avLst>
              <a:gd name="adj1" fmla="val 56620"/>
              <a:gd name="adj2" fmla="val 53679"/>
            </a:avLst>
          </a:prstGeom>
          <a:solidFill>
            <a:srgbClr val="FF9900"/>
          </a:solidFill>
          <a:ln w="9525">
            <a:solidFill>
              <a:srgbClr val="FF9900"/>
            </a:solidFill>
            <a:miter lim="800000"/>
            <a:headEnd/>
            <a:tailEnd/>
          </a:ln>
        </p:spPr>
        <p:txBody>
          <a:bodyPr wrap="none" anchor="ct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a:xfrm>
            <a:off x="468313" y="260350"/>
            <a:ext cx="8229600" cy="1025525"/>
          </a:xfrm>
        </p:spPr>
        <p:txBody>
          <a:bodyPr/>
          <a:lstStyle/>
          <a:p>
            <a:pPr algn="l" eaLnBrk="1" hangingPunct="1"/>
            <a:r>
              <a:rPr lang="en-GB" sz="3600" smtClean="0"/>
              <a:t>Why Fairtrade?</a:t>
            </a:r>
          </a:p>
        </p:txBody>
      </p:sp>
      <p:sp>
        <p:nvSpPr>
          <p:cNvPr id="54274" name="Content Placeholder 2"/>
          <p:cNvSpPr>
            <a:spLocks noGrp="1"/>
          </p:cNvSpPr>
          <p:nvPr>
            <p:ph idx="4294967295"/>
          </p:nvPr>
        </p:nvSpPr>
        <p:spPr>
          <a:xfrm>
            <a:off x="468313" y="1268413"/>
            <a:ext cx="5726112" cy="5113337"/>
          </a:xfrm>
        </p:spPr>
        <p:txBody>
          <a:bodyPr/>
          <a:lstStyle/>
          <a:p>
            <a:pPr marL="360363" indent="-360363" eaLnBrk="1" hangingPunct="1">
              <a:lnSpc>
                <a:spcPct val="80000"/>
              </a:lnSpc>
              <a:tabLst>
                <a:tab pos="0" algn="l"/>
              </a:tabLst>
            </a:pPr>
            <a:r>
              <a:rPr lang="en-GB" sz="2800" dirty="0" err="1" smtClean="0"/>
              <a:t>Fairtrade</a:t>
            </a:r>
            <a:r>
              <a:rPr lang="en-GB" sz="2800" dirty="0" smtClean="0"/>
              <a:t> guarantees farmers a fair price.</a:t>
            </a:r>
          </a:p>
          <a:p>
            <a:pPr marL="360363" indent="-360363" eaLnBrk="1" hangingPunct="1">
              <a:lnSpc>
                <a:spcPct val="80000"/>
              </a:lnSpc>
              <a:tabLst>
                <a:tab pos="0" algn="l"/>
              </a:tabLst>
            </a:pPr>
            <a:r>
              <a:rPr lang="en-GB" sz="2800" dirty="0" smtClean="0"/>
              <a:t>Farmers receive a  ‘</a:t>
            </a:r>
            <a:r>
              <a:rPr lang="en-GB" sz="2800" dirty="0" err="1" smtClean="0"/>
              <a:t>Fairtrade</a:t>
            </a:r>
            <a:r>
              <a:rPr lang="en-GB" sz="2800" dirty="0" smtClean="0"/>
              <a:t> Premium’ - extra money that goes to the community and the farmers  decide how it is spent.</a:t>
            </a:r>
          </a:p>
          <a:p>
            <a:pPr marL="360363" indent="-360363" eaLnBrk="1" hangingPunct="1">
              <a:lnSpc>
                <a:spcPct val="80000"/>
              </a:lnSpc>
              <a:tabLst>
                <a:tab pos="0" algn="l"/>
              </a:tabLst>
            </a:pPr>
            <a:r>
              <a:rPr lang="en-GB" sz="2800" dirty="0" smtClean="0"/>
              <a:t>Farmers selling </a:t>
            </a:r>
            <a:r>
              <a:rPr lang="en-GB" sz="2800" dirty="0" err="1" smtClean="0"/>
              <a:t>Fairtrade</a:t>
            </a:r>
            <a:r>
              <a:rPr lang="en-GB" sz="2800" dirty="0" smtClean="0"/>
              <a:t> need to work as a group – the process of organising themselves helps empower them.</a:t>
            </a:r>
          </a:p>
          <a:p>
            <a:pPr marL="360363" indent="-360363" eaLnBrk="1" hangingPunct="1">
              <a:lnSpc>
                <a:spcPct val="80000"/>
              </a:lnSpc>
              <a:tabLst>
                <a:tab pos="0" algn="l"/>
              </a:tabLst>
            </a:pPr>
            <a:r>
              <a:rPr lang="en-GB" sz="2800" dirty="0" smtClean="0"/>
              <a:t>The </a:t>
            </a:r>
            <a:r>
              <a:rPr lang="en-GB" sz="2800" dirty="0" err="1" smtClean="0"/>
              <a:t>Fairtrade</a:t>
            </a:r>
            <a:r>
              <a:rPr lang="en-GB" sz="2800" dirty="0" smtClean="0"/>
              <a:t> Mark is trusted in the UK as an ethical label and differentiates the nuts from others in the market.</a:t>
            </a:r>
          </a:p>
        </p:txBody>
      </p:sp>
      <p:pic>
        <p:nvPicPr>
          <p:cNvPr id="54275" name="Picture 4" descr="LIBERATION MEN"/>
          <p:cNvPicPr>
            <a:picLocks noChangeAspect="1" noChangeArrowheads="1"/>
          </p:cNvPicPr>
          <p:nvPr/>
        </p:nvPicPr>
        <p:blipFill>
          <a:blip r:embed="rId3" cstate="print"/>
          <a:srcRect/>
          <a:stretch>
            <a:fillRect/>
          </a:stretch>
        </p:blipFill>
        <p:spPr bwMode="auto">
          <a:xfrm>
            <a:off x="7797800" y="0"/>
            <a:ext cx="1346200" cy="987425"/>
          </a:xfrm>
          <a:prstGeom prst="rect">
            <a:avLst/>
          </a:prstGeom>
          <a:noFill/>
          <a:ln w="9525">
            <a:noFill/>
            <a:miter lim="800000"/>
            <a:headEnd/>
            <a:tailEnd/>
          </a:ln>
        </p:spPr>
      </p:pic>
      <p:sp>
        <p:nvSpPr>
          <p:cNvPr id="54276" name="AutoShape 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54277" name="AutoShape 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54278" name="Picture 8"/>
          <p:cNvPicPr>
            <a:picLocks noChangeAspect="1" noChangeArrowheads="1"/>
          </p:cNvPicPr>
          <p:nvPr/>
        </p:nvPicPr>
        <p:blipFill>
          <a:blip r:embed="rId4" cstate="print"/>
          <a:srcRect/>
          <a:stretch>
            <a:fillRect/>
          </a:stretch>
        </p:blipFill>
        <p:spPr bwMode="auto">
          <a:xfrm>
            <a:off x="6300788" y="1557338"/>
            <a:ext cx="226695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4"/>
          <p:cNvSpPr txBox="1">
            <a:spLocks noChangeArrowheads="1"/>
          </p:cNvSpPr>
          <p:nvPr/>
        </p:nvSpPr>
        <p:spPr bwMode="auto">
          <a:xfrm>
            <a:off x="3563938" y="2349500"/>
            <a:ext cx="5256212" cy="579438"/>
          </a:xfrm>
          <a:prstGeom prst="rect">
            <a:avLst/>
          </a:prstGeom>
          <a:noFill/>
          <a:ln w="9525">
            <a:noFill/>
            <a:miter lim="800000"/>
            <a:headEnd/>
            <a:tailEnd/>
          </a:ln>
        </p:spPr>
        <p:txBody>
          <a:bodyPr>
            <a:spAutoFit/>
          </a:bodyPr>
          <a:lstStyle/>
          <a:p>
            <a:pPr>
              <a:spcBef>
                <a:spcPct val="50000"/>
              </a:spcBef>
            </a:pPr>
            <a:endParaRPr lang="en-GB" sz="3200">
              <a:latin typeface="Gill Sans MT" pitchFamily="34" charset="0"/>
            </a:endParaRPr>
          </a:p>
        </p:txBody>
      </p:sp>
      <p:pic>
        <p:nvPicPr>
          <p:cNvPr id="60418" name="Picture 14" descr="LIBERATION MEN"/>
          <p:cNvPicPr>
            <a:picLocks noChangeAspect="1" noChangeArrowheads="1"/>
          </p:cNvPicPr>
          <p:nvPr/>
        </p:nvPicPr>
        <p:blipFill>
          <a:blip r:embed="rId3" cstate="print"/>
          <a:srcRect/>
          <a:stretch>
            <a:fillRect/>
          </a:stretch>
        </p:blipFill>
        <p:spPr bwMode="auto">
          <a:xfrm>
            <a:off x="7797800" y="0"/>
            <a:ext cx="1346200" cy="987425"/>
          </a:xfrm>
          <a:prstGeom prst="rect">
            <a:avLst/>
          </a:prstGeom>
          <a:noFill/>
          <a:ln w="9525">
            <a:noFill/>
            <a:miter lim="800000"/>
            <a:headEnd/>
            <a:tailEnd/>
          </a:ln>
        </p:spPr>
      </p:pic>
      <p:sp>
        <p:nvSpPr>
          <p:cNvPr id="16" name="Slide Number Placeholder 15"/>
          <p:cNvSpPr txBox="1">
            <a:spLocks noGrp="1"/>
          </p:cNvSpPr>
          <p:nvPr/>
        </p:nvSpPr>
        <p:spPr>
          <a:xfrm>
            <a:off x="6553200" y="2971800"/>
            <a:ext cx="2133600" cy="365125"/>
          </a:xfrm>
          <a:prstGeom prst="rect">
            <a:avLst/>
          </a:prstGeom>
          <a:noFill/>
        </p:spPr>
        <p:txBody>
          <a:bodyPr anchor="ctr"/>
          <a:lstStyle/>
          <a:p>
            <a:pPr fontAlgn="auto">
              <a:spcBef>
                <a:spcPts val="0"/>
              </a:spcBef>
              <a:spcAft>
                <a:spcPts val="0"/>
              </a:spcAft>
              <a:defRPr/>
            </a:pPr>
            <a:fld id="{34838F2B-BF46-43D2-AA7E-1F57C31F89F5}" type="slidenum">
              <a:rPr lang="en-GB" sz="1200">
                <a:solidFill>
                  <a:schemeClr val="tx1">
                    <a:tint val="75000"/>
                  </a:schemeClr>
                </a:solidFill>
                <a:latin typeface="+mn-lt"/>
                <a:cs typeface="+mn-cs"/>
              </a:rPr>
              <a:pPr fontAlgn="auto">
                <a:spcBef>
                  <a:spcPts val="0"/>
                </a:spcBef>
                <a:spcAft>
                  <a:spcPts val="0"/>
                </a:spcAft>
                <a:defRPr/>
              </a:pPr>
              <a:t>19</a:t>
            </a:fld>
            <a:endParaRPr lang="en-GB" sz="1200" dirty="0">
              <a:solidFill>
                <a:schemeClr val="tx1">
                  <a:tint val="75000"/>
                </a:schemeClr>
              </a:solidFill>
              <a:latin typeface="+mn-lt"/>
              <a:cs typeface="+mn-cs"/>
            </a:endParaRPr>
          </a:p>
        </p:txBody>
      </p:sp>
      <p:sp>
        <p:nvSpPr>
          <p:cNvPr id="60420" name="Rectangle 4"/>
          <p:cNvSpPr>
            <a:spLocks noChangeArrowheads="1"/>
          </p:cNvSpPr>
          <p:nvPr/>
        </p:nvSpPr>
        <p:spPr bwMode="auto">
          <a:xfrm>
            <a:off x="0" y="2852738"/>
            <a:ext cx="9144000" cy="720725"/>
          </a:xfrm>
          <a:prstGeom prst="rect">
            <a:avLst/>
          </a:prstGeom>
          <a:solidFill>
            <a:schemeClr val="tx1"/>
          </a:solidFill>
          <a:ln w="9525">
            <a:solidFill>
              <a:schemeClr val="tx1"/>
            </a:solidFill>
            <a:miter lim="800000"/>
            <a:headEnd/>
            <a:tailEnd/>
          </a:ln>
        </p:spPr>
        <p:txBody>
          <a:bodyPr wrap="none" anchor="ctr"/>
          <a:lstStyle/>
          <a:p>
            <a:pPr algn="ctr"/>
            <a:endParaRPr lang="en-US"/>
          </a:p>
        </p:txBody>
      </p:sp>
      <p:sp>
        <p:nvSpPr>
          <p:cNvPr id="60421" name="Text Box 17"/>
          <p:cNvSpPr txBox="1">
            <a:spLocks noChangeArrowheads="1"/>
          </p:cNvSpPr>
          <p:nvPr/>
        </p:nvSpPr>
        <p:spPr bwMode="auto">
          <a:xfrm>
            <a:off x="0" y="2997200"/>
            <a:ext cx="9144000" cy="457200"/>
          </a:xfrm>
          <a:prstGeom prst="rect">
            <a:avLst/>
          </a:prstGeom>
          <a:noFill/>
          <a:ln w="9525">
            <a:noFill/>
            <a:miter lim="800000"/>
            <a:headEnd/>
            <a:tailEnd/>
          </a:ln>
        </p:spPr>
        <p:txBody>
          <a:bodyPr>
            <a:spAutoFit/>
          </a:bodyPr>
          <a:lstStyle/>
          <a:p>
            <a:pPr algn="ctr"/>
            <a:r>
              <a:rPr lang="en-GB" sz="2400" b="1">
                <a:solidFill>
                  <a:schemeClr val="bg1"/>
                </a:solidFill>
                <a:latin typeface="Calibri" pitchFamily="34" charset="0"/>
              </a:rPr>
              <a:t>Business facts &amp; figures</a:t>
            </a:r>
            <a:endParaRPr lang="en-GB"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p:txBody>
          <a:bodyPr/>
          <a:lstStyle/>
          <a:p>
            <a:pPr algn="l" eaLnBrk="1" hangingPunct="1"/>
            <a:r>
              <a:rPr lang="en-GB" dirty="0" smtClean="0"/>
              <a:t>What is a social enterprise?</a:t>
            </a:r>
          </a:p>
        </p:txBody>
      </p:sp>
      <p:sp>
        <p:nvSpPr>
          <p:cNvPr id="17410" name="Content Placeholder 2"/>
          <p:cNvSpPr>
            <a:spLocks noGrp="1"/>
          </p:cNvSpPr>
          <p:nvPr>
            <p:ph idx="4294967295"/>
          </p:nvPr>
        </p:nvSpPr>
        <p:spPr>
          <a:xfrm>
            <a:off x="468313" y="1412875"/>
            <a:ext cx="8280400" cy="4806950"/>
          </a:xfrm>
        </p:spPr>
        <p:txBody>
          <a:bodyPr/>
          <a:lstStyle/>
          <a:p>
            <a:pPr marL="609600" indent="-609600" eaLnBrk="1" hangingPunct="1">
              <a:lnSpc>
                <a:spcPct val="80000"/>
              </a:lnSpc>
            </a:pPr>
            <a:r>
              <a:rPr lang="en-GB" sz="2800" dirty="0" smtClean="0"/>
              <a:t>A social enterprise is a business.</a:t>
            </a:r>
          </a:p>
          <a:p>
            <a:pPr marL="609600" indent="-609600" eaLnBrk="1" hangingPunct="1">
              <a:lnSpc>
                <a:spcPct val="80000"/>
              </a:lnSpc>
            </a:pPr>
            <a:r>
              <a:rPr lang="en-GB" sz="2800" dirty="0" smtClean="0"/>
              <a:t>Social enterprises use the power of business to bring about social change. </a:t>
            </a:r>
          </a:p>
          <a:p>
            <a:pPr marL="609600" indent="-609600" eaLnBrk="1" hangingPunct="1">
              <a:lnSpc>
                <a:spcPct val="80000"/>
              </a:lnSpc>
            </a:pPr>
            <a:r>
              <a:rPr lang="en-GB" sz="2800" dirty="0" smtClean="0"/>
              <a:t>A social enterprise will typically have identified a specific </a:t>
            </a:r>
            <a:r>
              <a:rPr lang="en-US" sz="2800" dirty="0" smtClean="0"/>
              <a:t>social and/or environmental problem and it’s primary mission will be to address that problem, not simply to make a profit.</a:t>
            </a:r>
          </a:p>
          <a:p>
            <a:pPr marL="609600" indent="-609600" eaLnBrk="1" hangingPunct="1">
              <a:lnSpc>
                <a:spcPct val="80000"/>
              </a:lnSpc>
            </a:pPr>
            <a:r>
              <a:rPr lang="en-GB" sz="2800" dirty="0" smtClean="0"/>
              <a:t>Profits are re-invested in the enterprise or community which the social enterprise serves.</a:t>
            </a: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8" name="Title 1"/>
          <p:cNvSpPr>
            <a:spLocks noGrp="1"/>
          </p:cNvSpPr>
          <p:nvPr>
            <p:ph type="title" idx="4294967295"/>
          </p:nvPr>
        </p:nvSpPr>
        <p:spPr>
          <a:xfrm>
            <a:off x="468313" y="260350"/>
            <a:ext cx="8229600" cy="1025525"/>
          </a:xfrm>
        </p:spPr>
        <p:txBody>
          <a:bodyPr/>
          <a:lstStyle/>
          <a:p>
            <a:pPr algn="l" eaLnBrk="1" hangingPunct="1"/>
            <a:r>
              <a:rPr lang="en-GB" sz="3900" dirty="0" smtClean="0"/>
              <a:t>Profitable and transforming lives</a:t>
            </a:r>
          </a:p>
        </p:txBody>
      </p:sp>
      <p:sp>
        <p:nvSpPr>
          <p:cNvPr id="85009" name="Content Placeholder 2"/>
          <p:cNvSpPr>
            <a:spLocks noGrp="1"/>
          </p:cNvSpPr>
          <p:nvPr>
            <p:ph idx="4294967295"/>
          </p:nvPr>
        </p:nvSpPr>
        <p:spPr>
          <a:xfrm>
            <a:off x="4741147" y="1934369"/>
            <a:ext cx="3575269" cy="3798887"/>
          </a:xfrm>
        </p:spPr>
        <p:txBody>
          <a:bodyPr/>
          <a:lstStyle/>
          <a:p>
            <a:pPr marL="360363" indent="-360363" eaLnBrk="1" hangingPunct="1">
              <a:lnSpc>
                <a:spcPct val="80000"/>
              </a:lnSpc>
              <a:tabLst>
                <a:tab pos="0" algn="l"/>
              </a:tabLst>
            </a:pPr>
            <a:r>
              <a:rPr lang="en-GB" sz="2800" dirty="0" smtClean="0"/>
              <a:t>2016 turnover was £3.95 million</a:t>
            </a:r>
          </a:p>
          <a:p>
            <a:pPr marL="360363" indent="-360363" eaLnBrk="1" hangingPunct="1">
              <a:lnSpc>
                <a:spcPct val="80000"/>
              </a:lnSpc>
              <a:tabLst>
                <a:tab pos="0" algn="l"/>
              </a:tabLst>
            </a:pPr>
            <a:r>
              <a:rPr lang="en-GB" sz="2800" dirty="0" smtClean="0"/>
              <a:t>Liberation imports hundreds of tonnes of Fairtrade nuts every year</a:t>
            </a:r>
          </a:p>
          <a:p>
            <a:pPr marL="360363" indent="-360363" eaLnBrk="1" hangingPunct="1">
              <a:lnSpc>
                <a:spcPct val="80000"/>
              </a:lnSpc>
              <a:tabLst>
                <a:tab pos="0" algn="l"/>
              </a:tabLst>
            </a:pPr>
            <a:r>
              <a:rPr lang="en-GB" sz="2800" dirty="0" smtClean="0"/>
              <a:t>Over $1 million Fairtrade Premium paid since 2007.</a:t>
            </a:r>
          </a:p>
        </p:txBody>
      </p:sp>
      <p:pic>
        <p:nvPicPr>
          <p:cNvPr id="85010" name="Picture 4" descr="LIBERATION MEN"/>
          <p:cNvPicPr>
            <a:picLocks noChangeAspect="1" noChangeArrowheads="1"/>
          </p:cNvPicPr>
          <p:nvPr/>
        </p:nvPicPr>
        <p:blipFill>
          <a:blip r:embed="rId3" cstate="print"/>
          <a:srcRect/>
          <a:stretch>
            <a:fillRect/>
          </a:stretch>
        </p:blipFill>
        <p:spPr bwMode="auto">
          <a:xfrm>
            <a:off x="7797800" y="0"/>
            <a:ext cx="1346200" cy="987425"/>
          </a:xfrm>
          <a:prstGeom prst="rect">
            <a:avLst/>
          </a:prstGeom>
          <a:noFill/>
          <a:ln w="952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758" y="1299540"/>
            <a:ext cx="3366120" cy="504918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4"/>
          <p:cNvSpPr txBox="1">
            <a:spLocks noChangeArrowheads="1"/>
          </p:cNvSpPr>
          <p:nvPr/>
        </p:nvSpPr>
        <p:spPr bwMode="auto">
          <a:xfrm>
            <a:off x="3563938" y="2349500"/>
            <a:ext cx="5256212" cy="579438"/>
          </a:xfrm>
          <a:prstGeom prst="rect">
            <a:avLst/>
          </a:prstGeom>
          <a:noFill/>
          <a:ln w="9525">
            <a:noFill/>
            <a:miter lim="800000"/>
            <a:headEnd/>
            <a:tailEnd/>
          </a:ln>
        </p:spPr>
        <p:txBody>
          <a:bodyPr>
            <a:spAutoFit/>
          </a:bodyPr>
          <a:lstStyle/>
          <a:p>
            <a:pPr>
              <a:spcBef>
                <a:spcPct val="50000"/>
              </a:spcBef>
            </a:pPr>
            <a:endParaRPr lang="en-GB" sz="3200">
              <a:latin typeface="Gill Sans MT" pitchFamily="34" charset="0"/>
            </a:endParaRPr>
          </a:p>
        </p:txBody>
      </p:sp>
      <p:pic>
        <p:nvPicPr>
          <p:cNvPr id="87042" name="Picture 14" descr="LIBERATION MEN"/>
          <p:cNvPicPr>
            <a:picLocks noChangeAspect="1" noChangeArrowheads="1"/>
          </p:cNvPicPr>
          <p:nvPr/>
        </p:nvPicPr>
        <p:blipFill>
          <a:blip r:embed="rId3" cstate="print"/>
          <a:srcRect/>
          <a:stretch>
            <a:fillRect/>
          </a:stretch>
        </p:blipFill>
        <p:spPr bwMode="auto">
          <a:xfrm>
            <a:off x="7797800" y="0"/>
            <a:ext cx="1346200" cy="987425"/>
          </a:xfrm>
          <a:prstGeom prst="rect">
            <a:avLst/>
          </a:prstGeom>
          <a:noFill/>
          <a:ln w="9525">
            <a:noFill/>
            <a:miter lim="800000"/>
            <a:headEnd/>
            <a:tailEnd/>
          </a:ln>
        </p:spPr>
      </p:pic>
      <p:sp>
        <p:nvSpPr>
          <p:cNvPr id="16" name="Slide Number Placeholder 15"/>
          <p:cNvSpPr txBox="1">
            <a:spLocks noGrp="1"/>
          </p:cNvSpPr>
          <p:nvPr/>
        </p:nvSpPr>
        <p:spPr>
          <a:xfrm>
            <a:off x="6553200" y="2971800"/>
            <a:ext cx="2133600" cy="365125"/>
          </a:xfrm>
          <a:prstGeom prst="rect">
            <a:avLst/>
          </a:prstGeom>
          <a:noFill/>
        </p:spPr>
        <p:txBody>
          <a:bodyPr anchor="ctr"/>
          <a:lstStyle/>
          <a:p>
            <a:pPr fontAlgn="auto">
              <a:spcBef>
                <a:spcPts val="0"/>
              </a:spcBef>
              <a:spcAft>
                <a:spcPts val="0"/>
              </a:spcAft>
              <a:defRPr/>
            </a:pPr>
            <a:fld id="{5B17C07D-696A-4A34-A15D-D1C8EDD25101}" type="slidenum">
              <a:rPr lang="en-GB" sz="1200">
                <a:solidFill>
                  <a:schemeClr val="tx1">
                    <a:tint val="75000"/>
                  </a:schemeClr>
                </a:solidFill>
                <a:latin typeface="+mn-lt"/>
                <a:cs typeface="+mn-cs"/>
              </a:rPr>
              <a:pPr fontAlgn="auto">
                <a:spcBef>
                  <a:spcPts val="0"/>
                </a:spcBef>
                <a:spcAft>
                  <a:spcPts val="0"/>
                </a:spcAft>
                <a:defRPr/>
              </a:pPr>
              <a:t>21</a:t>
            </a:fld>
            <a:endParaRPr lang="en-GB" sz="1200" dirty="0">
              <a:solidFill>
                <a:schemeClr val="tx1">
                  <a:tint val="75000"/>
                </a:schemeClr>
              </a:solidFill>
              <a:latin typeface="+mn-lt"/>
              <a:cs typeface="+mn-cs"/>
            </a:endParaRPr>
          </a:p>
        </p:txBody>
      </p:sp>
      <p:sp>
        <p:nvSpPr>
          <p:cNvPr id="87044" name="Rectangle 4"/>
          <p:cNvSpPr>
            <a:spLocks noChangeArrowheads="1"/>
          </p:cNvSpPr>
          <p:nvPr/>
        </p:nvSpPr>
        <p:spPr bwMode="auto">
          <a:xfrm>
            <a:off x="0" y="2852738"/>
            <a:ext cx="9144000" cy="720725"/>
          </a:xfrm>
          <a:prstGeom prst="rect">
            <a:avLst/>
          </a:prstGeom>
          <a:solidFill>
            <a:schemeClr val="tx1"/>
          </a:solidFill>
          <a:ln w="9525">
            <a:solidFill>
              <a:schemeClr val="tx1"/>
            </a:solidFill>
            <a:miter lim="800000"/>
            <a:headEnd/>
            <a:tailEnd/>
          </a:ln>
        </p:spPr>
        <p:txBody>
          <a:bodyPr wrap="none" anchor="ctr"/>
          <a:lstStyle/>
          <a:p>
            <a:pPr algn="ctr"/>
            <a:endParaRPr lang="en-US"/>
          </a:p>
        </p:txBody>
      </p:sp>
      <p:sp>
        <p:nvSpPr>
          <p:cNvPr id="87045" name="Text Box 17"/>
          <p:cNvSpPr txBox="1">
            <a:spLocks noChangeArrowheads="1"/>
          </p:cNvSpPr>
          <p:nvPr/>
        </p:nvSpPr>
        <p:spPr bwMode="auto">
          <a:xfrm>
            <a:off x="0" y="2997200"/>
            <a:ext cx="9144000" cy="457200"/>
          </a:xfrm>
          <a:prstGeom prst="rect">
            <a:avLst/>
          </a:prstGeom>
          <a:noFill/>
          <a:ln w="9525">
            <a:noFill/>
            <a:miter lim="800000"/>
            <a:headEnd/>
            <a:tailEnd/>
          </a:ln>
        </p:spPr>
        <p:txBody>
          <a:bodyPr>
            <a:spAutoFit/>
          </a:bodyPr>
          <a:lstStyle/>
          <a:p>
            <a:pPr algn="ctr"/>
            <a:r>
              <a:rPr lang="en-GB" sz="2400" b="1">
                <a:solidFill>
                  <a:schemeClr val="bg1"/>
                </a:solidFill>
                <a:latin typeface="Calibri" pitchFamily="34" charset="0"/>
              </a:rPr>
              <a:t>Impact of Liberation for nut farmers</a:t>
            </a:r>
            <a:endParaRPr lang="en-GB"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idx="4294967295"/>
          </p:nvPr>
        </p:nvSpPr>
        <p:spPr>
          <a:xfrm>
            <a:off x="285750" y="357188"/>
            <a:ext cx="7381875" cy="909637"/>
          </a:xfrm>
        </p:spPr>
        <p:txBody>
          <a:bodyPr anchor="t"/>
          <a:lstStyle/>
          <a:p>
            <a:pPr algn="l" eaLnBrk="1" hangingPunct="1"/>
            <a:r>
              <a:rPr lang="en-GB" sz="4000" smtClean="0"/>
              <a:t>Peanut farming in Malawi</a:t>
            </a:r>
          </a:p>
        </p:txBody>
      </p:sp>
      <p:sp>
        <p:nvSpPr>
          <p:cNvPr id="40970" name="Rectangle 10"/>
          <p:cNvSpPr>
            <a:spLocks noChangeArrowheads="1"/>
          </p:cNvSpPr>
          <p:nvPr/>
        </p:nvSpPr>
        <p:spPr bwMode="auto">
          <a:xfrm>
            <a:off x="323851" y="1557338"/>
            <a:ext cx="4608512" cy="4752975"/>
          </a:xfrm>
          <a:prstGeom prst="rect">
            <a:avLst/>
          </a:prstGeom>
          <a:noFill/>
          <a:ln w="9525">
            <a:noFill/>
            <a:miter lim="800000"/>
            <a:headEnd/>
            <a:tailEnd/>
          </a:ln>
        </p:spPr>
        <p:txBody>
          <a:bodyPr/>
          <a:lstStyle/>
          <a:p>
            <a:pPr marL="447675" indent="-447675">
              <a:lnSpc>
                <a:spcPct val="80000"/>
              </a:lnSpc>
              <a:spcBef>
                <a:spcPct val="20000"/>
              </a:spcBef>
              <a:buFont typeface="Calibri" pitchFamily="34" charset="0"/>
              <a:buChar char="•"/>
            </a:pPr>
            <a:r>
              <a:rPr lang="en-GB" sz="2800" dirty="0">
                <a:latin typeface="Calibri" pitchFamily="34" charset="0"/>
                <a:ea typeface="Calibri" pitchFamily="34" charset="0"/>
                <a:cs typeface="Times New Roman" pitchFamily="18" charset="0"/>
              </a:rPr>
              <a:t>Peanut farming used to be </a:t>
            </a:r>
            <a:r>
              <a:rPr lang="en-GB" sz="2800" dirty="0" smtClean="0">
                <a:latin typeface="Calibri" pitchFamily="34" charset="0"/>
                <a:ea typeface="Calibri" pitchFamily="34" charset="0"/>
                <a:cs typeface="Times New Roman" pitchFamily="18" charset="0"/>
              </a:rPr>
              <a:t>a thriving </a:t>
            </a:r>
            <a:r>
              <a:rPr lang="en-GB" sz="2800" dirty="0">
                <a:latin typeface="Calibri" pitchFamily="34" charset="0"/>
                <a:ea typeface="Calibri" pitchFamily="34" charset="0"/>
                <a:cs typeface="Times New Roman" pitchFamily="18" charset="0"/>
              </a:rPr>
              <a:t>business in Malawi.</a:t>
            </a:r>
          </a:p>
          <a:p>
            <a:pPr marL="447675" indent="-447675">
              <a:lnSpc>
                <a:spcPct val="80000"/>
              </a:lnSpc>
              <a:spcBef>
                <a:spcPct val="20000"/>
              </a:spcBef>
              <a:buFont typeface="Calibri" pitchFamily="34" charset="0"/>
              <a:buChar char="•"/>
            </a:pPr>
            <a:r>
              <a:rPr lang="en-GB" sz="2800" dirty="0" smtClean="0">
                <a:latin typeface="Calibri" pitchFamily="34" charset="0"/>
                <a:ea typeface="Calibri" pitchFamily="34" charset="0"/>
                <a:cs typeface="Times New Roman" pitchFamily="18" charset="0"/>
              </a:rPr>
              <a:t>Smallholder farmers </a:t>
            </a:r>
            <a:r>
              <a:rPr lang="en-GB" sz="2800" dirty="0">
                <a:latin typeface="Calibri" pitchFamily="34" charset="0"/>
                <a:ea typeface="Calibri" pitchFamily="34" charset="0"/>
                <a:cs typeface="Times New Roman" pitchFamily="18" charset="0"/>
              </a:rPr>
              <a:t>were unable to keep pace with quality demands from developed countries.</a:t>
            </a:r>
          </a:p>
          <a:p>
            <a:pPr marL="447675" indent="-447675">
              <a:lnSpc>
                <a:spcPct val="80000"/>
              </a:lnSpc>
              <a:spcBef>
                <a:spcPct val="20000"/>
              </a:spcBef>
              <a:buFont typeface="Calibri" pitchFamily="34" charset="0"/>
              <a:buChar char="•"/>
            </a:pPr>
            <a:r>
              <a:rPr lang="en-GB" sz="2800" dirty="0">
                <a:latin typeface="Calibri" pitchFamily="34" charset="0"/>
                <a:ea typeface="Calibri" pitchFamily="34" charset="0"/>
                <a:cs typeface="Times New Roman" pitchFamily="18" charset="0"/>
              </a:rPr>
              <a:t>Many turned to growing tobacco but as Westerners give up smoking their export crops and livelihoods are again at risk. </a:t>
            </a:r>
          </a:p>
        </p:txBody>
      </p:sp>
      <p:pic>
        <p:nvPicPr>
          <p:cNvPr id="89091" name="Picture 14" descr="LIBERATION MEN"/>
          <p:cNvPicPr>
            <a:picLocks noChangeAspect="1" noChangeArrowheads="1"/>
          </p:cNvPicPr>
          <p:nvPr/>
        </p:nvPicPr>
        <p:blipFill>
          <a:blip r:embed="rId3" cstate="print"/>
          <a:srcRect/>
          <a:stretch>
            <a:fillRect/>
          </a:stretch>
        </p:blipFill>
        <p:spPr bwMode="auto">
          <a:xfrm>
            <a:off x="7797800" y="0"/>
            <a:ext cx="1346200" cy="987425"/>
          </a:xfrm>
          <a:prstGeom prst="rect">
            <a:avLst/>
          </a:prstGeom>
          <a:noFill/>
          <a:ln w="9525">
            <a:noFill/>
            <a:miter lim="800000"/>
            <a:headEnd/>
            <a:tailEnd/>
          </a:ln>
        </p:spPr>
      </p:pic>
      <p:pic>
        <p:nvPicPr>
          <p:cNvPr id="89092" name="Picture 6"/>
          <p:cNvPicPr>
            <a:picLocks noChangeAspect="1" noChangeArrowheads="1"/>
          </p:cNvPicPr>
          <p:nvPr/>
        </p:nvPicPr>
        <p:blipFill>
          <a:blip r:embed="rId4" cstate="print"/>
          <a:srcRect/>
          <a:stretch>
            <a:fillRect/>
          </a:stretch>
        </p:blipFill>
        <p:spPr bwMode="auto">
          <a:xfrm>
            <a:off x="4932363" y="2420169"/>
            <a:ext cx="4010223" cy="24489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70"/>
                                        </p:tgtEl>
                                        <p:attrNameLst>
                                          <p:attrName>style.visibility</p:attrName>
                                        </p:attrNameLst>
                                      </p:cBhvr>
                                      <p:to>
                                        <p:strVal val="visible"/>
                                      </p:to>
                                    </p:set>
                                    <p:animEffect transition="in" filter="blinds(horizontal)">
                                      <p:cBhvr>
                                        <p:cTn id="7" dur="500"/>
                                        <p:tgtEl>
                                          <p:spTgt spid="40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250825" y="333375"/>
            <a:ext cx="8229600" cy="642938"/>
          </a:xfrm>
        </p:spPr>
        <p:txBody>
          <a:bodyPr/>
          <a:lstStyle/>
          <a:p>
            <a:pPr algn="l" eaLnBrk="1" hangingPunct="1"/>
            <a:r>
              <a:rPr lang="en-GB" sz="4000" smtClean="0"/>
              <a:t>Liberation in Malawi</a:t>
            </a:r>
          </a:p>
        </p:txBody>
      </p:sp>
      <p:pic>
        <p:nvPicPr>
          <p:cNvPr id="91138" name="Picture 13" descr="LIBERATION MEN"/>
          <p:cNvPicPr>
            <a:picLocks noChangeAspect="1" noChangeArrowheads="1"/>
          </p:cNvPicPr>
          <p:nvPr/>
        </p:nvPicPr>
        <p:blipFill>
          <a:blip r:embed="rId3" cstate="print"/>
          <a:srcRect/>
          <a:stretch>
            <a:fillRect/>
          </a:stretch>
        </p:blipFill>
        <p:spPr bwMode="auto">
          <a:xfrm>
            <a:off x="7797800" y="0"/>
            <a:ext cx="1346200" cy="987425"/>
          </a:xfrm>
          <a:prstGeom prst="rect">
            <a:avLst/>
          </a:prstGeom>
          <a:noFill/>
          <a:ln w="9525">
            <a:noFill/>
            <a:miter lim="800000"/>
            <a:headEnd/>
            <a:tailEnd/>
          </a:ln>
        </p:spPr>
      </p:pic>
      <p:pic>
        <p:nvPicPr>
          <p:cNvPr id="91139" name="Picture 14" descr="S:\Nuts Team\Photos\Afri-Nut flyer\MASFA Buying warehouse\P1030174.JPG"/>
          <p:cNvPicPr>
            <a:picLocks noChangeAspect="1" noChangeArrowheads="1"/>
          </p:cNvPicPr>
          <p:nvPr/>
        </p:nvPicPr>
        <p:blipFill>
          <a:blip r:embed="rId4" cstate="print"/>
          <a:srcRect/>
          <a:stretch>
            <a:fillRect/>
          </a:stretch>
        </p:blipFill>
        <p:spPr bwMode="auto">
          <a:xfrm rot="369062">
            <a:off x="5897813" y="1049830"/>
            <a:ext cx="2746375" cy="2093912"/>
          </a:xfrm>
          <a:prstGeom prst="rect">
            <a:avLst/>
          </a:prstGeom>
          <a:noFill/>
          <a:ln w="9525">
            <a:noFill/>
            <a:miter lim="800000"/>
            <a:headEnd/>
            <a:tailEnd/>
          </a:ln>
        </p:spPr>
      </p:pic>
      <p:sp>
        <p:nvSpPr>
          <p:cNvPr id="91140" name="Content Placeholder 2"/>
          <p:cNvSpPr>
            <a:spLocks/>
          </p:cNvSpPr>
          <p:nvPr/>
        </p:nvSpPr>
        <p:spPr bwMode="auto">
          <a:xfrm>
            <a:off x="250825" y="1125538"/>
            <a:ext cx="5440862" cy="5399087"/>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en-GB" sz="2800" dirty="0">
                <a:latin typeface="Calibri" pitchFamily="34" charset="0"/>
                <a:cs typeface="Times New Roman" pitchFamily="18" charset="0"/>
              </a:rPr>
              <a:t>Liberation is part owned by the National Smallholder Farmers </a:t>
            </a:r>
            <a:r>
              <a:rPr lang="en-GB" sz="2800" dirty="0" smtClean="0">
                <a:latin typeface="Calibri" pitchFamily="34" charset="0"/>
                <a:cs typeface="Times New Roman" pitchFamily="18" charset="0"/>
              </a:rPr>
              <a:t>Association (NASFAM) </a:t>
            </a:r>
            <a:r>
              <a:rPr lang="en-GB" sz="2800" dirty="0">
                <a:latin typeface="Calibri" pitchFamily="34" charset="0"/>
                <a:cs typeface="Times New Roman" pitchFamily="18" charset="0"/>
              </a:rPr>
              <a:t>of Malawi.</a:t>
            </a:r>
          </a:p>
          <a:p>
            <a:pPr marL="342900" indent="-342900">
              <a:lnSpc>
                <a:spcPct val="80000"/>
              </a:lnSpc>
              <a:spcBef>
                <a:spcPct val="20000"/>
              </a:spcBef>
              <a:buFont typeface="Arial" charset="0"/>
              <a:buChar char="•"/>
            </a:pPr>
            <a:r>
              <a:rPr lang="en-US" sz="2800" dirty="0">
                <a:latin typeface="Calibri" pitchFamily="34" charset="0"/>
                <a:cs typeface="Times New Roman" pitchFamily="18" charset="0"/>
              </a:rPr>
              <a:t>Farmers participate at each level of the business, from growing and harvesting, through processing and packing to marketing in the UK.</a:t>
            </a:r>
          </a:p>
          <a:p>
            <a:pPr marL="342900" indent="-342900">
              <a:lnSpc>
                <a:spcPct val="80000"/>
              </a:lnSpc>
              <a:spcBef>
                <a:spcPct val="20000"/>
              </a:spcBef>
              <a:buFont typeface="Arial" charset="0"/>
              <a:buChar char="•"/>
            </a:pPr>
            <a:r>
              <a:rPr lang="en-GB" sz="2800" dirty="0">
                <a:latin typeface="Calibri" pitchFamily="34" charset="0"/>
                <a:cs typeface="Times New Roman" pitchFamily="18" charset="0"/>
              </a:rPr>
              <a:t>The Fairtrade </a:t>
            </a:r>
            <a:r>
              <a:rPr lang="en-GB" sz="2800" dirty="0" smtClean="0">
                <a:latin typeface="Calibri" pitchFamily="34" charset="0"/>
                <a:cs typeface="Times New Roman" pitchFamily="18" charset="0"/>
              </a:rPr>
              <a:t>Premium </a:t>
            </a:r>
            <a:r>
              <a:rPr lang="en-GB" sz="2800" dirty="0">
                <a:latin typeface="Calibri" pitchFamily="34" charset="0"/>
                <a:cs typeface="Times New Roman" pitchFamily="18" charset="0"/>
              </a:rPr>
              <a:t>has been used by farmers to build secure storage for nuts, a shelter at a hospital, and more.</a:t>
            </a:r>
          </a:p>
          <a:p>
            <a:pPr marL="342900" indent="-342900">
              <a:lnSpc>
                <a:spcPct val="80000"/>
              </a:lnSpc>
              <a:spcBef>
                <a:spcPct val="20000"/>
              </a:spcBef>
              <a:buFont typeface="Arial" charset="0"/>
              <a:buChar char="•"/>
            </a:pPr>
            <a:r>
              <a:rPr lang="en-GB" sz="2800" dirty="0">
                <a:latin typeface="Calibri" pitchFamily="34" charset="0"/>
                <a:cs typeface="Times New Roman" pitchFamily="18" charset="0"/>
              </a:rPr>
              <a:t>NASFAM, Twin and Liberation have established </a:t>
            </a:r>
            <a:r>
              <a:rPr lang="en-GB" sz="2800" dirty="0" smtClean="0">
                <a:latin typeface="Calibri" pitchFamily="34" charset="0"/>
                <a:cs typeface="Times New Roman" pitchFamily="18" charset="0"/>
              </a:rPr>
              <a:t>a new </a:t>
            </a:r>
            <a:r>
              <a:rPr lang="en-GB" sz="2800" dirty="0">
                <a:latin typeface="Calibri" pitchFamily="34" charset="0"/>
                <a:cs typeface="Times New Roman" pitchFamily="18" charset="0"/>
              </a:rPr>
              <a:t>peanut processing plant in Malawi.</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44223">
            <a:off x="5600445" y="3622662"/>
            <a:ext cx="3356992" cy="225205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idx="4294967295"/>
          </p:nvPr>
        </p:nvSpPr>
        <p:spPr>
          <a:xfrm>
            <a:off x="250825" y="333375"/>
            <a:ext cx="8229600" cy="642938"/>
          </a:xfrm>
        </p:spPr>
        <p:txBody>
          <a:bodyPr/>
          <a:lstStyle/>
          <a:p>
            <a:pPr algn="l" eaLnBrk="1" hangingPunct="1"/>
            <a:r>
              <a:rPr lang="en-GB" sz="4000" smtClean="0"/>
              <a:t>Cashew nut farming in India</a:t>
            </a:r>
          </a:p>
        </p:txBody>
      </p:sp>
      <p:pic>
        <p:nvPicPr>
          <p:cNvPr id="93186" name="Picture 13" descr="LIBERATION MEN"/>
          <p:cNvPicPr>
            <a:picLocks noChangeAspect="1" noChangeArrowheads="1"/>
          </p:cNvPicPr>
          <p:nvPr/>
        </p:nvPicPr>
        <p:blipFill>
          <a:blip r:embed="rId3" cstate="print"/>
          <a:srcRect/>
          <a:stretch>
            <a:fillRect/>
          </a:stretch>
        </p:blipFill>
        <p:spPr bwMode="auto">
          <a:xfrm>
            <a:off x="7797800" y="0"/>
            <a:ext cx="1346200" cy="987425"/>
          </a:xfrm>
          <a:prstGeom prst="rect">
            <a:avLst/>
          </a:prstGeom>
          <a:noFill/>
          <a:ln w="9525">
            <a:noFill/>
            <a:miter lim="800000"/>
            <a:headEnd/>
            <a:tailEnd/>
          </a:ln>
        </p:spPr>
      </p:pic>
      <p:sp>
        <p:nvSpPr>
          <p:cNvPr id="93187" name="Content Placeholder 2"/>
          <p:cNvSpPr>
            <a:spLocks/>
          </p:cNvSpPr>
          <p:nvPr/>
        </p:nvSpPr>
        <p:spPr bwMode="auto">
          <a:xfrm>
            <a:off x="323850" y="1268413"/>
            <a:ext cx="4464174" cy="4824412"/>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en-US" sz="2800" dirty="0">
                <a:latin typeface="Calibri" pitchFamily="34" charset="0"/>
              </a:rPr>
              <a:t>Two thirds of Liberation’s cashews come from the farming group Fair Trade Alliance Kerala (FTAK</a:t>
            </a:r>
            <a:r>
              <a:rPr lang="en-US" sz="2800" dirty="0" smtClean="0">
                <a:latin typeface="Calibri" pitchFamily="34" charset="0"/>
              </a:rPr>
              <a:t>).</a:t>
            </a:r>
            <a:endParaRPr lang="en-US" sz="2800" dirty="0">
              <a:latin typeface="Calibri" pitchFamily="34" charset="0"/>
            </a:endParaRPr>
          </a:p>
          <a:p>
            <a:pPr marL="342900" indent="-342900">
              <a:lnSpc>
                <a:spcPct val="80000"/>
              </a:lnSpc>
              <a:spcBef>
                <a:spcPct val="20000"/>
              </a:spcBef>
              <a:buFont typeface="Arial" charset="0"/>
              <a:buChar char="•"/>
            </a:pPr>
            <a:r>
              <a:rPr lang="en-US" sz="2800" dirty="0">
                <a:latin typeface="Calibri" pitchFamily="34" charset="0"/>
              </a:rPr>
              <a:t>These cashews have been declared </a:t>
            </a:r>
            <a:r>
              <a:rPr lang="en-US" sz="2800" dirty="0" smtClean="0">
                <a:latin typeface="Calibri" pitchFamily="34" charset="0"/>
              </a:rPr>
              <a:t>‘elephant </a:t>
            </a:r>
            <a:r>
              <a:rPr lang="en-US" sz="2800" dirty="0">
                <a:latin typeface="Calibri" pitchFamily="34" charset="0"/>
              </a:rPr>
              <a:t>f</a:t>
            </a:r>
            <a:r>
              <a:rPr lang="en-US" sz="2800" dirty="0" smtClean="0">
                <a:latin typeface="Calibri" pitchFamily="34" charset="0"/>
              </a:rPr>
              <a:t>riendly</a:t>
            </a:r>
            <a:r>
              <a:rPr lang="en-US" sz="2800" dirty="0">
                <a:latin typeface="Calibri" pitchFamily="34" charset="0"/>
              </a:rPr>
              <a:t>’ – some of the </a:t>
            </a:r>
            <a:r>
              <a:rPr lang="en-US" sz="2800" dirty="0" err="1">
                <a:latin typeface="Calibri" pitchFamily="34" charset="0"/>
              </a:rPr>
              <a:t>Fairtrade</a:t>
            </a:r>
            <a:r>
              <a:rPr lang="en-US" sz="2800" dirty="0">
                <a:latin typeface="Calibri" pitchFamily="34" charset="0"/>
              </a:rPr>
              <a:t> </a:t>
            </a:r>
            <a:r>
              <a:rPr lang="en-US" sz="2800" dirty="0" smtClean="0">
                <a:latin typeface="Calibri" pitchFamily="34" charset="0"/>
              </a:rPr>
              <a:t>Premium </a:t>
            </a:r>
            <a:r>
              <a:rPr lang="en-US" sz="2800" dirty="0">
                <a:latin typeface="Calibri" pitchFamily="34" charset="0"/>
              </a:rPr>
              <a:t>has been used to build solar powered </a:t>
            </a:r>
            <a:r>
              <a:rPr lang="en-US" sz="2800" dirty="0" smtClean="0">
                <a:latin typeface="Calibri" pitchFamily="34" charset="0"/>
              </a:rPr>
              <a:t>fences. These are a barricade to stop </a:t>
            </a:r>
            <a:r>
              <a:rPr lang="en-US" sz="2800" dirty="0">
                <a:latin typeface="Calibri" pitchFamily="34" charset="0"/>
              </a:rPr>
              <a:t>elephants destroying cashew trees and the farmers defending their </a:t>
            </a:r>
            <a:r>
              <a:rPr lang="en-US" sz="2800" dirty="0" smtClean="0">
                <a:latin typeface="Calibri" pitchFamily="34" charset="0"/>
              </a:rPr>
              <a:t>trees from the elephants.</a:t>
            </a:r>
            <a:endParaRPr lang="en-GB" sz="2800" dirty="0">
              <a:latin typeface="Calibri" pitchFamily="34" charset="0"/>
            </a:endParaRPr>
          </a:p>
        </p:txBody>
      </p:sp>
      <p:sp>
        <p:nvSpPr>
          <p:cNvPr id="93188" name="AutoShape 8"/>
          <p:cNvSpPr>
            <a:spLocks noChangeArrowheads="1"/>
          </p:cNvSpPr>
          <p:nvPr/>
        </p:nvSpPr>
        <p:spPr bwMode="auto">
          <a:xfrm>
            <a:off x="5003800" y="1196975"/>
            <a:ext cx="3743325" cy="4752975"/>
          </a:xfrm>
          <a:prstGeom prst="roundRect">
            <a:avLst>
              <a:gd name="adj" fmla="val 16667"/>
            </a:avLst>
          </a:prstGeom>
          <a:solidFill>
            <a:schemeClr val="tx1"/>
          </a:solidFill>
          <a:ln w="9525">
            <a:solidFill>
              <a:schemeClr val="tx1"/>
            </a:solidFill>
            <a:round/>
            <a:headEnd/>
            <a:tailEnd/>
          </a:ln>
        </p:spPr>
        <p:txBody>
          <a:bodyPr anchor="ctr"/>
          <a:lstStyle/>
          <a:p>
            <a:pPr algn="ctr"/>
            <a:r>
              <a:rPr lang="en-GB" sz="2000" i="1" dirty="0">
                <a:solidFill>
                  <a:schemeClr val="bg1"/>
                </a:solidFill>
                <a:latin typeface="Calibri" pitchFamily="34" charset="0"/>
              </a:rPr>
              <a:t>"This company is tremendously  motivating for our farmers. The farmers say: 'We are selling to ourselves! We cannot ever compromise on quality.’ If someone brings along low quality nuts he will have others telling him we need to be more careful - our future is in the high quality of what we provide to Liberation, the company far away in the UK where consumers will  buy this product.” </a:t>
            </a:r>
            <a:r>
              <a:rPr lang="en-GB" sz="2000" i="1" dirty="0" err="1">
                <a:solidFill>
                  <a:schemeClr val="bg1"/>
                </a:solidFill>
                <a:latin typeface="Calibri" pitchFamily="34" charset="0"/>
              </a:rPr>
              <a:t>Tomy</a:t>
            </a:r>
            <a:r>
              <a:rPr lang="en-GB" sz="2000" i="1" dirty="0">
                <a:solidFill>
                  <a:schemeClr val="bg1"/>
                </a:solidFill>
                <a:latin typeface="Calibri" pitchFamily="34" charset="0"/>
              </a:rPr>
              <a:t> </a:t>
            </a:r>
            <a:r>
              <a:rPr lang="en-GB" sz="2000" i="1" dirty="0" smtClean="0">
                <a:solidFill>
                  <a:schemeClr val="bg1"/>
                </a:solidFill>
                <a:latin typeface="Calibri" pitchFamily="34" charset="0"/>
              </a:rPr>
              <a:t>Mathew </a:t>
            </a:r>
            <a:r>
              <a:rPr lang="en-GB" sz="2000" i="1" dirty="0">
                <a:solidFill>
                  <a:schemeClr val="bg1"/>
                </a:solidFill>
                <a:latin typeface="Calibri" pitchFamily="34" charset="0"/>
              </a:rPr>
              <a:t>FTAK</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idx="4294967295"/>
          </p:nvPr>
        </p:nvSpPr>
        <p:spPr>
          <a:xfrm>
            <a:off x="323850" y="333375"/>
            <a:ext cx="7815263" cy="909638"/>
          </a:xfrm>
        </p:spPr>
        <p:txBody>
          <a:bodyPr anchor="t"/>
          <a:lstStyle/>
          <a:p>
            <a:pPr algn="l" eaLnBrk="1" hangingPunct="1"/>
            <a:r>
              <a:rPr lang="en-GB" sz="4000" smtClean="0"/>
              <a:t>Brazil nut gathering in Bolivia</a:t>
            </a:r>
          </a:p>
        </p:txBody>
      </p:sp>
      <p:sp>
        <p:nvSpPr>
          <p:cNvPr id="95234" name="Text Box 4"/>
          <p:cNvSpPr txBox="1">
            <a:spLocks noChangeArrowheads="1"/>
          </p:cNvSpPr>
          <p:nvPr/>
        </p:nvSpPr>
        <p:spPr bwMode="auto">
          <a:xfrm>
            <a:off x="3995738" y="1196975"/>
            <a:ext cx="4608710" cy="5216525"/>
          </a:xfrm>
          <a:prstGeom prst="rect">
            <a:avLst/>
          </a:prstGeom>
          <a:noFill/>
          <a:ln w="9525">
            <a:noFill/>
            <a:miter lim="800000"/>
            <a:headEnd/>
            <a:tailEnd/>
          </a:ln>
        </p:spPr>
        <p:txBody>
          <a:bodyPr wrap="square">
            <a:spAutoFit/>
          </a:bodyPr>
          <a:lstStyle/>
          <a:p>
            <a:pPr marL="276225" indent="-276225">
              <a:buFontTx/>
              <a:buChar char="•"/>
            </a:pPr>
            <a:r>
              <a:rPr lang="en-US" sz="2800" dirty="0">
                <a:latin typeface="Calibri" pitchFamily="34" charset="0"/>
              </a:rPr>
              <a:t>Brazil nut producers in </a:t>
            </a:r>
            <a:r>
              <a:rPr lang="en-US" sz="2800" dirty="0" smtClean="0">
                <a:latin typeface="Calibri" pitchFamily="34" charset="0"/>
              </a:rPr>
              <a:t>Bolivia </a:t>
            </a:r>
            <a:r>
              <a:rPr lang="en-US" sz="2800" dirty="0">
                <a:latin typeface="Calibri" pitchFamily="34" charset="0"/>
              </a:rPr>
              <a:t>gather nuts from the floor of the Amazonian rainforest.</a:t>
            </a:r>
          </a:p>
          <a:p>
            <a:pPr marL="276225" indent="-276225">
              <a:buFontTx/>
              <a:buChar char="•"/>
            </a:pPr>
            <a:r>
              <a:rPr lang="en-US" sz="2800" dirty="0">
                <a:latin typeface="Calibri" pitchFamily="34" charset="0"/>
              </a:rPr>
              <a:t>The </a:t>
            </a:r>
            <a:r>
              <a:rPr lang="en-US" sz="2800" dirty="0" err="1">
                <a:latin typeface="Calibri" pitchFamily="34" charset="0"/>
              </a:rPr>
              <a:t>Fairtrade</a:t>
            </a:r>
            <a:r>
              <a:rPr lang="en-US" sz="2800" dirty="0">
                <a:latin typeface="Calibri" pitchFamily="34" charset="0"/>
              </a:rPr>
              <a:t> Premium has  been used for the construction of places to keep nuts safe from water, animals, petrol and chemical contamination, to ensure the quality of the nuts is maintained.</a:t>
            </a:r>
            <a:endParaRPr lang="en-GB" sz="2800" dirty="0">
              <a:latin typeface="Calibri" pitchFamily="34" charset="0"/>
            </a:endParaRPr>
          </a:p>
        </p:txBody>
      </p:sp>
      <p:pic>
        <p:nvPicPr>
          <p:cNvPr id="95236" name="Picture 14" descr="LIBERATION MEN"/>
          <p:cNvPicPr>
            <a:picLocks noChangeAspect="1" noChangeArrowheads="1"/>
          </p:cNvPicPr>
          <p:nvPr/>
        </p:nvPicPr>
        <p:blipFill>
          <a:blip r:embed="rId3" cstate="print"/>
          <a:srcRect/>
          <a:stretch>
            <a:fillRect/>
          </a:stretch>
        </p:blipFill>
        <p:spPr bwMode="auto">
          <a:xfrm>
            <a:off x="7797800" y="0"/>
            <a:ext cx="1346200" cy="987425"/>
          </a:xfrm>
          <a:prstGeom prst="rect">
            <a:avLst/>
          </a:prstGeom>
          <a:noFill/>
          <a:ln w="9525">
            <a:noFill/>
            <a:miter lim="800000"/>
            <a:headEnd/>
            <a:tailEnd/>
          </a:ln>
        </p:spPr>
      </p:pic>
      <p:pic>
        <p:nvPicPr>
          <p:cNvPr id="20489" name="Picture 9" descr="Transport Via Boat"/>
          <p:cNvPicPr>
            <a:picLocks noChangeAspect="1" noChangeArrowheads="1"/>
          </p:cNvPicPr>
          <p:nvPr/>
        </p:nvPicPr>
        <p:blipFill>
          <a:blip r:embed="rId4" cstate="print"/>
          <a:srcRect/>
          <a:stretch>
            <a:fillRect/>
          </a:stretch>
        </p:blipFill>
        <p:spPr bwMode="auto">
          <a:xfrm>
            <a:off x="611188" y="3141663"/>
            <a:ext cx="3240087" cy="2430462"/>
          </a:xfrm>
          <a:prstGeom prst="rect">
            <a:avLst/>
          </a:prstGeom>
          <a:noFill/>
          <a:ln w="9525">
            <a:noFill/>
            <a:miter lim="800000"/>
            <a:headEnd/>
            <a:tailEnd/>
          </a:ln>
        </p:spPr>
      </p:pic>
      <p:sp>
        <p:nvSpPr>
          <p:cNvPr id="95238" name="AutoShape 8"/>
          <p:cNvSpPr>
            <a:spLocks noChangeArrowheads="1"/>
          </p:cNvSpPr>
          <p:nvPr/>
        </p:nvSpPr>
        <p:spPr bwMode="auto">
          <a:xfrm>
            <a:off x="684213" y="1628775"/>
            <a:ext cx="1943100" cy="1150938"/>
          </a:xfrm>
          <a:prstGeom prst="wedgeRoundRectCallout">
            <a:avLst>
              <a:gd name="adj1" fmla="val 34884"/>
              <a:gd name="adj2" fmla="val 137310"/>
              <a:gd name="adj3" fmla="val 16667"/>
            </a:avLst>
          </a:prstGeom>
          <a:solidFill>
            <a:schemeClr val="tx1"/>
          </a:solidFill>
          <a:ln w="9525">
            <a:solidFill>
              <a:schemeClr val="tx1"/>
            </a:solidFill>
            <a:miter lim="800000"/>
            <a:headEnd/>
            <a:tailEnd/>
          </a:ln>
        </p:spPr>
        <p:txBody>
          <a:bodyPr/>
          <a:lstStyle/>
          <a:p>
            <a:pPr algn="ctr"/>
            <a:r>
              <a:rPr lang="en-GB" sz="2000" b="1">
                <a:solidFill>
                  <a:schemeClr val="bg1"/>
                </a:solidFill>
                <a:latin typeface="Calibri" pitchFamily="34" charset="0"/>
              </a:rPr>
              <a:t>I hear the Americans use aeroplanes</a:t>
            </a:r>
            <a:endParaRPr lang="en-US" sz="2000" b="1">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489"/>
                                        </p:tgtEl>
                                        <p:attrNameLst>
                                          <p:attrName>style.visibility</p:attrName>
                                        </p:attrNameLst>
                                      </p:cBhvr>
                                      <p:to>
                                        <p:strVal val="visible"/>
                                      </p:to>
                                    </p:set>
                                    <p:anim calcmode="lin" valueType="num">
                                      <p:cBhvr additive="base">
                                        <p:cTn id="7" dur="500" fill="hold"/>
                                        <p:tgtEl>
                                          <p:spTgt spid="20489"/>
                                        </p:tgtEl>
                                        <p:attrNameLst>
                                          <p:attrName>ppt_x</p:attrName>
                                        </p:attrNameLst>
                                      </p:cBhvr>
                                      <p:tavLst>
                                        <p:tav tm="0">
                                          <p:val>
                                            <p:strVal val="1+#ppt_w/2"/>
                                          </p:val>
                                        </p:tav>
                                        <p:tav tm="100000">
                                          <p:val>
                                            <p:strVal val="#ppt_x"/>
                                          </p:val>
                                        </p:tav>
                                      </p:tavLst>
                                    </p:anim>
                                    <p:anim calcmode="lin" valueType="num">
                                      <p:cBhvr additive="base">
                                        <p:cTn id="8" dur="500" fill="hold"/>
                                        <p:tgtEl>
                                          <p:spTgt spid="204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6" descr="LIBERATION MEN"/>
          <p:cNvPicPr>
            <a:picLocks noChangeAspect="1" noChangeArrowheads="1"/>
          </p:cNvPicPr>
          <p:nvPr/>
        </p:nvPicPr>
        <p:blipFill>
          <a:blip r:embed="rId3" cstate="print"/>
          <a:srcRect/>
          <a:stretch>
            <a:fillRect/>
          </a:stretch>
        </p:blipFill>
        <p:spPr bwMode="auto">
          <a:xfrm>
            <a:off x="7797800" y="0"/>
            <a:ext cx="1346200" cy="987425"/>
          </a:xfrm>
          <a:prstGeom prst="rect">
            <a:avLst/>
          </a:prstGeom>
          <a:noFill/>
          <a:ln w="9525">
            <a:noFill/>
            <a:miter lim="800000"/>
            <a:headEnd/>
            <a:tailEnd/>
          </a:ln>
        </p:spPr>
      </p:pic>
      <p:sp>
        <p:nvSpPr>
          <p:cNvPr id="99331" name="AutoShape 7"/>
          <p:cNvSpPr>
            <a:spLocks noChangeArrowheads="1"/>
          </p:cNvSpPr>
          <p:nvPr/>
        </p:nvSpPr>
        <p:spPr bwMode="auto">
          <a:xfrm>
            <a:off x="611560" y="1773238"/>
            <a:ext cx="4464496" cy="3743325"/>
          </a:xfrm>
          <a:prstGeom prst="roundRect">
            <a:avLst>
              <a:gd name="adj" fmla="val 16667"/>
            </a:avLst>
          </a:prstGeom>
          <a:solidFill>
            <a:schemeClr val="tx1"/>
          </a:solidFill>
          <a:ln w="9525">
            <a:solidFill>
              <a:schemeClr val="tx1"/>
            </a:solidFill>
            <a:round/>
            <a:headEnd/>
            <a:tailEnd/>
          </a:ln>
        </p:spPr>
        <p:txBody>
          <a:bodyPr anchor="ctr"/>
          <a:lstStyle/>
          <a:p>
            <a:pPr algn="ctr"/>
            <a:r>
              <a:rPr lang="en-US" sz="2400" b="1" dirty="0">
                <a:solidFill>
                  <a:schemeClr val="bg1"/>
                </a:solidFill>
                <a:latin typeface="Calibri" pitchFamily="34" charset="0"/>
              </a:rPr>
              <a:t>Since we started the </a:t>
            </a:r>
            <a:r>
              <a:rPr lang="en-US" sz="2400" b="1" dirty="0" smtClean="0">
                <a:solidFill>
                  <a:schemeClr val="bg1"/>
                </a:solidFill>
                <a:latin typeface="Calibri" pitchFamily="34" charset="0"/>
              </a:rPr>
              <a:t>               co-operative </a:t>
            </a:r>
            <a:r>
              <a:rPr lang="en-US" sz="2400" b="1" dirty="0">
                <a:solidFill>
                  <a:schemeClr val="bg1"/>
                </a:solidFill>
                <a:latin typeface="Calibri" pitchFamily="34" charset="0"/>
              </a:rPr>
              <a:t>it’s as if we’ve gained our freedom. It feels like we’re not slaves any more. We have more income, more work and more dignity.”</a:t>
            </a:r>
          </a:p>
          <a:p>
            <a:pPr algn="ctr"/>
            <a:r>
              <a:rPr lang="en-US" sz="2400" b="1" i="1" dirty="0" smtClean="0">
                <a:solidFill>
                  <a:schemeClr val="bg1"/>
                </a:solidFill>
                <a:latin typeface="Calibri" pitchFamily="34" charset="0"/>
              </a:rPr>
              <a:t>- </a:t>
            </a:r>
            <a:r>
              <a:rPr lang="en-US" sz="2400" b="1" i="1" dirty="0" err="1" smtClean="0">
                <a:solidFill>
                  <a:schemeClr val="bg1"/>
                </a:solidFill>
                <a:latin typeface="Calibri" pitchFamily="34" charset="0"/>
              </a:rPr>
              <a:t>Benedicto</a:t>
            </a:r>
            <a:r>
              <a:rPr lang="en-US" sz="2400" b="1" i="1" dirty="0" smtClean="0">
                <a:solidFill>
                  <a:schemeClr val="bg1"/>
                </a:solidFill>
                <a:latin typeface="Calibri" pitchFamily="34" charset="0"/>
              </a:rPr>
              <a:t> </a:t>
            </a:r>
            <a:r>
              <a:rPr lang="en-US" sz="2400" b="1" i="1" dirty="0">
                <a:solidFill>
                  <a:schemeClr val="bg1"/>
                </a:solidFill>
                <a:latin typeface="Calibri" pitchFamily="34" charset="0"/>
              </a:rPr>
              <a:t>Gonzalez, B</a:t>
            </a:r>
            <a:r>
              <a:rPr lang="en-GB" sz="2400" b="1" i="1" dirty="0" err="1">
                <a:solidFill>
                  <a:schemeClr val="bg1"/>
                </a:solidFill>
                <a:latin typeface="Calibri" pitchFamily="34" charset="0"/>
              </a:rPr>
              <a:t>razil</a:t>
            </a:r>
            <a:r>
              <a:rPr lang="en-GB" sz="2400" b="1" i="1" dirty="0">
                <a:solidFill>
                  <a:schemeClr val="bg1"/>
                </a:solidFill>
                <a:latin typeface="Calibri" pitchFamily="34" charset="0"/>
              </a:rPr>
              <a:t> nut gatherer, Bolivia</a:t>
            </a:r>
            <a:endParaRPr lang="en-US" sz="2400" b="1" i="1" dirty="0">
              <a:solidFill>
                <a:schemeClr val="bg1"/>
              </a:solidFill>
              <a:latin typeface="Calibri" pitchFamily="34" charset="0"/>
            </a:endParaRPr>
          </a:p>
        </p:txBody>
      </p:sp>
      <p:pic>
        <p:nvPicPr>
          <p:cNvPr id="99332" name="Picture 6"/>
          <p:cNvPicPr>
            <a:picLocks noChangeAspect="1" noChangeArrowheads="1"/>
          </p:cNvPicPr>
          <p:nvPr/>
        </p:nvPicPr>
        <p:blipFill>
          <a:blip r:embed="rId4" cstate="print"/>
          <a:srcRect/>
          <a:stretch>
            <a:fillRect/>
          </a:stretch>
        </p:blipFill>
        <p:spPr bwMode="auto">
          <a:xfrm>
            <a:off x="5312221" y="1628775"/>
            <a:ext cx="3724275" cy="4171950"/>
          </a:xfrm>
          <a:prstGeom prst="rect">
            <a:avLst/>
          </a:prstGeom>
          <a:noFill/>
          <a:ln w="9525">
            <a:noFill/>
            <a:miter lim="800000"/>
            <a:headEnd/>
            <a:tailEnd/>
          </a:ln>
        </p:spPr>
      </p:pic>
      <p:sp>
        <p:nvSpPr>
          <p:cNvPr id="6" name="Rectangle 2"/>
          <p:cNvSpPr>
            <a:spLocks noGrp="1" noChangeArrowheads="1"/>
          </p:cNvSpPr>
          <p:nvPr>
            <p:ph type="title" idx="4294967295"/>
          </p:nvPr>
        </p:nvSpPr>
        <p:spPr>
          <a:xfrm>
            <a:off x="179388" y="333375"/>
            <a:ext cx="7815262" cy="909638"/>
          </a:xfrm>
        </p:spPr>
        <p:txBody>
          <a:bodyPr anchor="t"/>
          <a:lstStyle/>
          <a:p>
            <a:pPr algn="l" eaLnBrk="1" hangingPunct="1"/>
            <a:r>
              <a:rPr lang="en-GB" sz="4000" dirty="0" smtClean="0"/>
              <a:t>The difference Liberation makes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ChangeArrowheads="1"/>
          </p:cNvSpPr>
          <p:nvPr/>
        </p:nvSpPr>
        <p:spPr bwMode="auto">
          <a:xfrm>
            <a:off x="250825" y="765175"/>
            <a:ext cx="8642350" cy="5400675"/>
          </a:xfrm>
          <a:prstGeom prst="rect">
            <a:avLst/>
          </a:prstGeom>
          <a:noFill/>
          <a:ln w="9525">
            <a:noFill/>
            <a:miter lim="800000"/>
            <a:headEnd/>
            <a:tailEnd/>
          </a:ln>
        </p:spPr>
        <p:txBody>
          <a:bodyPr anchor="ctr"/>
          <a:lstStyle/>
          <a:p>
            <a:pPr algn="ctr"/>
            <a:endParaRPr lang="en-GB">
              <a:solidFill>
                <a:schemeClr val="tx2"/>
              </a:solidFill>
              <a:latin typeface="Helvetica" pitchFamily="34" charset="0"/>
            </a:endParaRPr>
          </a:p>
        </p:txBody>
      </p:sp>
      <p:sp>
        <p:nvSpPr>
          <p:cNvPr id="103426" name="Rectangle 4"/>
          <p:cNvSpPr>
            <a:spLocks noChangeArrowheads="1"/>
          </p:cNvSpPr>
          <p:nvPr/>
        </p:nvSpPr>
        <p:spPr bwMode="auto">
          <a:xfrm>
            <a:off x="0" y="2133600"/>
            <a:ext cx="9144000" cy="2376488"/>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sp>
        <p:nvSpPr>
          <p:cNvPr id="103427" name="Rectangle 5"/>
          <p:cNvSpPr>
            <a:spLocks noChangeArrowheads="1"/>
          </p:cNvSpPr>
          <p:nvPr/>
        </p:nvSpPr>
        <p:spPr bwMode="auto">
          <a:xfrm>
            <a:off x="2411413" y="2276475"/>
            <a:ext cx="2808287" cy="1736725"/>
          </a:xfrm>
          <a:prstGeom prst="rect">
            <a:avLst/>
          </a:prstGeom>
          <a:noFill/>
          <a:ln w="9525">
            <a:noFill/>
            <a:miter lim="800000"/>
            <a:headEnd/>
            <a:tailEnd/>
          </a:ln>
        </p:spPr>
        <p:txBody>
          <a:bodyPr>
            <a:spAutoFit/>
          </a:bodyPr>
          <a:lstStyle/>
          <a:p>
            <a:r>
              <a:rPr lang="en-GB" sz="2400" b="1">
                <a:solidFill>
                  <a:schemeClr val="bg1"/>
                </a:solidFill>
                <a:latin typeface="Helvetica" pitchFamily="34" charset="0"/>
              </a:rPr>
              <a:t> </a:t>
            </a:r>
          </a:p>
          <a:p>
            <a:endParaRPr lang="en-GB" sz="2400" b="1">
              <a:solidFill>
                <a:schemeClr val="bg1"/>
              </a:solidFill>
              <a:latin typeface="Helvetica" pitchFamily="34" charset="0"/>
            </a:endParaRPr>
          </a:p>
          <a:p>
            <a:r>
              <a:rPr lang="en-GB" sz="2400" b="1">
                <a:solidFill>
                  <a:schemeClr val="bg1"/>
                </a:solidFill>
                <a:latin typeface="Helvetica" pitchFamily="34" charset="0"/>
              </a:rPr>
              <a:t>Thank you</a:t>
            </a:r>
          </a:p>
          <a:p>
            <a:endParaRPr lang="en-GB" b="1">
              <a:solidFill>
                <a:schemeClr val="bg1"/>
              </a:solidFill>
              <a:latin typeface="Calibri" pitchFamily="34" charset="0"/>
            </a:endParaRPr>
          </a:p>
          <a:p>
            <a:endParaRPr lang="en-GB"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algn="l" eaLnBrk="1" hangingPunct="1"/>
            <a:r>
              <a:rPr lang="en-GB" dirty="0" smtClean="0"/>
              <a:t>Why learn about Liberation?</a:t>
            </a:r>
          </a:p>
        </p:txBody>
      </p:sp>
      <p:sp>
        <p:nvSpPr>
          <p:cNvPr id="19458" name="Content Placeholder 2"/>
          <p:cNvSpPr>
            <a:spLocks noGrp="1"/>
          </p:cNvSpPr>
          <p:nvPr>
            <p:ph idx="4294967295"/>
          </p:nvPr>
        </p:nvSpPr>
        <p:spPr>
          <a:xfrm>
            <a:off x="468313" y="1412875"/>
            <a:ext cx="8280400" cy="4806950"/>
          </a:xfrm>
        </p:spPr>
        <p:txBody>
          <a:bodyPr/>
          <a:lstStyle/>
          <a:p>
            <a:pPr marL="609600" indent="-609600" eaLnBrk="1" hangingPunct="1">
              <a:lnSpc>
                <a:spcPct val="80000"/>
              </a:lnSpc>
            </a:pPr>
            <a:r>
              <a:rPr lang="en-GB" sz="2800" dirty="0" smtClean="0"/>
              <a:t>Liberation Foods CIC is an excellent example of a social enterprise. </a:t>
            </a:r>
          </a:p>
          <a:p>
            <a:pPr lvl="1" eaLnBrk="1" hangingPunct="1">
              <a:lnSpc>
                <a:spcPct val="80000"/>
              </a:lnSpc>
            </a:pPr>
            <a:r>
              <a:rPr lang="en-GB" dirty="0" smtClean="0"/>
              <a:t>There is a clear social problem which Liberation seeks to address.</a:t>
            </a:r>
          </a:p>
          <a:p>
            <a:pPr lvl="1" eaLnBrk="1" hangingPunct="1">
              <a:lnSpc>
                <a:spcPct val="80000"/>
              </a:lnSpc>
            </a:pPr>
            <a:r>
              <a:rPr lang="en-GB" dirty="0" smtClean="0"/>
              <a:t>Ownership of the social enterprise is shared by the communities it seeks to serve.</a:t>
            </a:r>
          </a:p>
          <a:p>
            <a:pPr lvl="1" eaLnBrk="1" hangingPunct="1">
              <a:lnSpc>
                <a:spcPct val="80000"/>
              </a:lnSpc>
            </a:pPr>
            <a:r>
              <a:rPr lang="en-GB" dirty="0" smtClean="0"/>
              <a:t>The business operation of Liberation is tangible as the company has a range of products on sale in major supermarkets.</a:t>
            </a:r>
          </a:p>
          <a:p>
            <a:pPr lvl="1" eaLnBrk="1" hangingPunct="1">
              <a:lnSpc>
                <a:spcPct val="80000"/>
              </a:lnSpc>
            </a:pPr>
            <a:r>
              <a:rPr lang="en-GB" dirty="0" smtClean="0"/>
              <a:t>There are inspiring examples of how the profits have been re-invested to help the communities which Liberation serves.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8" descr="wp7bcc53dc_05"/>
          <p:cNvPicPr>
            <a:picLocks noChangeAspect="1" noChangeArrowheads="1"/>
          </p:cNvPicPr>
          <p:nvPr/>
        </p:nvPicPr>
        <p:blipFill>
          <a:blip r:embed="rId3" cstate="print"/>
          <a:srcRect/>
          <a:stretch>
            <a:fillRect/>
          </a:stretch>
        </p:blipFill>
        <p:spPr bwMode="auto">
          <a:xfrm>
            <a:off x="6234113" y="1274763"/>
            <a:ext cx="3146425" cy="3527425"/>
          </a:xfrm>
          <a:prstGeom prst="rect">
            <a:avLst/>
          </a:prstGeom>
          <a:noFill/>
          <a:ln w="9525">
            <a:noFill/>
            <a:miter lim="800000"/>
            <a:headEnd/>
            <a:tailEnd/>
          </a:ln>
        </p:spPr>
      </p:pic>
      <p:sp>
        <p:nvSpPr>
          <p:cNvPr id="23554" name="Title 1"/>
          <p:cNvSpPr>
            <a:spLocks noGrp="1"/>
          </p:cNvSpPr>
          <p:nvPr>
            <p:ph type="title"/>
          </p:nvPr>
        </p:nvSpPr>
        <p:spPr/>
        <p:txBody>
          <a:bodyPr/>
          <a:lstStyle/>
          <a:p>
            <a:pPr algn="l" eaLnBrk="1" hangingPunct="1"/>
            <a:r>
              <a:rPr lang="en-GB" smtClean="0"/>
              <a:t>What is Liberation?</a:t>
            </a:r>
          </a:p>
        </p:txBody>
      </p:sp>
      <p:sp>
        <p:nvSpPr>
          <p:cNvPr id="23555" name="Content Placeholder 2"/>
          <p:cNvSpPr>
            <a:spLocks noGrp="1"/>
          </p:cNvSpPr>
          <p:nvPr>
            <p:ph idx="1"/>
          </p:nvPr>
        </p:nvSpPr>
        <p:spPr>
          <a:xfrm>
            <a:off x="468313" y="1412875"/>
            <a:ext cx="6119812" cy="4806950"/>
          </a:xfrm>
        </p:spPr>
        <p:txBody>
          <a:bodyPr/>
          <a:lstStyle/>
          <a:p>
            <a:pPr marL="609600" indent="-609600" eaLnBrk="1" hangingPunct="1">
              <a:lnSpc>
                <a:spcPct val="80000"/>
              </a:lnSpc>
            </a:pPr>
            <a:r>
              <a:rPr lang="en-GB" sz="2800" dirty="0" smtClean="0"/>
              <a:t>Liberation Foods CIC is a Fairtrade nut company owned by the co-operatives who grow and gather the nuts.</a:t>
            </a:r>
          </a:p>
          <a:p>
            <a:pPr marL="609600" indent="-609600" eaLnBrk="1" hangingPunct="1">
              <a:lnSpc>
                <a:spcPct val="80000"/>
              </a:lnSpc>
            </a:pPr>
            <a:r>
              <a:rPr lang="en-GB" sz="2800" dirty="0" smtClean="0"/>
              <a:t>Its mission is to strengthen and empower smallholder farmers in the global south by creating direct market access via an innovative business. </a:t>
            </a:r>
          </a:p>
          <a:p>
            <a:pPr marL="609600" indent="-609600" eaLnBrk="1" hangingPunct="1">
              <a:lnSpc>
                <a:spcPct val="80000"/>
              </a:lnSpc>
            </a:pPr>
            <a:r>
              <a:rPr lang="en-GB" sz="2800" dirty="0" smtClean="0"/>
              <a:t>Liberation supplies 85% of the UK’s Fairtrade nuts under its own brand name and to supermarkets for ‘own-label’ products. </a:t>
            </a:r>
          </a:p>
        </p:txBody>
      </p:sp>
      <p:pic>
        <p:nvPicPr>
          <p:cNvPr id="23556" name="Picture 4" descr="LIBERATION MEN"/>
          <p:cNvPicPr>
            <a:picLocks noChangeAspect="1" noChangeArrowheads="1"/>
          </p:cNvPicPr>
          <p:nvPr/>
        </p:nvPicPr>
        <p:blipFill>
          <a:blip r:embed="rId4" cstate="print"/>
          <a:srcRect/>
          <a:stretch>
            <a:fillRect/>
          </a:stretch>
        </p:blipFill>
        <p:spPr bwMode="auto">
          <a:xfrm>
            <a:off x="7667625" y="50800"/>
            <a:ext cx="1346200" cy="9874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A4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98499"/>
            <a:ext cx="9144000" cy="6466088"/>
          </a:xfrm>
        </p:spPr>
      </p:pic>
    </p:spTree>
    <p:extLst>
      <p:ext uri="{BB962C8B-B14F-4D97-AF65-F5344CB8AC3E}">
        <p14:creationId xmlns:p14="http://schemas.microsoft.com/office/powerpoint/2010/main" val="3452818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p:txBody>
          <a:bodyPr/>
          <a:lstStyle/>
          <a:p>
            <a:pPr algn="l" eaLnBrk="1" hangingPunct="1"/>
            <a:r>
              <a:rPr lang="en-GB" smtClean="0"/>
              <a:t>Liberation branded products</a:t>
            </a:r>
          </a:p>
        </p:txBody>
      </p:sp>
      <p:pic>
        <p:nvPicPr>
          <p:cNvPr id="25602" name="Picture 4" descr="LIBERATION MEN"/>
          <p:cNvPicPr>
            <a:picLocks noChangeAspect="1" noChangeArrowheads="1"/>
          </p:cNvPicPr>
          <p:nvPr/>
        </p:nvPicPr>
        <p:blipFill>
          <a:blip r:embed="rId3" cstate="print"/>
          <a:srcRect/>
          <a:stretch>
            <a:fillRect/>
          </a:stretch>
        </p:blipFill>
        <p:spPr bwMode="auto">
          <a:xfrm>
            <a:off x="7667625" y="50800"/>
            <a:ext cx="1346200" cy="987425"/>
          </a:xfrm>
          <a:prstGeom prst="rect">
            <a:avLst/>
          </a:prstGeom>
          <a:solidFill>
            <a:schemeClr val="tx1"/>
          </a:solidFill>
          <a:ln w="9525">
            <a:noFill/>
            <a:miter lim="800000"/>
            <a:headEnd/>
            <a:tailEnd/>
          </a:ln>
        </p:spPr>
      </p:pic>
      <p:sp>
        <p:nvSpPr>
          <p:cNvPr id="25605" name="Content Placeholder 2"/>
          <p:cNvSpPr>
            <a:spLocks/>
          </p:cNvSpPr>
          <p:nvPr/>
        </p:nvSpPr>
        <p:spPr bwMode="auto">
          <a:xfrm>
            <a:off x="107504" y="3177122"/>
            <a:ext cx="1341440" cy="1296144"/>
          </a:xfrm>
          <a:prstGeom prst="rect">
            <a:avLst/>
          </a:prstGeom>
          <a:noFill/>
          <a:ln w="9525">
            <a:noFill/>
            <a:miter lim="800000"/>
            <a:headEnd/>
            <a:tailEnd/>
          </a:ln>
        </p:spPr>
        <p:txBody>
          <a:bodyPr/>
          <a:lstStyle/>
          <a:p>
            <a:pPr algn="ctr">
              <a:lnSpc>
                <a:spcPct val="80000"/>
              </a:lnSpc>
              <a:spcBef>
                <a:spcPct val="20000"/>
              </a:spcBef>
              <a:buFont typeface="Arial" charset="0"/>
              <a:buNone/>
            </a:pPr>
            <a:r>
              <a:rPr lang="en-GB" sz="2800" dirty="0">
                <a:latin typeface="Calibri" pitchFamily="34" charset="0"/>
              </a:rPr>
              <a:t>Look out for </a:t>
            </a:r>
            <a:r>
              <a:rPr lang="en-GB" sz="2800" dirty="0" smtClean="0">
                <a:latin typeface="Calibri" pitchFamily="34" charset="0"/>
              </a:rPr>
              <a:t>them!</a:t>
            </a:r>
            <a:endParaRPr lang="en-GB" sz="2800" dirty="0">
              <a:latin typeface="Calibri"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11963"/>
            <a:ext cx="9144000" cy="263407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LIBERATION MEN"/>
          <p:cNvPicPr>
            <a:picLocks noChangeAspect="1" noChangeArrowheads="1"/>
          </p:cNvPicPr>
          <p:nvPr/>
        </p:nvPicPr>
        <p:blipFill>
          <a:blip r:embed="rId3" cstate="print"/>
          <a:srcRect/>
          <a:stretch>
            <a:fillRect/>
          </a:stretch>
        </p:blipFill>
        <p:spPr bwMode="auto">
          <a:xfrm>
            <a:off x="7667625" y="50800"/>
            <a:ext cx="1346200" cy="987425"/>
          </a:xfrm>
          <a:prstGeom prst="rect">
            <a:avLst/>
          </a:prstGeom>
          <a:solidFill>
            <a:schemeClr val="tx1"/>
          </a:solidFill>
          <a:ln w="9525">
            <a:noFill/>
            <a:miter lim="800000"/>
            <a:headEnd/>
            <a:tailEnd/>
          </a:ln>
        </p:spPr>
      </p:pic>
      <p:pic>
        <p:nvPicPr>
          <p:cNvPr id="29698" name="Picture 8"/>
          <p:cNvPicPr>
            <a:picLocks noChangeAspect="1" noChangeArrowheads="1"/>
          </p:cNvPicPr>
          <p:nvPr/>
        </p:nvPicPr>
        <p:blipFill>
          <a:blip r:embed="rId4" cstate="print"/>
          <a:srcRect/>
          <a:stretch>
            <a:fillRect/>
          </a:stretch>
        </p:blipFill>
        <p:spPr bwMode="auto">
          <a:xfrm>
            <a:off x="428596" y="1500174"/>
            <a:ext cx="2246000" cy="2246000"/>
          </a:xfrm>
          <a:prstGeom prst="rect">
            <a:avLst/>
          </a:prstGeom>
          <a:noFill/>
          <a:ln w="9525">
            <a:noFill/>
            <a:miter lim="800000"/>
            <a:headEnd/>
            <a:tailEnd/>
          </a:ln>
        </p:spPr>
      </p:pic>
      <p:pic>
        <p:nvPicPr>
          <p:cNvPr id="29703" name="Picture 13"/>
          <p:cNvPicPr>
            <a:picLocks noChangeAspect="1" noChangeArrowheads="1"/>
          </p:cNvPicPr>
          <p:nvPr/>
        </p:nvPicPr>
        <p:blipFill>
          <a:blip r:embed="rId5" cstate="print"/>
          <a:srcRect/>
          <a:stretch>
            <a:fillRect/>
          </a:stretch>
        </p:blipFill>
        <p:spPr bwMode="auto">
          <a:xfrm>
            <a:off x="2285984" y="1500174"/>
            <a:ext cx="2246000" cy="2246000"/>
          </a:xfrm>
          <a:prstGeom prst="rect">
            <a:avLst/>
          </a:prstGeom>
          <a:noFill/>
          <a:ln w="9525">
            <a:noFill/>
            <a:miter lim="800000"/>
            <a:headEnd/>
            <a:tailEnd/>
          </a:ln>
        </p:spPr>
      </p:pic>
      <p:pic>
        <p:nvPicPr>
          <p:cNvPr id="29705" name="Picture 16" descr="Tesco+Logo+Colour"/>
          <p:cNvPicPr>
            <a:picLocks noChangeAspect="1" noChangeArrowheads="1"/>
          </p:cNvPicPr>
          <p:nvPr/>
        </p:nvPicPr>
        <p:blipFill>
          <a:blip r:embed="rId6" cstate="print"/>
          <a:srcRect/>
          <a:stretch>
            <a:fillRect/>
          </a:stretch>
        </p:blipFill>
        <p:spPr bwMode="auto">
          <a:xfrm>
            <a:off x="6215074" y="2357430"/>
            <a:ext cx="2498725" cy="822325"/>
          </a:xfrm>
          <a:prstGeom prst="rect">
            <a:avLst/>
          </a:prstGeom>
          <a:noFill/>
          <a:ln w="9525">
            <a:noFill/>
            <a:miter lim="800000"/>
            <a:headEnd/>
            <a:tailEnd/>
          </a:ln>
        </p:spPr>
      </p:pic>
      <p:pic>
        <p:nvPicPr>
          <p:cNvPr id="29706" name="Picture 18" descr="sainsburys_logo_size_9"/>
          <p:cNvPicPr>
            <a:picLocks noChangeAspect="1" noChangeArrowheads="1"/>
          </p:cNvPicPr>
          <p:nvPr/>
        </p:nvPicPr>
        <p:blipFill>
          <a:blip r:embed="rId7" cstate="print"/>
          <a:srcRect/>
          <a:stretch>
            <a:fillRect/>
          </a:stretch>
        </p:blipFill>
        <p:spPr bwMode="auto">
          <a:xfrm>
            <a:off x="285720" y="4000504"/>
            <a:ext cx="2455862" cy="1322388"/>
          </a:xfrm>
          <a:prstGeom prst="rect">
            <a:avLst/>
          </a:prstGeom>
          <a:noFill/>
          <a:ln w="9525">
            <a:noFill/>
            <a:miter lim="800000"/>
            <a:headEnd/>
            <a:tailEnd/>
          </a:ln>
        </p:spPr>
      </p:pic>
      <p:sp>
        <p:nvSpPr>
          <p:cNvPr id="29707" name="Title 1"/>
          <p:cNvSpPr>
            <a:spLocks noGrp="1"/>
          </p:cNvSpPr>
          <p:nvPr>
            <p:ph type="title" idx="4294967295"/>
          </p:nvPr>
        </p:nvSpPr>
        <p:spPr>
          <a:xfrm>
            <a:off x="468313" y="333375"/>
            <a:ext cx="8229600" cy="1143000"/>
          </a:xfrm>
        </p:spPr>
        <p:txBody>
          <a:bodyPr/>
          <a:lstStyle/>
          <a:p>
            <a:pPr algn="l" eaLnBrk="1" hangingPunct="1"/>
            <a:r>
              <a:rPr lang="en-GB" dirty="0" smtClean="0"/>
              <a:t>Supermarket own label</a:t>
            </a:r>
          </a:p>
        </p:txBody>
      </p:sp>
      <p:pic>
        <p:nvPicPr>
          <p:cNvPr id="111618" name="Picture 2" descr="V:\Liberation Foods CIC\MARKETING &amp; COMMS\Photo Gallery\Pack Shots\Tesco pack shots\2012\Tesco organic Fairtrade cashew nuts 150g.jpg"/>
          <p:cNvPicPr>
            <a:picLocks noChangeAspect="1" noChangeArrowheads="1"/>
          </p:cNvPicPr>
          <p:nvPr/>
        </p:nvPicPr>
        <p:blipFill>
          <a:blip r:embed="rId8" cstate="print"/>
          <a:srcRect/>
          <a:stretch>
            <a:fillRect/>
          </a:stretch>
        </p:blipFill>
        <p:spPr bwMode="auto">
          <a:xfrm>
            <a:off x="4143372" y="1643050"/>
            <a:ext cx="2032000" cy="2032000"/>
          </a:xfrm>
          <a:prstGeom prst="rect">
            <a:avLst/>
          </a:prstGeom>
          <a:noFill/>
        </p:spPr>
      </p:pic>
      <p:pic>
        <p:nvPicPr>
          <p:cNvPr id="111619" name="Picture 3" descr="V:\Liberation Foods CIC\MARKETING &amp; COMMS\Photo Gallery\Pack Shots\JS\Year round\JS Cashews 100g 2013.tif"/>
          <p:cNvPicPr>
            <a:picLocks noChangeAspect="1" noChangeArrowheads="1"/>
          </p:cNvPicPr>
          <p:nvPr/>
        </p:nvPicPr>
        <p:blipFill>
          <a:blip r:embed="rId9" cstate="print"/>
          <a:srcRect/>
          <a:stretch>
            <a:fillRect/>
          </a:stretch>
        </p:blipFill>
        <p:spPr bwMode="auto">
          <a:xfrm>
            <a:off x="3286116" y="4000504"/>
            <a:ext cx="1802130" cy="1802130"/>
          </a:xfrm>
          <a:prstGeom prst="rect">
            <a:avLst/>
          </a:prstGeom>
          <a:noFill/>
        </p:spPr>
      </p:pic>
      <p:pic>
        <p:nvPicPr>
          <p:cNvPr id="111620" name="Picture 4" descr="V:\Liberation Foods CIC\MARKETING &amp; COMMS\Photo Gallery\Pack Shots\JS\Year round\JS Peanuts &amp; Raisins 100g 2013.tif"/>
          <p:cNvPicPr>
            <a:picLocks noChangeAspect="1" noChangeArrowheads="1"/>
          </p:cNvPicPr>
          <p:nvPr/>
        </p:nvPicPr>
        <p:blipFill>
          <a:blip r:embed="rId10" cstate="print"/>
          <a:srcRect/>
          <a:stretch>
            <a:fillRect/>
          </a:stretch>
        </p:blipFill>
        <p:spPr bwMode="auto">
          <a:xfrm>
            <a:off x="4857752" y="4000504"/>
            <a:ext cx="1802130" cy="18021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3563938" y="2349500"/>
            <a:ext cx="5256212" cy="579438"/>
          </a:xfrm>
          <a:prstGeom prst="rect">
            <a:avLst/>
          </a:prstGeom>
          <a:noFill/>
          <a:ln w="9525">
            <a:noFill/>
            <a:miter lim="800000"/>
            <a:headEnd/>
            <a:tailEnd/>
          </a:ln>
        </p:spPr>
        <p:txBody>
          <a:bodyPr>
            <a:spAutoFit/>
          </a:bodyPr>
          <a:lstStyle/>
          <a:p>
            <a:pPr>
              <a:spcBef>
                <a:spcPct val="50000"/>
              </a:spcBef>
            </a:pPr>
            <a:endParaRPr lang="en-GB" sz="3200">
              <a:latin typeface="Gill Sans MT" pitchFamily="34" charset="0"/>
            </a:endParaRPr>
          </a:p>
        </p:txBody>
      </p:sp>
      <p:pic>
        <p:nvPicPr>
          <p:cNvPr id="31746" name="Picture 14" descr="LIBERATION MEN"/>
          <p:cNvPicPr>
            <a:picLocks noChangeAspect="1" noChangeArrowheads="1"/>
          </p:cNvPicPr>
          <p:nvPr/>
        </p:nvPicPr>
        <p:blipFill>
          <a:blip r:embed="rId3" cstate="print"/>
          <a:srcRect/>
          <a:stretch>
            <a:fillRect/>
          </a:stretch>
        </p:blipFill>
        <p:spPr bwMode="auto">
          <a:xfrm>
            <a:off x="7797800" y="0"/>
            <a:ext cx="1346200" cy="987425"/>
          </a:xfrm>
          <a:prstGeom prst="rect">
            <a:avLst/>
          </a:prstGeom>
          <a:noFill/>
          <a:ln w="9525">
            <a:noFill/>
            <a:miter lim="800000"/>
            <a:headEnd/>
            <a:tailEnd/>
          </a:ln>
        </p:spPr>
      </p:pic>
      <p:sp>
        <p:nvSpPr>
          <p:cNvPr id="16" name="Slide Number Placeholder 15"/>
          <p:cNvSpPr txBox="1">
            <a:spLocks noGrp="1"/>
          </p:cNvSpPr>
          <p:nvPr/>
        </p:nvSpPr>
        <p:spPr>
          <a:xfrm>
            <a:off x="6553200" y="2971800"/>
            <a:ext cx="2133600" cy="365125"/>
          </a:xfrm>
          <a:prstGeom prst="rect">
            <a:avLst/>
          </a:prstGeom>
          <a:noFill/>
        </p:spPr>
        <p:txBody>
          <a:bodyPr anchor="ctr"/>
          <a:lstStyle/>
          <a:p>
            <a:pPr fontAlgn="auto">
              <a:spcBef>
                <a:spcPts val="0"/>
              </a:spcBef>
              <a:spcAft>
                <a:spcPts val="0"/>
              </a:spcAft>
              <a:defRPr/>
            </a:pPr>
            <a:fld id="{9ACDAC73-9EBD-4355-BF5D-7C18FDED3170}" type="slidenum">
              <a:rPr lang="en-GB" sz="1200">
                <a:solidFill>
                  <a:schemeClr val="tx1">
                    <a:tint val="75000"/>
                  </a:schemeClr>
                </a:solidFill>
                <a:latin typeface="+mn-lt"/>
                <a:cs typeface="+mn-cs"/>
              </a:rPr>
              <a:pPr fontAlgn="auto">
                <a:spcBef>
                  <a:spcPts val="0"/>
                </a:spcBef>
                <a:spcAft>
                  <a:spcPts val="0"/>
                </a:spcAft>
                <a:defRPr/>
              </a:pPr>
              <a:t>8</a:t>
            </a:fld>
            <a:endParaRPr lang="en-GB" sz="1200" dirty="0">
              <a:solidFill>
                <a:schemeClr val="tx1">
                  <a:tint val="75000"/>
                </a:schemeClr>
              </a:solidFill>
              <a:latin typeface="+mn-lt"/>
              <a:cs typeface="+mn-cs"/>
            </a:endParaRPr>
          </a:p>
        </p:txBody>
      </p:sp>
      <p:sp>
        <p:nvSpPr>
          <p:cNvPr id="31748" name="Rectangle 4"/>
          <p:cNvSpPr>
            <a:spLocks noChangeArrowheads="1"/>
          </p:cNvSpPr>
          <p:nvPr/>
        </p:nvSpPr>
        <p:spPr bwMode="auto">
          <a:xfrm>
            <a:off x="0" y="2852738"/>
            <a:ext cx="9144000" cy="720725"/>
          </a:xfrm>
          <a:prstGeom prst="rect">
            <a:avLst/>
          </a:prstGeom>
          <a:solidFill>
            <a:schemeClr val="tx1"/>
          </a:solidFill>
          <a:ln w="9525">
            <a:solidFill>
              <a:schemeClr val="tx1"/>
            </a:solidFill>
            <a:miter lim="800000"/>
            <a:headEnd/>
            <a:tailEnd/>
          </a:ln>
        </p:spPr>
        <p:txBody>
          <a:bodyPr wrap="none" anchor="ctr"/>
          <a:lstStyle/>
          <a:p>
            <a:pPr algn="ctr"/>
            <a:endParaRPr lang="en-US"/>
          </a:p>
        </p:txBody>
      </p:sp>
      <p:sp>
        <p:nvSpPr>
          <p:cNvPr id="31749" name="Text Box 17"/>
          <p:cNvSpPr txBox="1">
            <a:spLocks noChangeArrowheads="1"/>
          </p:cNvSpPr>
          <p:nvPr/>
        </p:nvSpPr>
        <p:spPr bwMode="auto">
          <a:xfrm>
            <a:off x="0" y="2997200"/>
            <a:ext cx="9144000" cy="457200"/>
          </a:xfrm>
          <a:prstGeom prst="rect">
            <a:avLst/>
          </a:prstGeom>
          <a:noFill/>
          <a:ln w="9525">
            <a:noFill/>
            <a:miter lim="800000"/>
            <a:headEnd/>
            <a:tailEnd/>
          </a:ln>
        </p:spPr>
        <p:txBody>
          <a:bodyPr>
            <a:spAutoFit/>
          </a:bodyPr>
          <a:lstStyle/>
          <a:p>
            <a:pPr algn="ctr"/>
            <a:r>
              <a:rPr lang="en-GB" sz="2400" b="1" dirty="0">
                <a:solidFill>
                  <a:schemeClr val="bg1"/>
                </a:solidFill>
                <a:latin typeface="Calibri" pitchFamily="34" charset="0"/>
              </a:rPr>
              <a:t>Origins </a:t>
            </a:r>
            <a:r>
              <a:rPr lang="en-GB" sz="2400" b="1" dirty="0" smtClean="0">
                <a:solidFill>
                  <a:schemeClr val="bg1"/>
                </a:solidFill>
                <a:latin typeface="Calibri" pitchFamily="34" charset="0"/>
              </a:rPr>
              <a:t>and </a:t>
            </a:r>
            <a:r>
              <a:rPr lang="en-GB" sz="2400" b="1" dirty="0">
                <a:solidFill>
                  <a:schemeClr val="bg1"/>
                </a:solidFill>
                <a:latin typeface="Calibri" pitchFamily="34" charset="0"/>
              </a:rPr>
              <a:t>company structure</a:t>
            </a:r>
            <a:endParaRPr lang="en-GB"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LIBERATION MEN"/>
          <p:cNvPicPr>
            <a:picLocks noChangeAspect="1" noChangeArrowheads="1"/>
          </p:cNvPicPr>
          <p:nvPr/>
        </p:nvPicPr>
        <p:blipFill>
          <a:blip r:embed="rId3" cstate="print"/>
          <a:srcRect/>
          <a:stretch>
            <a:fillRect/>
          </a:stretch>
        </p:blipFill>
        <p:spPr bwMode="auto">
          <a:xfrm>
            <a:off x="7797800" y="0"/>
            <a:ext cx="1346200" cy="987425"/>
          </a:xfrm>
          <a:prstGeom prst="rect">
            <a:avLst/>
          </a:prstGeom>
          <a:noFill/>
          <a:ln w="9525">
            <a:noFill/>
            <a:miter lim="800000"/>
            <a:headEnd/>
            <a:tailEnd/>
          </a:ln>
        </p:spPr>
      </p:pic>
      <p:sp>
        <p:nvSpPr>
          <p:cNvPr id="33794" name="Title 1"/>
          <p:cNvSpPr>
            <a:spLocks noGrp="1"/>
          </p:cNvSpPr>
          <p:nvPr>
            <p:ph type="title" idx="4294967295"/>
          </p:nvPr>
        </p:nvSpPr>
        <p:spPr>
          <a:xfrm>
            <a:off x="468313" y="476250"/>
            <a:ext cx="8229600" cy="857250"/>
          </a:xfrm>
        </p:spPr>
        <p:txBody>
          <a:bodyPr/>
          <a:lstStyle/>
          <a:p>
            <a:pPr algn="l" eaLnBrk="1" hangingPunct="1"/>
            <a:r>
              <a:rPr lang="en-GB" sz="4100" dirty="0" smtClean="0"/>
              <a:t>Problems faced by nut farmers</a:t>
            </a:r>
          </a:p>
        </p:txBody>
      </p:sp>
      <p:sp>
        <p:nvSpPr>
          <p:cNvPr id="33795" name="Text Box 5"/>
          <p:cNvSpPr txBox="1">
            <a:spLocks noChangeArrowheads="1"/>
          </p:cNvSpPr>
          <p:nvPr/>
        </p:nvSpPr>
        <p:spPr bwMode="auto">
          <a:xfrm>
            <a:off x="539750" y="4941888"/>
            <a:ext cx="1366838" cy="822325"/>
          </a:xfrm>
          <a:prstGeom prst="rect">
            <a:avLst/>
          </a:prstGeom>
          <a:noFill/>
          <a:ln w="9525">
            <a:noFill/>
            <a:miter lim="800000"/>
            <a:headEnd/>
            <a:tailEnd/>
          </a:ln>
        </p:spPr>
        <p:txBody>
          <a:bodyPr>
            <a:spAutoFit/>
          </a:bodyPr>
          <a:lstStyle/>
          <a:p>
            <a:pPr algn="ctr">
              <a:spcBef>
                <a:spcPct val="50000"/>
              </a:spcBef>
            </a:pPr>
            <a:r>
              <a:rPr lang="en-GB" sz="2400" b="1">
                <a:latin typeface="Calibri" pitchFamily="34" charset="0"/>
              </a:rPr>
              <a:t>Nut farmers</a:t>
            </a:r>
            <a:endParaRPr lang="en-US" sz="2400" b="1">
              <a:latin typeface="Calibri" pitchFamily="34" charset="0"/>
            </a:endParaRPr>
          </a:p>
        </p:txBody>
      </p:sp>
      <p:sp>
        <p:nvSpPr>
          <p:cNvPr id="33796" name="Oval 7" descr="Shopping-Trolley"/>
          <p:cNvSpPr>
            <a:spLocks noChangeArrowheads="1"/>
          </p:cNvSpPr>
          <p:nvPr/>
        </p:nvSpPr>
        <p:spPr bwMode="auto">
          <a:xfrm>
            <a:off x="5508625" y="3789363"/>
            <a:ext cx="1800225" cy="1873250"/>
          </a:xfrm>
          <a:prstGeom prst="ellipse">
            <a:avLst/>
          </a:prstGeom>
          <a:blipFill dpi="0" rotWithShape="1">
            <a:blip r:embed="rId4" cstate="print"/>
            <a:srcRect/>
            <a:stretch>
              <a:fillRect/>
            </a:stretch>
          </a:blipFill>
          <a:ln w="9525">
            <a:solidFill>
              <a:schemeClr val="tx1"/>
            </a:solidFill>
            <a:round/>
            <a:headEnd/>
            <a:tailEnd/>
          </a:ln>
        </p:spPr>
        <p:txBody>
          <a:bodyPr wrap="none" anchor="ctr"/>
          <a:lstStyle/>
          <a:p>
            <a:endParaRPr lang="en-US"/>
          </a:p>
        </p:txBody>
      </p:sp>
      <p:sp>
        <p:nvSpPr>
          <p:cNvPr id="33797" name="Oval 8"/>
          <p:cNvSpPr>
            <a:spLocks noChangeArrowheads="1"/>
          </p:cNvSpPr>
          <p:nvPr/>
        </p:nvSpPr>
        <p:spPr bwMode="auto">
          <a:xfrm>
            <a:off x="5435600" y="1484313"/>
            <a:ext cx="1800225" cy="1871662"/>
          </a:xfrm>
          <a:prstGeom prst="ellipse">
            <a:avLst/>
          </a:prstGeom>
          <a:blipFill dpi="0" rotWithShape="1">
            <a:blip r:embed="rId5" cstate="print"/>
            <a:srcRect/>
            <a:stretch>
              <a:fillRect/>
            </a:stretch>
          </a:blipFill>
          <a:ln w="9525">
            <a:solidFill>
              <a:schemeClr val="tx1"/>
            </a:solidFill>
            <a:round/>
            <a:headEnd/>
            <a:tailEnd/>
          </a:ln>
        </p:spPr>
        <p:txBody>
          <a:bodyPr wrap="none" anchor="ctr"/>
          <a:lstStyle/>
          <a:p>
            <a:endParaRPr lang="en-US"/>
          </a:p>
        </p:txBody>
      </p:sp>
      <p:sp>
        <p:nvSpPr>
          <p:cNvPr id="33798" name="Text Box 9"/>
          <p:cNvSpPr txBox="1">
            <a:spLocks noChangeArrowheads="1"/>
          </p:cNvSpPr>
          <p:nvPr/>
        </p:nvSpPr>
        <p:spPr bwMode="auto">
          <a:xfrm>
            <a:off x="7199313" y="4221163"/>
            <a:ext cx="1944687" cy="822325"/>
          </a:xfrm>
          <a:prstGeom prst="rect">
            <a:avLst/>
          </a:prstGeom>
          <a:noFill/>
          <a:ln w="9525">
            <a:noFill/>
            <a:miter lim="800000"/>
            <a:headEnd/>
            <a:tailEnd/>
          </a:ln>
        </p:spPr>
        <p:txBody>
          <a:bodyPr>
            <a:spAutoFit/>
          </a:bodyPr>
          <a:lstStyle/>
          <a:p>
            <a:pPr algn="ctr">
              <a:spcBef>
                <a:spcPct val="50000"/>
              </a:spcBef>
            </a:pPr>
            <a:r>
              <a:rPr lang="en-GB" sz="2400" b="1">
                <a:latin typeface="Calibri" pitchFamily="34" charset="0"/>
              </a:rPr>
              <a:t>International markets</a:t>
            </a:r>
            <a:endParaRPr lang="en-US" sz="2400" b="1">
              <a:latin typeface="Calibri" pitchFamily="34" charset="0"/>
            </a:endParaRPr>
          </a:p>
        </p:txBody>
      </p:sp>
      <p:sp>
        <p:nvSpPr>
          <p:cNvPr id="33799" name="Text Box 10"/>
          <p:cNvSpPr txBox="1">
            <a:spLocks noChangeArrowheads="1"/>
          </p:cNvSpPr>
          <p:nvPr/>
        </p:nvSpPr>
        <p:spPr bwMode="auto">
          <a:xfrm>
            <a:off x="7308850" y="1916113"/>
            <a:ext cx="1366838" cy="1570037"/>
          </a:xfrm>
          <a:prstGeom prst="rect">
            <a:avLst/>
          </a:prstGeom>
          <a:noFill/>
          <a:ln w="9525">
            <a:noFill/>
            <a:miter lim="800000"/>
            <a:headEnd/>
            <a:tailEnd/>
          </a:ln>
        </p:spPr>
        <p:txBody>
          <a:bodyPr>
            <a:spAutoFit/>
          </a:bodyPr>
          <a:lstStyle/>
          <a:p>
            <a:pPr algn="ctr">
              <a:spcBef>
                <a:spcPct val="50000"/>
              </a:spcBef>
            </a:pPr>
            <a:r>
              <a:rPr lang="en-GB" sz="2400" b="1" dirty="0">
                <a:latin typeface="Calibri" pitchFamily="34" charset="0"/>
              </a:rPr>
              <a:t>Local selling at the roadside</a:t>
            </a:r>
            <a:endParaRPr lang="en-US" sz="2400" b="1" dirty="0">
              <a:latin typeface="Calibri" pitchFamily="34" charset="0"/>
            </a:endParaRPr>
          </a:p>
        </p:txBody>
      </p:sp>
      <p:sp>
        <p:nvSpPr>
          <p:cNvPr id="33800" name="AutoShape 16"/>
          <p:cNvSpPr>
            <a:spLocks noChangeArrowheads="1"/>
          </p:cNvSpPr>
          <p:nvPr/>
        </p:nvSpPr>
        <p:spPr bwMode="auto">
          <a:xfrm>
            <a:off x="2051050" y="1333501"/>
            <a:ext cx="2881313" cy="706438"/>
          </a:xfrm>
          <a:prstGeom prst="roundRect">
            <a:avLst>
              <a:gd name="adj" fmla="val 16667"/>
            </a:avLst>
          </a:prstGeom>
          <a:solidFill>
            <a:schemeClr val="tx1"/>
          </a:solidFill>
          <a:ln w="9525">
            <a:solidFill>
              <a:schemeClr val="tx1"/>
            </a:solidFill>
            <a:round/>
            <a:headEnd/>
            <a:tailEnd/>
          </a:ln>
        </p:spPr>
        <p:txBody>
          <a:bodyPr anchor="ctr"/>
          <a:lstStyle/>
          <a:p>
            <a:pPr algn="ctr"/>
            <a:r>
              <a:rPr lang="en-US" sz="1600" b="1" dirty="0">
                <a:solidFill>
                  <a:schemeClr val="bg1"/>
                </a:solidFill>
                <a:latin typeface="Calibri" pitchFamily="34" charset="0"/>
              </a:rPr>
              <a:t>Nut farmers often live </a:t>
            </a:r>
            <a:r>
              <a:rPr lang="en-US" sz="1600" b="1" dirty="0" smtClean="0">
                <a:solidFill>
                  <a:schemeClr val="bg1"/>
                </a:solidFill>
                <a:latin typeface="Calibri" pitchFamily="34" charset="0"/>
              </a:rPr>
              <a:t>in remote, </a:t>
            </a:r>
            <a:r>
              <a:rPr lang="en-US" sz="1600" b="1" dirty="0">
                <a:solidFill>
                  <a:schemeClr val="bg1"/>
                </a:solidFill>
                <a:latin typeface="Calibri" pitchFamily="34" charset="0"/>
              </a:rPr>
              <a:t>rural areas in developing countries.</a:t>
            </a:r>
          </a:p>
        </p:txBody>
      </p:sp>
      <p:sp>
        <p:nvSpPr>
          <p:cNvPr id="33801" name="AutoShape 17"/>
          <p:cNvSpPr>
            <a:spLocks noChangeArrowheads="1"/>
          </p:cNvSpPr>
          <p:nvPr/>
        </p:nvSpPr>
        <p:spPr bwMode="auto">
          <a:xfrm>
            <a:off x="2339777" y="2924175"/>
            <a:ext cx="2808287" cy="793750"/>
          </a:xfrm>
          <a:prstGeom prst="roundRect">
            <a:avLst>
              <a:gd name="adj" fmla="val 16667"/>
            </a:avLst>
          </a:prstGeom>
          <a:solidFill>
            <a:schemeClr val="tx1"/>
          </a:solidFill>
          <a:ln w="9525">
            <a:solidFill>
              <a:schemeClr val="tx1"/>
            </a:solidFill>
            <a:round/>
            <a:headEnd/>
            <a:tailEnd/>
          </a:ln>
        </p:spPr>
        <p:txBody>
          <a:bodyPr anchor="ctr"/>
          <a:lstStyle/>
          <a:p>
            <a:pPr algn="ctr"/>
            <a:r>
              <a:rPr lang="en-US" sz="1600" b="1" dirty="0">
                <a:solidFill>
                  <a:schemeClr val="bg1"/>
                </a:solidFill>
                <a:latin typeface="Calibri" pitchFamily="34" charset="0"/>
              </a:rPr>
              <a:t>They don’t earn enough money to be able to invest in the future of their produce.</a:t>
            </a:r>
          </a:p>
        </p:txBody>
      </p:sp>
      <p:sp>
        <p:nvSpPr>
          <p:cNvPr id="33802" name="AutoShape 18"/>
          <p:cNvSpPr>
            <a:spLocks noChangeArrowheads="1"/>
          </p:cNvSpPr>
          <p:nvPr/>
        </p:nvSpPr>
        <p:spPr bwMode="auto">
          <a:xfrm>
            <a:off x="2484438" y="3860800"/>
            <a:ext cx="2879725" cy="1417638"/>
          </a:xfrm>
          <a:prstGeom prst="roundRect">
            <a:avLst>
              <a:gd name="adj" fmla="val 16667"/>
            </a:avLst>
          </a:prstGeom>
          <a:solidFill>
            <a:schemeClr val="tx1"/>
          </a:solidFill>
          <a:ln w="9525">
            <a:solidFill>
              <a:schemeClr val="tx1"/>
            </a:solidFill>
            <a:round/>
            <a:headEnd/>
            <a:tailEnd/>
          </a:ln>
        </p:spPr>
        <p:txBody>
          <a:bodyPr anchor="ctr"/>
          <a:lstStyle/>
          <a:p>
            <a:pPr algn="ctr"/>
            <a:r>
              <a:rPr lang="en-US" sz="1600" b="1">
                <a:solidFill>
                  <a:schemeClr val="bg1"/>
                </a:solidFill>
                <a:latin typeface="Calibri" pitchFamily="34" charset="0"/>
              </a:rPr>
              <a:t>They struggle to keep up with trends in the market such as quality standards imposed by developed countries, consumer preferences and new farming techniques.</a:t>
            </a:r>
          </a:p>
        </p:txBody>
      </p:sp>
      <p:sp>
        <p:nvSpPr>
          <p:cNvPr id="33803" name="AutoShape 19"/>
          <p:cNvSpPr>
            <a:spLocks noChangeArrowheads="1"/>
          </p:cNvSpPr>
          <p:nvPr/>
        </p:nvSpPr>
        <p:spPr bwMode="auto">
          <a:xfrm>
            <a:off x="2124075" y="5445125"/>
            <a:ext cx="2879725" cy="792163"/>
          </a:xfrm>
          <a:prstGeom prst="roundRect">
            <a:avLst>
              <a:gd name="adj" fmla="val 16667"/>
            </a:avLst>
          </a:prstGeom>
          <a:solidFill>
            <a:schemeClr val="tx1"/>
          </a:solidFill>
          <a:ln w="9525">
            <a:solidFill>
              <a:schemeClr val="tx1"/>
            </a:solidFill>
            <a:round/>
            <a:headEnd/>
            <a:tailEnd/>
          </a:ln>
        </p:spPr>
        <p:txBody>
          <a:bodyPr anchor="ctr"/>
          <a:lstStyle/>
          <a:p>
            <a:pPr algn="ctr"/>
            <a:r>
              <a:rPr lang="en-US" sz="1600" b="1" dirty="0">
                <a:solidFill>
                  <a:schemeClr val="bg1"/>
                </a:solidFill>
                <a:latin typeface="Calibri" pitchFamily="34" charset="0"/>
              </a:rPr>
              <a:t>Some farmers, such as peanut farmers, have to compete with </a:t>
            </a:r>
            <a:r>
              <a:rPr lang="en-US" sz="1600" b="1" dirty="0" err="1" smtClean="0">
                <a:solidFill>
                  <a:schemeClr val="bg1"/>
                </a:solidFill>
                <a:latin typeface="Calibri" pitchFamily="34" charset="0"/>
              </a:rPr>
              <a:t>subsidised</a:t>
            </a:r>
            <a:r>
              <a:rPr lang="en-US" sz="1600" b="1" dirty="0" smtClean="0">
                <a:solidFill>
                  <a:schemeClr val="bg1"/>
                </a:solidFill>
                <a:latin typeface="Calibri" pitchFamily="34" charset="0"/>
              </a:rPr>
              <a:t> </a:t>
            </a:r>
            <a:r>
              <a:rPr lang="en-US" sz="1600" b="1" dirty="0">
                <a:solidFill>
                  <a:schemeClr val="bg1"/>
                </a:solidFill>
                <a:latin typeface="Calibri" pitchFamily="34" charset="0"/>
              </a:rPr>
              <a:t>US farmers.</a:t>
            </a:r>
          </a:p>
        </p:txBody>
      </p:sp>
      <p:sp>
        <p:nvSpPr>
          <p:cNvPr id="33804" name="AutoShape 20"/>
          <p:cNvSpPr>
            <a:spLocks noChangeArrowheads="1"/>
          </p:cNvSpPr>
          <p:nvPr/>
        </p:nvSpPr>
        <p:spPr bwMode="auto">
          <a:xfrm>
            <a:off x="2843213" y="2205038"/>
            <a:ext cx="2376487" cy="576262"/>
          </a:xfrm>
          <a:prstGeom prst="roundRect">
            <a:avLst>
              <a:gd name="adj" fmla="val 16667"/>
            </a:avLst>
          </a:prstGeom>
          <a:solidFill>
            <a:schemeClr val="tx1"/>
          </a:solidFill>
          <a:ln w="9525">
            <a:solidFill>
              <a:schemeClr val="tx1"/>
            </a:solidFill>
            <a:round/>
            <a:headEnd/>
            <a:tailEnd/>
          </a:ln>
        </p:spPr>
        <p:txBody>
          <a:bodyPr anchor="ctr"/>
          <a:lstStyle/>
          <a:p>
            <a:pPr algn="ctr"/>
            <a:r>
              <a:rPr lang="en-US" sz="1600" b="1">
                <a:solidFill>
                  <a:schemeClr val="bg1"/>
                </a:solidFill>
                <a:latin typeface="Calibri" pitchFamily="34" charset="0"/>
              </a:rPr>
              <a:t>Getting their produce to market can be difficult.</a:t>
            </a:r>
          </a:p>
        </p:txBody>
      </p:sp>
      <p:pic>
        <p:nvPicPr>
          <p:cNvPr id="33805" name="Picture 15"/>
          <p:cNvPicPr>
            <a:picLocks noChangeAspect="1" noChangeArrowheads="1"/>
          </p:cNvPicPr>
          <p:nvPr/>
        </p:nvPicPr>
        <p:blipFill>
          <a:blip r:embed="rId6" cstate="print"/>
          <a:srcRect/>
          <a:stretch>
            <a:fillRect/>
          </a:stretch>
        </p:blipFill>
        <p:spPr bwMode="auto">
          <a:xfrm>
            <a:off x="395288" y="2259310"/>
            <a:ext cx="1819275"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6499</TotalTime>
  <Words>4135</Words>
  <Application>Microsoft Office PowerPoint</Application>
  <PresentationFormat>On-screen Show (4:3)</PresentationFormat>
  <Paragraphs>243</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vt:lpstr>
      <vt:lpstr>What is a social enterprise?</vt:lpstr>
      <vt:lpstr>Why learn about Liberation?</vt:lpstr>
      <vt:lpstr>What is Liberation?</vt:lpstr>
      <vt:lpstr>PowerPoint Presentation</vt:lpstr>
      <vt:lpstr>Liberation branded products</vt:lpstr>
      <vt:lpstr>Supermarket own label</vt:lpstr>
      <vt:lpstr>PowerPoint Presentation</vt:lpstr>
      <vt:lpstr>Problems faced by nut farmers</vt:lpstr>
      <vt:lpstr>Origins of Liberation</vt:lpstr>
      <vt:lpstr>Improving access to markets</vt:lpstr>
      <vt:lpstr>Company structure</vt:lpstr>
      <vt:lpstr>Company ownership</vt:lpstr>
      <vt:lpstr>The importance of ownership</vt:lpstr>
      <vt:lpstr>PowerPoint Presentation</vt:lpstr>
      <vt:lpstr>Liberation’s objectives</vt:lpstr>
      <vt:lpstr>Creating a virtuous circle</vt:lpstr>
      <vt:lpstr>Why Fairtrade?</vt:lpstr>
      <vt:lpstr>PowerPoint Presentation</vt:lpstr>
      <vt:lpstr>Profitable and transforming lives</vt:lpstr>
      <vt:lpstr>PowerPoint Presentation</vt:lpstr>
      <vt:lpstr>Peanut farming in Malawi</vt:lpstr>
      <vt:lpstr>Liberation in Malawi</vt:lpstr>
      <vt:lpstr>Cashew nut farming in India</vt:lpstr>
      <vt:lpstr>Brazil nut gathering in Bolivia</vt:lpstr>
      <vt:lpstr>The difference Liberation makes</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Leena</dc:creator>
  <cp:lastModifiedBy>User</cp:lastModifiedBy>
  <cp:revision>161</cp:revision>
  <dcterms:created xsi:type="dcterms:W3CDTF">2012-08-31T15:29:04Z</dcterms:created>
  <dcterms:modified xsi:type="dcterms:W3CDTF">2019-08-16T09:50:18Z</dcterms:modified>
</cp:coreProperties>
</file>