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2" r:id="rId2"/>
    <p:sldMasterId id="2147483654" r:id="rId3"/>
  </p:sldMasterIdLst>
  <p:notesMasterIdLst>
    <p:notesMasterId r:id="rId49"/>
  </p:notesMasterIdLst>
  <p:handoutMasterIdLst>
    <p:handoutMasterId r:id="rId50"/>
  </p:handoutMasterIdLst>
  <p:sldIdLst>
    <p:sldId id="366" r:id="rId4"/>
    <p:sldId id="297" r:id="rId5"/>
    <p:sldId id="347" r:id="rId6"/>
    <p:sldId id="375" r:id="rId7"/>
    <p:sldId id="376" r:id="rId8"/>
    <p:sldId id="377" r:id="rId9"/>
    <p:sldId id="380" r:id="rId10"/>
    <p:sldId id="378" r:id="rId11"/>
    <p:sldId id="381" r:id="rId12"/>
    <p:sldId id="382" r:id="rId13"/>
    <p:sldId id="385" r:id="rId14"/>
    <p:sldId id="373" r:id="rId15"/>
    <p:sldId id="392" r:id="rId16"/>
    <p:sldId id="374" r:id="rId17"/>
    <p:sldId id="372" r:id="rId18"/>
    <p:sldId id="386" r:id="rId19"/>
    <p:sldId id="388" r:id="rId20"/>
    <p:sldId id="391" r:id="rId21"/>
    <p:sldId id="379" r:id="rId22"/>
    <p:sldId id="387" r:id="rId23"/>
    <p:sldId id="390" r:id="rId24"/>
    <p:sldId id="393" r:id="rId25"/>
    <p:sldId id="362" r:id="rId26"/>
    <p:sldId id="361" r:id="rId27"/>
    <p:sldId id="342" r:id="rId28"/>
    <p:sldId id="316" r:id="rId29"/>
    <p:sldId id="318" r:id="rId30"/>
    <p:sldId id="319" r:id="rId31"/>
    <p:sldId id="350" r:id="rId32"/>
    <p:sldId id="326" r:id="rId33"/>
    <p:sldId id="349" r:id="rId34"/>
    <p:sldId id="348" r:id="rId35"/>
    <p:sldId id="351" r:id="rId36"/>
    <p:sldId id="352" r:id="rId37"/>
    <p:sldId id="327" r:id="rId38"/>
    <p:sldId id="333" r:id="rId39"/>
    <p:sldId id="344" r:id="rId40"/>
    <p:sldId id="355" r:id="rId41"/>
    <p:sldId id="371" r:id="rId42"/>
    <p:sldId id="356" r:id="rId43"/>
    <p:sldId id="370" r:id="rId44"/>
    <p:sldId id="346" r:id="rId45"/>
    <p:sldId id="339" r:id="rId46"/>
    <p:sldId id="365" r:id="rId47"/>
    <p:sldId id="331" r:id="rId48"/>
  </p:sldIdLst>
  <p:sldSz cx="9144000" cy="6858000" type="screen4x3"/>
  <p:notesSz cx="6708775" cy="9836150"/>
  <p:defaultTextStyle>
    <a:defPPr>
      <a:defRPr lang="en-GB"/>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0000"/>
    <a:srgbClr val="00FF00"/>
    <a:srgbClr val="FF0066"/>
    <a:srgbClr val="BC93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80259" autoAdjust="0"/>
  </p:normalViewPr>
  <p:slideViewPr>
    <p:cSldViewPr>
      <p:cViewPr>
        <p:scale>
          <a:sx n="99" d="100"/>
          <a:sy n="99" d="100"/>
        </p:scale>
        <p:origin x="-193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05125"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0" tIns="45709" rIns="91420" bIns="45709" numCol="1" anchor="t" anchorCtr="0" compatLnSpc="1">
            <a:prstTxWarp prst="textNoShape">
              <a:avLst/>
            </a:prstTxWarp>
          </a:bodyPr>
          <a:lstStyle>
            <a:lvl1pPr eaLnBrk="1" hangingPunct="1">
              <a:defRPr sz="1200"/>
            </a:lvl1pPr>
          </a:lstStyle>
          <a:p>
            <a:pPr>
              <a:defRPr/>
            </a:pPr>
            <a:endParaRPr lang="en-US" altLang="en-US"/>
          </a:p>
        </p:txBody>
      </p:sp>
      <p:sp>
        <p:nvSpPr>
          <p:cNvPr id="41987" name="Rectangle 3"/>
          <p:cNvSpPr>
            <a:spLocks noGrp="1" noChangeArrowheads="1"/>
          </p:cNvSpPr>
          <p:nvPr>
            <p:ph type="dt" sz="quarter" idx="1"/>
          </p:nvPr>
        </p:nvSpPr>
        <p:spPr bwMode="auto">
          <a:xfrm>
            <a:off x="3802063" y="0"/>
            <a:ext cx="2905125"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0" tIns="45709" rIns="91420" bIns="45709" numCol="1" anchor="t" anchorCtr="0" compatLnSpc="1">
            <a:prstTxWarp prst="textNoShape">
              <a:avLst/>
            </a:prstTxWarp>
          </a:bodyPr>
          <a:lstStyle>
            <a:lvl1pPr algn="r" eaLnBrk="1" hangingPunct="1">
              <a:defRPr sz="1200"/>
            </a:lvl1pPr>
          </a:lstStyle>
          <a:p>
            <a:pPr>
              <a:defRPr/>
            </a:pPr>
            <a:endParaRPr lang="en-US" altLang="en-US"/>
          </a:p>
        </p:txBody>
      </p:sp>
      <p:sp>
        <p:nvSpPr>
          <p:cNvPr id="41988" name="Rectangle 4"/>
          <p:cNvSpPr>
            <a:spLocks noGrp="1" noChangeArrowheads="1"/>
          </p:cNvSpPr>
          <p:nvPr>
            <p:ph type="ftr" sz="quarter" idx="2"/>
          </p:nvPr>
        </p:nvSpPr>
        <p:spPr bwMode="auto">
          <a:xfrm>
            <a:off x="0" y="9342438"/>
            <a:ext cx="2905125"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0" tIns="45709" rIns="91420" bIns="45709" numCol="1" anchor="b" anchorCtr="0" compatLnSpc="1">
            <a:prstTxWarp prst="textNoShape">
              <a:avLst/>
            </a:prstTxWarp>
          </a:bodyPr>
          <a:lstStyle>
            <a:lvl1pPr eaLnBrk="1" hangingPunct="1">
              <a:defRPr sz="1200"/>
            </a:lvl1pPr>
          </a:lstStyle>
          <a:p>
            <a:pPr>
              <a:defRPr/>
            </a:pPr>
            <a:endParaRPr lang="en-US" altLang="en-US"/>
          </a:p>
        </p:txBody>
      </p:sp>
      <p:sp>
        <p:nvSpPr>
          <p:cNvPr id="41989" name="Rectangle 5"/>
          <p:cNvSpPr>
            <a:spLocks noGrp="1" noChangeArrowheads="1"/>
          </p:cNvSpPr>
          <p:nvPr>
            <p:ph type="sldNum" sz="quarter" idx="3"/>
          </p:nvPr>
        </p:nvSpPr>
        <p:spPr bwMode="auto">
          <a:xfrm>
            <a:off x="3802063" y="9342438"/>
            <a:ext cx="2905125"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0" tIns="45709" rIns="91420" bIns="45709" numCol="1" anchor="b" anchorCtr="0" compatLnSpc="1">
            <a:prstTxWarp prst="textNoShape">
              <a:avLst/>
            </a:prstTxWarp>
          </a:bodyPr>
          <a:lstStyle>
            <a:lvl1pPr algn="r" eaLnBrk="1" hangingPunct="1">
              <a:defRPr sz="1200"/>
            </a:lvl1pPr>
          </a:lstStyle>
          <a:p>
            <a:pPr>
              <a:defRPr/>
            </a:pPr>
            <a:fld id="{662D6D73-723E-44D3-8AD6-21C0132EF3F5}" type="slidenum">
              <a:rPr lang="en-GB" altLang="en-US"/>
              <a:pPr>
                <a:defRPr/>
              </a:pPr>
              <a:t>‹#›</a:t>
            </a:fld>
            <a:endParaRPr lang="en-GB" altLang="en-US"/>
          </a:p>
        </p:txBody>
      </p:sp>
    </p:spTree>
    <p:extLst>
      <p:ext uri="{BB962C8B-B14F-4D97-AF65-F5344CB8AC3E}">
        <p14:creationId xmlns:p14="http://schemas.microsoft.com/office/powerpoint/2010/main" val="2122182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hdr" sz="quarter"/>
          </p:nvPr>
        </p:nvSpPr>
        <p:spPr bwMode="auto">
          <a:xfrm>
            <a:off x="0" y="0"/>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158723" name="Rectangle 3"/>
          <p:cNvSpPr>
            <a:spLocks noGrp="1" noChangeArrowheads="1"/>
          </p:cNvSpPr>
          <p:nvPr>
            <p:ph type="dt" idx="1"/>
          </p:nvPr>
        </p:nvSpPr>
        <p:spPr bwMode="auto">
          <a:xfrm>
            <a:off x="3800475" y="0"/>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51204" name="Rectangle 4"/>
          <p:cNvSpPr>
            <a:spLocks noGrp="1" noRot="1" noChangeAspect="1" noChangeArrowheads="1" noTextEdit="1"/>
          </p:cNvSpPr>
          <p:nvPr>
            <p:ph type="sldImg" idx="2"/>
          </p:nvPr>
        </p:nvSpPr>
        <p:spPr bwMode="auto">
          <a:xfrm>
            <a:off x="896938" y="738188"/>
            <a:ext cx="4914900" cy="36877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8725" name="Rectangle 5"/>
          <p:cNvSpPr>
            <a:spLocks noGrp="1" noChangeArrowheads="1"/>
          </p:cNvSpPr>
          <p:nvPr>
            <p:ph type="body" sz="quarter" idx="3"/>
          </p:nvPr>
        </p:nvSpPr>
        <p:spPr bwMode="auto">
          <a:xfrm>
            <a:off x="671513" y="4672013"/>
            <a:ext cx="5365750" cy="44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8726" name="Rectangle 6"/>
          <p:cNvSpPr>
            <a:spLocks noGrp="1" noChangeArrowheads="1"/>
          </p:cNvSpPr>
          <p:nvPr>
            <p:ph type="ftr" sz="quarter" idx="4"/>
          </p:nvPr>
        </p:nvSpPr>
        <p:spPr bwMode="auto">
          <a:xfrm>
            <a:off x="0" y="9342438"/>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158727" name="Rectangle 7"/>
          <p:cNvSpPr>
            <a:spLocks noGrp="1" noChangeArrowheads="1"/>
          </p:cNvSpPr>
          <p:nvPr>
            <p:ph type="sldNum" sz="quarter" idx="5"/>
          </p:nvPr>
        </p:nvSpPr>
        <p:spPr bwMode="auto">
          <a:xfrm>
            <a:off x="3800475" y="9342438"/>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0A92F48-F984-4364-9F3A-D6C86600B6FF}" type="slidenum">
              <a:rPr lang="en-US" altLang="en-US"/>
              <a:pPr>
                <a:defRPr/>
              </a:pPr>
              <a:t>‹#›</a:t>
            </a:fld>
            <a:endParaRPr lang="en-US" altLang="en-US"/>
          </a:p>
        </p:txBody>
      </p:sp>
    </p:spTree>
    <p:extLst>
      <p:ext uri="{BB962C8B-B14F-4D97-AF65-F5344CB8AC3E}">
        <p14:creationId xmlns:p14="http://schemas.microsoft.com/office/powerpoint/2010/main" val="3419777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r>
              <a:rPr lang="en-US" altLang="en-US" smtClean="0"/>
              <a:t>“My name is Samuel Awuni. I come from a village called Agyeikrom. I was born on the 7</a:t>
            </a:r>
            <a:r>
              <a:rPr lang="en-US" altLang="en-US" baseline="30000" smtClean="0"/>
              <a:t>th</a:t>
            </a:r>
            <a:r>
              <a:rPr lang="en-US" altLang="en-US" smtClean="0"/>
              <a:t> of September 2001.”</a:t>
            </a:r>
          </a:p>
          <a:p>
            <a:endParaRPr lang="en-US" altLang="en-US" smtClean="0"/>
          </a:p>
          <a:p>
            <a:r>
              <a:rPr lang="en-US" altLang="en-US" smtClean="0"/>
              <a:t>Samuel, the son of a cocoa farmer, visited the UK in 2016. This is the presentation he gave when he was travelling around the country.</a:t>
            </a:r>
          </a:p>
          <a:p>
            <a:endParaRPr lang="en-US" altLang="en-US" smtClean="0"/>
          </a:p>
        </p:txBody>
      </p:sp>
      <p:sp>
        <p:nvSpPr>
          <p:cNvPr id="5222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6906BEA-8FD1-40E2-B667-2A5147CA0725}" type="slidenum">
              <a:rPr lang="en-US" altLang="en-US" smtClean="0"/>
              <a:pPr>
                <a:spcBef>
                  <a:spcPct val="0"/>
                </a:spcBef>
              </a:pPr>
              <a:t>1</a:t>
            </a:fld>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p:spPr>
        <p:txBody>
          <a:bodyPr/>
          <a:lstStyle/>
          <a:p>
            <a:r>
              <a:rPr lang="en-GB" altLang="en-US" smtClean="0"/>
              <a:t>“I was carrying the water home.”</a:t>
            </a:r>
          </a:p>
        </p:txBody>
      </p:sp>
      <p:sp>
        <p:nvSpPr>
          <p:cNvPr id="61444"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D875039-B2F0-4852-A1ED-D6CFC364A04E}" type="slidenum">
              <a:rPr lang="en-US" altLang="en-US" smtClean="0"/>
              <a:pPr/>
              <a:t>10</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r>
              <a:rPr lang="en-GB" altLang="en-US" smtClean="0"/>
              <a:t>“Here I was using some of the water to bath and wash my school uniform.”</a:t>
            </a:r>
          </a:p>
          <a:p>
            <a:endParaRPr lang="en-GB" altLang="en-US" smtClean="0"/>
          </a:p>
          <a:p>
            <a:r>
              <a:rPr lang="en-GB" altLang="en-US" smtClean="0"/>
              <a:t>There is a simple structure near Samuel’s house where his family go to wash themselves and their clothes.</a:t>
            </a:r>
          </a:p>
          <a:p>
            <a:endParaRPr lang="en-GB" altLang="en-US" smtClean="0"/>
          </a:p>
        </p:txBody>
      </p:sp>
      <p:sp>
        <p:nvSpPr>
          <p:cNvPr id="62468"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9F0360E-87DE-47C9-9B10-0A1189AB36AB}" type="slidenum">
              <a:rPr lang="en-US" altLang="en-US" smtClean="0"/>
              <a:pPr/>
              <a:t>11</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p:spPr>
        <p:txBody>
          <a:bodyPr/>
          <a:lstStyle/>
          <a:p>
            <a:r>
              <a:rPr lang="en-GB" altLang="en-US" smtClean="0"/>
              <a:t>“This is my school. The name of my school is Boafoyena D/A JHS.”</a:t>
            </a:r>
          </a:p>
          <a:p>
            <a:endParaRPr lang="en-GB" altLang="en-US" smtClean="0"/>
          </a:p>
          <a:p>
            <a:r>
              <a:rPr lang="en-GB" altLang="en-US" smtClean="0"/>
              <a:t>D/A stands for District Authority.  JHS stands for Junior High School, it covers ages 12-15 yrs. Education up to 15 is free and compulsory in Ghana. To attend secondary school, your parents have to pay fees.</a:t>
            </a:r>
          </a:p>
          <a:p>
            <a:endParaRPr lang="en-GB" altLang="en-US" smtClean="0"/>
          </a:p>
          <a:p>
            <a:endParaRPr lang="en-GB" altLang="en-US" smtClean="0"/>
          </a:p>
        </p:txBody>
      </p:sp>
      <p:sp>
        <p:nvSpPr>
          <p:cNvPr id="63492"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0DF6FA4-E5C9-411A-A618-E478A2A76824}" type="slidenum">
              <a:rPr lang="en-US" altLang="en-US" smtClean="0"/>
              <a:pPr/>
              <a:t>12</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p:spPr>
        <p:txBody>
          <a:bodyPr/>
          <a:lstStyle/>
          <a:p>
            <a:r>
              <a:rPr lang="en-GB" altLang="en-US" smtClean="0"/>
              <a:t>“This is my classroom. I was raising my hands to answer a question.”</a:t>
            </a:r>
          </a:p>
          <a:p>
            <a:endParaRPr lang="en-GB" altLang="en-US" smtClean="0"/>
          </a:p>
          <a:p>
            <a:r>
              <a:rPr lang="en-GB" altLang="en-US" smtClean="0"/>
              <a:t>Though Samuel’s school is a good quality brick building and they have sturdy desks to sit at, the school has no exercise books or text books. The only teaching resources are blackboards and chalk. In Ghana, the government only funds teachers’ salaries. There is no additional money for school resources, which have to be provided by the local community. </a:t>
            </a:r>
          </a:p>
        </p:txBody>
      </p:sp>
      <p:sp>
        <p:nvSpPr>
          <p:cNvPr id="64516"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9E82CC8-B2FA-4E93-9A47-B2E99CA246DC}" type="slidenum">
              <a:rPr lang="en-US" altLang="en-US" smtClean="0"/>
              <a:pPr/>
              <a:t>13</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p:spPr>
        <p:txBody>
          <a:bodyPr/>
          <a:lstStyle/>
          <a:p>
            <a:r>
              <a:rPr lang="en-GB" altLang="en-US" smtClean="0"/>
              <a:t>“My teacher asked me to define ‘matter’ and write it on the board.”</a:t>
            </a:r>
          </a:p>
        </p:txBody>
      </p:sp>
      <p:sp>
        <p:nvSpPr>
          <p:cNvPr id="65540"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8FC4ACC-AB37-4E75-8E45-06426EC93D48}" type="slidenum">
              <a:rPr lang="en-US" altLang="en-US" smtClean="0"/>
              <a:pPr/>
              <a:t>14</a:t>
            </a:fld>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r>
              <a:rPr lang="en-GB" altLang="en-US" smtClean="0"/>
              <a:t>“Here I was playing football with my friends. I always play football with my friends after close of school. I am the one wearing a white shirt in the middle of the pitch.”</a:t>
            </a:r>
          </a:p>
        </p:txBody>
      </p:sp>
      <p:sp>
        <p:nvSpPr>
          <p:cNvPr id="66564"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1F80992-D4ED-4C14-843A-0DDBABD6ABDD}" type="slidenum">
              <a:rPr lang="en-US" altLang="en-US" smtClean="0"/>
              <a:pPr/>
              <a:t>15</a:t>
            </a:fld>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p:spPr>
        <p:txBody>
          <a:bodyPr/>
          <a:lstStyle/>
          <a:p>
            <a:r>
              <a:rPr lang="en-GB" altLang="en-US" smtClean="0"/>
              <a:t>“This is my best friend. The name of my best friend is Amos Mbawuli. He is in the same class as me.”</a:t>
            </a:r>
          </a:p>
        </p:txBody>
      </p:sp>
      <p:sp>
        <p:nvSpPr>
          <p:cNvPr id="67588"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02A58EE-0665-46A5-BC3B-429FCA3617DD}" type="slidenum">
              <a:rPr lang="en-US" altLang="en-US" smtClean="0"/>
              <a:pPr/>
              <a:t>16</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r>
              <a:rPr lang="en-GB" altLang="en-US" smtClean="0"/>
              <a:t>“On Sundays, I always help my mother in the kitchen to prepare fufu. Here I was grinding pepper for my mother to prepare fufu.”</a:t>
            </a:r>
          </a:p>
          <a:p>
            <a:endParaRPr lang="en-GB" altLang="en-US" smtClean="0"/>
          </a:p>
          <a:p>
            <a:r>
              <a:rPr lang="en-GB" altLang="en-US" smtClean="0"/>
              <a:t>Fufu is a popular staple in Ghana. It is a thick savoury porridge made of cassava flour and plantain flour, usually served at the bottom of a hot bowl of soup. Here Samuel is grinding chilli peppers for the soup. </a:t>
            </a:r>
          </a:p>
          <a:p>
            <a:endParaRPr lang="en-GB" altLang="en-US" smtClean="0"/>
          </a:p>
          <a:p>
            <a:r>
              <a:rPr lang="en-GB" altLang="en-US" smtClean="0"/>
              <a:t>Check out this video on Pa Pa Paa LIVE for some footage showing how to pound fufu paste in a massive pestle and mortar: www.papapaalive.org/videos/food-day </a:t>
            </a:r>
          </a:p>
          <a:p>
            <a:endParaRPr lang="en-GB" altLang="en-US" smtClean="0"/>
          </a:p>
        </p:txBody>
      </p:sp>
      <p:sp>
        <p:nvSpPr>
          <p:cNvPr id="68612"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1D11317-2C17-43B2-A305-DF54686A66F7}" type="slidenum">
              <a:rPr lang="en-US" altLang="en-US" smtClean="0"/>
              <a:pPr/>
              <a:t>17</a:t>
            </a:fld>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p:spPr>
        <p:txBody>
          <a:bodyPr/>
          <a:lstStyle/>
          <a:p>
            <a:r>
              <a:rPr lang="en-GB" altLang="en-US" smtClean="0"/>
              <a:t>“After I help my mother in the kitchen and I have homework, I always go and sit down beside our house and do it. So in this picture I was doing my homework.”</a:t>
            </a:r>
          </a:p>
        </p:txBody>
      </p:sp>
      <p:sp>
        <p:nvSpPr>
          <p:cNvPr id="69636"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EB877C84-B021-45C5-8EDB-6676C4BF6589}" type="slidenum">
              <a:rPr lang="en-US" altLang="en-US" smtClean="0"/>
              <a:pPr/>
              <a:t>18</a:t>
            </a:fld>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p:spPr>
        <p:txBody>
          <a:bodyPr/>
          <a:lstStyle/>
          <a:p>
            <a:r>
              <a:rPr lang="en-GB" altLang="en-US" smtClean="0"/>
              <a:t>“Here my father was drying cocoa on a raised raffia mat under the sun.”</a:t>
            </a:r>
          </a:p>
        </p:txBody>
      </p:sp>
      <p:sp>
        <p:nvSpPr>
          <p:cNvPr id="70660"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E83B01B-342C-40E5-8804-0ABDDA264F56}" type="slidenum">
              <a:rPr lang="en-US" altLang="en-US" smtClean="0"/>
              <a:pPr/>
              <a:t>19</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EF7A9-37A1-4C2F-9AC0-DDFFF665E36A}" type="slidenum">
              <a:rPr lang="en-US" altLang="en-US" smtClean="0"/>
              <a:pPr>
                <a:spcBef>
                  <a:spcPct val="0"/>
                </a:spcBef>
              </a:pPr>
              <a:t>2</a:t>
            </a:fld>
            <a:endParaRPr lang="en-US" alt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altLang="en-US" smtClean="0"/>
              <a:t>“This is the map of the world. All the red areas show the countries who do cocoa growing.”</a:t>
            </a:r>
          </a:p>
          <a:p>
            <a:pPr eaLnBrk="1" hangingPunct="1"/>
            <a:endParaRPr lang="en-US" altLang="en-US" smtClean="0"/>
          </a:p>
          <a:p>
            <a:pPr eaLnBrk="1" hangingPunct="1"/>
            <a:r>
              <a:rPr lang="en-US" altLang="en-US" smtClean="0"/>
              <a:t>The main ingredient in chocolate is cocoa. Farmers grow cocoa trees on small farms in hot, rainy environments, mostly in areas on or near the equator. </a:t>
            </a:r>
            <a:r>
              <a:rPr lang="en-GB" altLang="en-US" smtClean="0"/>
              <a:t>On the world map, the red countries are cocoa producing countries.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p:spPr>
        <p:txBody>
          <a:bodyPr/>
          <a:lstStyle/>
          <a:p>
            <a:r>
              <a:rPr lang="en-GB" altLang="en-US" smtClean="0"/>
              <a:t>“Here my mother was holding palm nuts. She always uses palm nuts to produce palm oil to sell so that when there is no cocoa, she can get money to take care of me and my brothers.” </a:t>
            </a:r>
          </a:p>
          <a:p>
            <a:endParaRPr lang="en-GB" altLang="en-US" smtClean="0"/>
          </a:p>
          <a:p>
            <a:r>
              <a:rPr lang="en-GB" altLang="en-US" smtClean="0"/>
              <a:t>Samuel’s family grow oil palms as well as cocoa trees. They turn the nuts from the oil palm into palm oil which they sell locally. Most cooking traditionally uses palm oil, a thick red oil that gives a particular flavour to Ghanaian cuisine.</a:t>
            </a:r>
          </a:p>
        </p:txBody>
      </p:sp>
      <p:sp>
        <p:nvSpPr>
          <p:cNvPr id="71684"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A05A344-ED6C-4B85-A6BA-0B93B9765BFB}" type="slidenum">
              <a:rPr lang="en-US" altLang="en-US" smtClean="0"/>
              <a:pPr/>
              <a:t>20</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p:spPr>
        <p:txBody>
          <a:bodyPr/>
          <a:lstStyle/>
          <a:p>
            <a:r>
              <a:rPr lang="en-GB" altLang="en-US" smtClean="0"/>
              <a:t>On Saturdays when I do not go to school, I help my parents on the cocoa farm. So here I was weeding.”</a:t>
            </a:r>
          </a:p>
        </p:txBody>
      </p:sp>
      <p:sp>
        <p:nvSpPr>
          <p:cNvPr id="72708"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F73AEF4-BECC-418C-8A4D-2F5FD6EFAEE2}" type="slidenum">
              <a:rPr lang="en-US" altLang="en-US" smtClean="0"/>
              <a:pPr/>
              <a:t>21</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p:spPr>
        <p:txBody>
          <a:bodyPr/>
          <a:lstStyle/>
          <a:p>
            <a:r>
              <a:rPr lang="en-GB" altLang="en-US" smtClean="0"/>
              <a:t>“That was about myself. Now we are going to cocoa growing in Ghana.”</a:t>
            </a:r>
          </a:p>
        </p:txBody>
      </p:sp>
      <p:sp>
        <p:nvSpPr>
          <p:cNvPr id="73732"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53F6B37-1475-4AE2-B851-DB118B956363}" type="slidenum">
              <a:rPr lang="en-US" altLang="en-US" smtClean="0"/>
              <a:pPr/>
              <a:t>22</a:t>
            </a:fld>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E3A486C-3652-4B96-BEEA-C91635E19DAD}" type="slidenum">
              <a:rPr lang="en-US" altLang="en-US" smtClean="0"/>
              <a:pPr>
                <a:spcBef>
                  <a:spcPct val="0"/>
                </a:spcBef>
              </a:pPr>
              <a:t>23</a:t>
            </a:fld>
            <a:endParaRPr lang="en-US" alt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US" altLang="en-US" smtClean="0"/>
              <a:t>“Cocoa is a fruit that grows on the cocoa tree. This picture shows a tiny cocoa pod on the cocoa tree.”</a:t>
            </a:r>
          </a:p>
          <a:p>
            <a:pPr eaLnBrk="1" hangingPunct="1"/>
            <a:endParaRPr lang="en-US" altLang="en-US" smtClean="0"/>
          </a:p>
          <a:p>
            <a:pPr eaLnBrk="1" hangingPunct="1"/>
            <a:r>
              <a:rPr lang="en-US" altLang="en-US" smtClean="0"/>
              <a:t>Cocoa trees produce little white and pink flowers, some of which turn into cocoa pods after they are pollinated by midges.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160B985-036B-4BDC-97EC-CFC2BF408522}" type="slidenum">
              <a:rPr lang="en-US" altLang="en-US" smtClean="0"/>
              <a:pPr>
                <a:spcBef>
                  <a:spcPct val="0"/>
                </a:spcBef>
              </a:pPr>
              <a:t>24</a:t>
            </a:fld>
            <a:endParaRPr lang="en-US" alt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en-US" altLang="en-US" smtClean="0"/>
              <a:t>“Now you can see that the cocoa pods are growing bigger. Each tree can produce about 50 to 80 cocoa pods in a year.”</a:t>
            </a:r>
          </a:p>
          <a:p>
            <a:pPr eaLnBrk="1" hangingPunct="1"/>
            <a:endParaRPr lang="en-US" altLang="en-US" smtClean="0"/>
          </a:p>
          <a:p>
            <a:pPr eaLnBrk="1" hangingPunct="1"/>
            <a:r>
              <a:rPr lang="en-US" altLang="en-US" smtClean="0"/>
              <a:t>Cocoa trees grow up to five metres tall and they need shade, so farmers plant the seedlings under the rainforest canopy. They also plant other useful tall crops in amongst the cocoa trees, like banana plants and palm nut trees. When the cocoa trees are young, the ground around them needs to be well weeded, as weeds can smother the trees. Three to five years after planting, cocoa trees will begin to fruit, just 10 to 20 pods a year at first but increasing in subsequent years if the tree is well looked after. Notice how the pods grow directly out of the trunk or branches of the tree.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A764A2E-69F2-468F-97B7-FDAB8A98EF64}" type="slidenum">
              <a:rPr lang="en-US" altLang="en-US" smtClean="0"/>
              <a:pPr>
                <a:spcBef>
                  <a:spcPct val="0"/>
                </a:spcBef>
              </a:pPr>
              <a:t>25</a:t>
            </a:fld>
            <a:endParaRPr lang="en-US" alt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r>
              <a:rPr lang="en-US" altLang="en-US" smtClean="0"/>
              <a:t>“This is cocoa that is ripe. When the cocoa is ripe it turns yellowish like this one.”</a:t>
            </a:r>
          </a:p>
          <a:p>
            <a:pPr eaLnBrk="1" hangingPunct="1"/>
            <a:endParaRPr lang="en-US" altLang="en-US" smtClean="0"/>
          </a:p>
          <a:p>
            <a:pPr eaLnBrk="1" hangingPunct="1"/>
            <a:r>
              <a:rPr lang="en-US" altLang="en-US" smtClean="0"/>
              <a:t>The cocoa pods grow up to 20cm-30cm in length, and turn yellow when they are ripe. </a:t>
            </a:r>
            <a:r>
              <a:rPr lang="en-GB" altLang="en-US" smtClean="0"/>
              <a:t>Cocoa beans, the seeds, grow inside the cocoa pods. </a:t>
            </a:r>
            <a:r>
              <a:rPr lang="en-US" altLang="en-US" smtClean="0"/>
              <a:t>There are generally about 40 beans in a pod.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B4C6C83-7BE4-43E8-B93B-6A5A8E8BDCA6}" type="slidenum">
              <a:rPr lang="en-US" altLang="en-US" smtClean="0"/>
              <a:pPr>
                <a:spcBef>
                  <a:spcPct val="0"/>
                </a:spcBef>
              </a:pPr>
              <a:t>26</a:t>
            </a:fld>
            <a:endParaRPr lang="en-US" alt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r>
              <a:rPr lang="en-GB" altLang="en-US" smtClean="0"/>
              <a:t>“Once the cocoa is ripe you need to harvest the pods. In this picture, the farmer is using a tool with a sharp blade on the top to cut down the pods. This tool is called ‘go-to-hell’.”</a:t>
            </a:r>
          </a:p>
          <a:p>
            <a:pPr eaLnBrk="1" hangingPunct="1"/>
            <a:endParaRPr lang="en-GB" altLang="en-US" smtClean="0"/>
          </a:p>
          <a:p>
            <a:pPr eaLnBrk="1" hangingPunct="1"/>
            <a:r>
              <a:rPr lang="en-GB" altLang="en-US" smtClean="0"/>
              <a:t>The cocoa pods are harvested twice a year using a machete or a ‘go-to-hell’, a long stick with a sharp blade on the end. </a:t>
            </a:r>
            <a:r>
              <a:rPr lang="en-US" altLang="en-US" smtClean="0"/>
              <a:t>The main harvest is October to February, and there is a smaller one in June/July.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E31A336-5995-438A-9BB6-38BB28BA159F}" type="slidenum">
              <a:rPr lang="en-US" altLang="en-US" smtClean="0"/>
              <a:pPr>
                <a:spcBef>
                  <a:spcPct val="0"/>
                </a:spcBef>
              </a:pPr>
              <a:t>27</a:t>
            </a:fld>
            <a:endParaRPr lang="en-US" alt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r>
              <a:rPr lang="en-GB" altLang="en-US" smtClean="0"/>
              <a:t>“When you harvest all the cocoa, you need to gather the pods at one place and use a cutlass to break the cocoa pods and remove the beans from the pod.”</a:t>
            </a:r>
          </a:p>
          <a:p>
            <a:pPr eaLnBrk="1" hangingPunct="1"/>
            <a:endParaRPr lang="en-GB" altLang="en-US" smtClean="0"/>
          </a:p>
          <a:p>
            <a:pPr eaLnBrk="1" hangingPunct="1"/>
            <a:r>
              <a:rPr lang="en-GB" altLang="en-US" smtClean="0"/>
              <a:t>Farmers travel to each other’s farms to share the work between them and support each other to get more done, faster.</a:t>
            </a:r>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AA67D12-CB29-47B1-8E13-A20BA1CDAE11}" type="slidenum">
              <a:rPr lang="en-US" altLang="en-US" smtClean="0"/>
              <a:pPr>
                <a:spcBef>
                  <a:spcPct val="0"/>
                </a:spcBef>
              </a:pPr>
              <a:t>28</a:t>
            </a:fld>
            <a:endParaRPr lang="en-US" alt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en-GB" altLang="en-US" smtClean="0"/>
              <a:t>“This is the inside of a cocoa pod. You can see the beans inside the pod.”</a:t>
            </a:r>
          </a:p>
          <a:p>
            <a:pPr eaLnBrk="1" hangingPunct="1"/>
            <a:endParaRPr lang="en-GB" altLang="en-US" smtClean="0"/>
          </a:p>
          <a:p>
            <a:pPr eaLnBrk="1" hangingPunct="1"/>
            <a:r>
              <a:rPr lang="en-GB" altLang="en-US" smtClean="0"/>
              <a:t>The cocoa beans are in a gooey white fruit pulp inside the cocoa pod. </a:t>
            </a:r>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00B5170-4DE3-4F03-977A-49CAD3E1C283}" type="slidenum">
              <a:rPr lang="en-US" altLang="en-US" smtClean="0"/>
              <a:pPr>
                <a:spcBef>
                  <a:spcPct val="0"/>
                </a:spcBef>
              </a:pPr>
              <a:t>29</a:t>
            </a:fld>
            <a:endParaRPr lang="en-US" altLang="en-US" smtClean="0"/>
          </a:p>
        </p:txBody>
      </p:sp>
      <p:sp>
        <p:nvSpPr>
          <p:cNvPr id="80899" name="Text Box 2"/>
          <p:cNvSpPr txBox="1">
            <a:spLocks noChangeArrowheads="1"/>
          </p:cNvSpPr>
          <p:nvPr/>
        </p:nvSpPr>
        <p:spPr bwMode="auto">
          <a:xfrm>
            <a:off x="896938" y="747713"/>
            <a:ext cx="4914900" cy="368776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0900" name="Text Box 3"/>
          <p:cNvSpPr>
            <a:spLocks noGrp="1" noChangeArrowheads="1"/>
          </p:cNvSpPr>
          <p:nvPr>
            <p:ph type="body"/>
          </p:nvPr>
        </p:nvSpPr>
        <p:spPr>
          <a:xfrm>
            <a:off x="671513" y="4672013"/>
            <a:ext cx="5364162" cy="4425950"/>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r>
              <a:rPr lang="en-US" altLang="en-US" smtClean="0"/>
              <a:t>“Here, two farmers are breaking the pods and removing the beans to put it in the basket.”</a:t>
            </a:r>
          </a:p>
          <a:p>
            <a:pPr eaLnBrk="1" hangingPunct="1"/>
            <a:endParaRPr lang="en-US" altLang="en-US" smtClean="0"/>
          </a:p>
          <a:p>
            <a:pPr eaLnBrk="1" hangingPunct="1"/>
            <a:r>
              <a:rPr lang="en-US" altLang="en-US" smtClean="0"/>
              <a:t>This is a farmer and her daughter sitting in a clearing on their cocoa farm. They have cut down the pods from the tree with the machete; now they are splitting the pods and scraping out the sticky white beans. The women have brought a spare basket with them so that they have something to sit on.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8A948A2-22C6-4F7C-923E-BEF2BE566E2F}" type="slidenum">
              <a:rPr lang="en-US" altLang="en-US" smtClean="0"/>
              <a:pPr>
                <a:spcBef>
                  <a:spcPct val="0"/>
                </a:spcBef>
              </a:pPr>
              <a:t>3</a:t>
            </a:fld>
            <a:endParaRPr lang="en-US" alt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r>
              <a:rPr lang="en-GB" altLang="en-US" smtClean="0"/>
              <a:t>“This is the map of Africa. The green area shows where Ghana is.”</a:t>
            </a:r>
          </a:p>
          <a:p>
            <a:pPr eaLnBrk="1" hangingPunct="1"/>
            <a:endParaRPr lang="en-GB" altLang="en-US" smtClean="0"/>
          </a:p>
          <a:p>
            <a:pPr eaLnBrk="1" hangingPunct="1"/>
            <a:r>
              <a:rPr lang="en-GB" altLang="en-US" smtClean="0"/>
              <a:t>Ghana is a country of 27 million people in West Africa. As well as local languages, everyone speaks English. It was a British colony and was the first African nation to achieve independence from European rule in 1957. The country’s main exports are gold, timber and cocoa.</a:t>
            </a:r>
            <a:endParaRPr lang="en-US" altLang="en-US" smtClean="0"/>
          </a:p>
          <a:p>
            <a:pPr eaLnBrk="1" hangingPunct="1"/>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08D6826-8B25-48F8-8586-1F34269BFBA0}" type="slidenum">
              <a:rPr lang="en-US" altLang="en-US" smtClean="0"/>
              <a:pPr>
                <a:spcBef>
                  <a:spcPct val="0"/>
                </a:spcBef>
              </a:pPr>
              <a:t>30</a:t>
            </a:fld>
            <a:endParaRPr lang="en-US" alt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smtClean="0"/>
              <a:t>“The long leaves are plantain leaves. The farmers put the cocoa beans on the plantain leaves and wrap them up and leave them for 7 to 10 days to ferment.”</a:t>
            </a:r>
          </a:p>
          <a:p>
            <a:pPr eaLnBrk="1" hangingPunct="1"/>
            <a:endParaRPr lang="en-US" altLang="en-US" smtClean="0"/>
          </a:p>
          <a:p>
            <a:pPr eaLnBrk="1" hangingPunct="1"/>
            <a:r>
              <a:rPr lang="en-US" altLang="en-US" smtClean="0"/>
              <a:t>Having collected the cocoa beans, the farmers tip the beans on to banana leaves, and then wrap the beans up in the leaves. They leave the cocoa beans in a warm, shady place in the rainforest to ferment for about 7 days.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B0E2C65-4268-43B7-8504-8DA9DCBFA587}" type="slidenum">
              <a:rPr lang="en-US" altLang="en-US" smtClean="0"/>
              <a:pPr>
                <a:spcBef>
                  <a:spcPct val="0"/>
                </a:spcBef>
              </a:pPr>
              <a:t>31</a:t>
            </a:fld>
            <a:endParaRPr lang="en-US" altLang="en-US" smtClean="0"/>
          </a:p>
        </p:txBody>
      </p:sp>
      <p:sp>
        <p:nvSpPr>
          <p:cNvPr id="82947" name="Text Box 2"/>
          <p:cNvSpPr txBox="1">
            <a:spLocks noChangeArrowheads="1"/>
          </p:cNvSpPr>
          <p:nvPr/>
        </p:nvSpPr>
        <p:spPr bwMode="auto">
          <a:xfrm>
            <a:off x="896938" y="747713"/>
            <a:ext cx="4914900" cy="368776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2948" name="Text Box 3"/>
          <p:cNvSpPr>
            <a:spLocks noGrp="1" noChangeArrowheads="1"/>
          </p:cNvSpPr>
          <p:nvPr>
            <p:ph type="body"/>
          </p:nvPr>
        </p:nvSpPr>
        <p:spPr>
          <a:xfrm>
            <a:off x="671513" y="4672013"/>
            <a:ext cx="5364162" cy="4425950"/>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r>
              <a:rPr lang="en-US" altLang="en-US" smtClean="0"/>
              <a:t>“This is well fermented cocoa. They ferment cocoa to get that chocolatey flavour.”</a:t>
            </a:r>
          </a:p>
          <a:p>
            <a:pPr eaLnBrk="1" hangingPunct="1"/>
            <a:endParaRPr lang="en-US" altLang="en-US" smtClean="0"/>
          </a:p>
          <a:p>
            <a:pPr eaLnBrk="1" hangingPunct="1"/>
            <a:r>
              <a:rPr lang="en-US" altLang="en-US" smtClean="0"/>
              <a:t>They check the beans from time to time. You can see in this picture how the beans are starting to ferment – the sticky goo on the leaves shows the process has begun. Fermentation makes the pile of beans quite hot, and it has a strong yeasty chocolatey smell. Fermentation is what gives chocolate its distinctive chocolatey taste and colour.</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A6EF19C-FAE6-4263-852B-2DE419293F3B}" type="slidenum">
              <a:rPr lang="en-US" altLang="en-US" smtClean="0"/>
              <a:pPr>
                <a:spcBef>
                  <a:spcPct val="0"/>
                </a:spcBef>
              </a:pPr>
              <a:t>32</a:t>
            </a:fld>
            <a:endParaRPr lang="en-US" altLang="en-US" smtClean="0"/>
          </a:p>
        </p:txBody>
      </p:sp>
      <p:sp>
        <p:nvSpPr>
          <p:cNvPr id="83971" name="Text Box 2"/>
          <p:cNvSpPr txBox="1">
            <a:spLocks noChangeArrowheads="1"/>
          </p:cNvSpPr>
          <p:nvPr/>
        </p:nvSpPr>
        <p:spPr bwMode="auto">
          <a:xfrm>
            <a:off x="896938" y="747713"/>
            <a:ext cx="4914900" cy="368776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3972" name="Text Box 3"/>
          <p:cNvSpPr>
            <a:spLocks noGrp="1" noChangeArrowheads="1"/>
          </p:cNvSpPr>
          <p:nvPr>
            <p:ph type="body"/>
          </p:nvPr>
        </p:nvSpPr>
        <p:spPr>
          <a:xfrm>
            <a:off x="671513" y="4672013"/>
            <a:ext cx="5364162" cy="4425950"/>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r>
              <a:rPr lang="en-US" altLang="en-US" smtClean="0"/>
              <a:t>“You can see that the fermented cocoa beans are sticky.”</a:t>
            </a:r>
          </a:p>
          <a:p>
            <a:pPr eaLnBrk="1" hangingPunct="1"/>
            <a:endParaRPr lang="en-US" altLang="en-US" smtClean="0"/>
          </a:p>
          <a:p>
            <a:pPr eaLnBrk="1" hangingPunct="1"/>
            <a:r>
              <a:rPr lang="en-US" altLang="en-US" smtClean="0"/>
              <a:t>After about 7 days of fermentation, the sticky beans are taken back to the village.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6CC37A2-A666-4BB5-B0BC-EACFF9A59990}" type="slidenum">
              <a:rPr lang="en-US" altLang="en-US" smtClean="0"/>
              <a:pPr>
                <a:spcBef>
                  <a:spcPct val="0"/>
                </a:spcBef>
              </a:pPr>
              <a:t>33</a:t>
            </a:fld>
            <a:endParaRPr lang="en-US" altLang="en-US" smtClean="0"/>
          </a:p>
        </p:txBody>
      </p:sp>
      <p:sp>
        <p:nvSpPr>
          <p:cNvPr id="84995" name="Text Box 2"/>
          <p:cNvSpPr txBox="1">
            <a:spLocks noChangeArrowheads="1"/>
          </p:cNvSpPr>
          <p:nvPr/>
        </p:nvSpPr>
        <p:spPr bwMode="auto">
          <a:xfrm>
            <a:off x="896938" y="747713"/>
            <a:ext cx="4914900" cy="368776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4996" name="Text Box 3"/>
          <p:cNvSpPr>
            <a:spLocks noGrp="1" noChangeArrowheads="1"/>
          </p:cNvSpPr>
          <p:nvPr>
            <p:ph type="body"/>
          </p:nvPr>
        </p:nvSpPr>
        <p:spPr>
          <a:xfrm>
            <a:off x="671513" y="4672013"/>
            <a:ext cx="5364162" cy="4425950"/>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r>
              <a:rPr lang="en-US" altLang="en-US" smtClean="0"/>
              <a:t>“Here the farmers are drying the cocoa on a raised raffia matt under the sun.”</a:t>
            </a:r>
          </a:p>
          <a:p>
            <a:pPr eaLnBrk="1" hangingPunct="1"/>
            <a:endParaRPr lang="en-US" altLang="en-US" smtClean="0"/>
          </a:p>
          <a:p>
            <a:pPr eaLnBrk="1" hangingPunct="1"/>
            <a:r>
              <a:rPr lang="en-US" altLang="en-US" smtClean="0"/>
              <a:t>In the village, the beans are laid out in the direct sunlight to dry on special long drying tables made of locally grown bamboo. It takes about 7 days in the hot sun for the cocoa beans to dry completely. Farmers need to turn the beans every few hours to stop them sticking together in clumps, picking out poor quality beans as they go along.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86A0E87-9E93-423A-995E-EA8D8FB77566}" type="slidenum">
              <a:rPr lang="en-US" altLang="en-US" smtClean="0"/>
              <a:pPr>
                <a:spcBef>
                  <a:spcPct val="0"/>
                </a:spcBef>
              </a:pPr>
              <a:t>34</a:t>
            </a:fld>
            <a:endParaRPr lang="en-US" altLang="en-US" smtClean="0"/>
          </a:p>
        </p:txBody>
      </p:sp>
      <p:sp>
        <p:nvSpPr>
          <p:cNvPr id="86019" name="Text Box 2"/>
          <p:cNvSpPr txBox="1">
            <a:spLocks noChangeArrowheads="1"/>
          </p:cNvSpPr>
          <p:nvPr/>
        </p:nvSpPr>
        <p:spPr bwMode="auto">
          <a:xfrm>
            <a:off x="896938" y="747713"/>
            <a:ext cx="4914900" cy="368776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6020" name="Text Box 3"/>
          <p:cNvSpPr>
            <a:spLocks noGrp="1" noChangeArrowheads="1"/>
          </p:cNvSpPr>
          <p:nvPr>
            <p:ph type="body"/>
          </p:nvPr>
        </p:nvSpPr>
        <p:spPr>
          <a:xfrm>
            <a:off x="671513" y="4672013"/>
            <a:ext cx="5364162" cy="4425950"/>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r>
              <a:rPr lang="en-US" altLang="en-US" smtClean="0"/>
              <a:t>“The cocoa beans are dried under the sun for 7 to 10 days. Once they are dry, they are ready to sell.”</a:t>
            </a:r>
          </a:p>
          <a:p>
            <a:pPr eaLnBrk="1" hangingPunct="1"/>
            <a:endParaRPr lang="en-US" altLang="en-US" smtClean="0"/>
          </a:p>
          <a:p>
            <a:pPr eaLnBrk="1" hangingPunct="1"/>
            <a:r>
              <a:rPr lang="en-US" altLang="en-US" smtClean="0"/>
              <a:t>After a week, these sun dried cocoa beans are a lovely dark brown colour. </a:t>
            </a:r>
          </a:p>
          <a:p>
            <a:pPr eaLnBrk="1" hangingPunct="1"/>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301D5E0-1B85-4BC4-9662-384D940BF90A}" type="slidenum">
              <a:rPr lang="en-US" altLang="en-US" smtClean="0"/>
              <a:pPr>
                <a:spcBef>
                  <a:spcPct val="0"/>
                </a:spcBef>
              </a:pPr>
              <a:t>35</a:t>
            </a:fld>
            <a:endParaRPr lang="en-US" alt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r>
              <a:rPr lang="en-US" altLang="en-US" smtClean="0"/>
              <a:t>“Here the farmer is selling a sack of cocoa to the Kuapa Kokoo recorder. The recorder is elected by the farmers to record how much cocoa is sold and to pay farmers a fair price. My family sold 13 sacks of cocoa last year.”</a:t>
            </a:r>
          </a:p>
          <a:p>
            <a:pPr eaLnBrk="1" hangingPunct="1"/>
            <a:endParaRPr lang="en-US" altLang="en-US" smtClean="0"/>
          </a:p>
          <a:p>
            <a:pPr eaLnBrk="1" hangingPunct="1"/>
            <a:r>
              <a:rPr lang="en-US" altLang="en-US" smtClean="0"/>
              <a:t>Once the beans are dry, farmers pack them into jute sacks and take them to the Kuapa Kokoo recorder. The recorder is elected every four years by the other farmers in the village and is responsible for weighing and paying for the cocoa that local Kuapa Kokoo farmers bring to them. The recorder uses the scales to check that each sack weighs exactly 62.4kg, and pays the farmer half of what they will earn. The other half is paid when the cocoa is accepted by COCOBOD, the government cocoa board. The farmers can inspect the scales at any time to give them confidence that they are not being cheated. Each sack is printed with ‘Ghana Cocoa Board, Produce of Ghana’ and with a unique number that shows the cocoa comes from a specific village.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31E062B-F018-44CC-BE7C-AF3D71717788}" type="slidenum">
              <a:rPr lang="en-US" altLang="en-US" smtClean="0"/>
              <a:pPr>
                <a:spcBef>
                  <a:spcPct val="0"/>
                </a:spcBef>
              </a:pPr>
              <a:t>36</a:t>
            </a:fld>
            <a:endParaRPr lang="en-US" alt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altLang="en-US" smtClean="0"/>
              <a:t>“Next the cocoa sacks are transported to the port on a lorry.”</a:t>
            </a:r>
          </a:p>
          <a:p>
            <a:pPr eaLnBrk="1" hangingPunct="1"/>
            <a:endParaRPr lang="en-US" altLang="en-US" smtClean="0"/>
          </a:p>
          <a:p>
            <a:pPr eaLnBrk="1" hangingPunct="1"/>
            <a:r>
              <a:rPr lang="en-US" altLang="en-US" smtClean="0"/>
              <a:t>The sacks are loaded on to a big truck; each truck can carry 180 sacks. The sacks have to be stacked like this to ensure that the weight is evenly balanced, otherwise the truck would tip over on the pot-holed roads. They are taken to the Kuapa Kokoo warehouse, and then to Tema, the port close to Accra, Ghana’s capital city, for export by ship.</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EB65E320-A44F-4888-BA5F-BA39D007E6BC}" type="slidenum">
              <a:rPr lang="en-US" altLang="en-US" smtClean="0"/>
              <a:pPr>
                <a:spcBef>
                  <a:spcPct val="0"/>
                </a:spcBef>
              </a:pPr>
              <a:t>37</a:t>
            </a:fld>
            <a:endParaRPr lang="en-US" alt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r>
              <a:rPr lang="en-US" altLang="en-US" smtClean="0"/>
              <a:t>“This is the boat carrying the cocoa from Ghana to Europe.”</a:t>
            </a:r>
          </a:p>
          <a:p>
            <a:pPr eaLnBrk="1" hangingPunct="1"/>
            <a:endParaRPr lang="en-US" altLang="en-US" smtClean="0"/>
          </a:p>
          <a:p>
            <a:pPr eaLnBrk="1" hangingPunct="1"/>
            <a:r>
              <a:rPr lang="en-US" altLang="en-US" smtClean="0"/>
              <a:t>Tema is the biggest port in the country, and it’s from here that most of Ghana’s cocoa is exported. Containers are loaded on to ships, which carry cocoa to Europe, where it will be used to make chocolate.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6B5F481-951C-4F29-9382-98C20099446C}" type="slidenum">
              <a:rPr lang="en-US" altLang="en-US" smtClean="0"/>
              <a:pPr>
                <a:spcBef>
                  <a:spcPct val="0"/>
                </a:spcBef>
              </a:pPr>
              <a:t>38</a:t>
            </a:fld>
            <a:endParaRPr lang="en-US" alt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r>
              <a:rPr lang="en-US" altLang="en-US" smtClean="0"/>
              <a:t>“This is the factory where our beans are made into chocolate. The man on the right is a chocolate taster.” </a:t>
            </a:r>
          </a:p>
          <a:p>
            <a:pPr eaLnBrk="1" hangingPunct="1"/>
            <a:endParaRPr lang="en-US" altLang="en-US" smtClean="0"/>
          </a:p>
          <a:p>
            <a:pPr eaLnBrk="1" hangingPunct="1"/>
            <a:r>
              <a:rPr lang="en-US" altLang="en-US" smtClean="0"/>
              <a:t>After the cocoa beans arrive at the European port, they are taken by lorry to the chocolate factory. This is Weinrich factory in Germany, which makes Divine chocolate. Here the cocoa beans are roasted and winnowed (to get rid of their shells), and turned into cocoa butter and cocoa liquor. These are then mixed together in a process called conching. Milk, sugar and flavourings are mixed in at this stage to a specific and secret recipe. The liquid chocolate is then tested to make sure the consistency and flavour are right.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p:spPr>
        <p:txBody>
          <a:bodyPr/>
          <a:lstStyle/>
          <a:p>
            <a:r>
              <a:rPr lang="en-US" altLang="en-US" smtClean="0"/>
              <a:t>“The chocolate is poured into moulds to form bars.”</a:t>
            </a:r>
          </a:p>
          <a:p>
            <a:endParaRPr lang="en-US" altLang="en-US" smtClean="0"/>
          </a:p>
          <a:p>
            <a:r>
              <a:rPr lang="en-US" altLang="en-US" smtClean="0"/>
              <a:t>The bars are then formed by pouring liquid chocolate into moulds, and sent down the production line to be wrapped in Divine wrappers. They will then be transported by ship to the UK. </a:t>
            </a:r>
          </a:p>
          <a:p>
            <a:endParaRPr lang="en-GB" altLang="en-US" smtClean="0"/>
          </a:p>
        </p:txBody>
      </p:sp>
      <p:sp>
        <p:nvSpPr>
          <p:cNvPr id="91140"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EBA39CF4-A0B0-4C86-9CD1-5BFBA25E183B}" type="slidenum">
              <a:rPr lang="en-US" altLang="en-US" smtClean="0"/>
              <a:pPr/>
              <a:t>39</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p:spPr>
        <p:txBody>
          <a:bodyPr/>
          <a:lstStyle/>
          <a:p>
            <a:r>
              <a:rPr lang="en-GB" altLang="en-US" smtClean="0"/>
              <a:t>“This road will lead you to my village Agyeikrom.”</a:t>
            </a:r>
          </a:p>
          <a:p>
            <a:endParaRPr lang="en-GB" altLang="en-US" smtClean="0"/>
          </a:p>
          <a:p>
            <a:r>
              <a:rPr lang="en-GB" altLang="en-US" smtClean="0"/>
              <a:t>Agyeikrom is a remote cocoa farming village in the Western Region of Ghana. </a:t>
            </a:r>
            <a:r>
              <a:rPr lang="en-US" altLang="en-US" smtClean="0"/>
              <a:t>It is hot and humid here. </a:t>
            </a:r>
          </a:p>
          <a:p>
            <a:endParaRPr lang="en-GB" altLang="en-US" smtClean="0"/>
          </a:p>
        </p:txBody>
      </p:sp>
      <p:sp>
        <p:nvSpPr>
          <p:cNvPr id="55300"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6549BAA-5E99-4FC4-A4DC-7284ED22688E}" type="slidenum">
              <a:rPr lang="en-US" altLang="en-US" smtClean="0"/>
              <a:pPr/>
              <a:t>4</a:t>
            </a:fld>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8940D32-1C89-4823-9F74-4544EF817AB1}" type="slidenum">
              <a:rPr lang="en-US" altLang="en-US" smtClean="0"/>
              <a:pPr>
                <a:spcBef>
                  <a:spcPct val="0"/>
                </a:spcBef>
              </a:pPr>
              <a:t>40</a:t>
            </a:fld>
            <a:endParaRPr lang="en-US" alt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r>
              <a:rPr lang="en-US" altLang="en-US" smtClean="0"/>
              <a:t>“The chocolate is then wrapped up and transported to the shop to be sold.”</a:t>
            </a:r>
          </a:p>
          <a:p>
            <a:pPr eaLnBrk="1" hangingPunct="1"/>
            <a:endParaRPr lang="en-US" altLang="en-US" smtClean="0"/>
          </a:p>
          <a:p>
            <a:pPr eaLnBrk="1" hangingPunct="1"/>
            <a:r>
              <a:rPr lang="en-US" altLang="en-US" smtClean="0"/>
              <a:t>This is the very final stage of the chocolate chain. The final link in the bean to bar story is you, the buyer. The choices you make have an influence all the way back through the chain to its very beginning, the cocoa farmer. </a:t>
            </a:r>
            <a:r>
              <a:rPr lang="en-GB" altLang="en-US" smtClean="0"/>
              <a:t>Lots of hard work has gone into your chocolate bar. It takes around 30 beans, or one whole cocoa pod, to make a bar of Divine milk chocolate like the one in this picture!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p:spPr>
        <p:txBody>
          <a:bodyPr/>
          <a:lstStyle/>
          <a:p>
            <a:r>
              <a:rPr lang="en-GB" altLang="en-US" smtClean="0"/>
              <a:t>“For every tonne of cocoa beans that are sold, Kuapa Kokoo receives $200 of Fairtrade Premium. The farmers decide together how to spend this Fairtrade Premium.”</a:t>
            </a:r>
          </a:p>
          <a:p>
            <a:endParaRPr lang="en-GB" altLang="en-US" smtClean="0"/>
          </a:p>
          <a:p>
            <a:r>
              <a:rPr lang="en-GB" altLang="en-US" smtClean="0"/>
              <a:t>When you buy Fairtrade products, the farmer at the other end is helped because he or she earns a fair amount for their crop. Their community also earns a ‘Fairtrade Premium’, an extra amount that they can use to spend on projects which help everyone.</a:t>
            </a:r>
          </a:p>
          <a:p>
            <a:pPr eaLnBrk="1" hangingPunct="1"/>
            <a:endParaRPr lang="en-US" altLang="en-US" smtClean="0"/>
          </a:p>
          <a:p>
            <a:r>
              <a:rPr lang="en-GB" altLang="en-US" smtClean="0"/>
              <a:t>You could spend some time thinking through things that cocoa farming communities might need. What would they spend their Fairtrade premiums on?</a:t>
            </a:r>
          </a:p>
          <a:p>
            <a:r>
              <a:rPr lang="en-GB" altLang="en-US" smtClean="0"/>
              <a:t> </a:t>
            </a:r>
          </a:p>
          <a:p>
            <a:r>
              <a:rPr lang="en-GB" altLang="en-US" smtClean="0"/>
              <a:t>Here are some examples of what Kuapa Kokoo have spent Fairtrade premiums on:</a:t>
            </a:r>
          </a:p>
          <a:p>
            <a:r>
              <a:rPr lang="en-US" altLang="en-US" smtClean="0"/>
              <a:t>Direct payments to farmers in the form of an end-of-year bonus;</a:t>
            </a:r>
            <a:endParaRPr lang="en-GB" altLang="en-US" smtClean="0"/>
          </a:p>
          <a:p>
            <a:r>
              <a:rPr lang="en-US" altLang="en-US" smtClean="0"/>
              <a:t>Wells and bore holes for drinking water;</a:t>
            </a:r>
            <a:endParaRPr lang="en-GB" altLang="en-US" smtClean="0"/>
          </a:p>
          <a:p>
            <a:r>
              <a:rPr lang="en-US" altLang="en-US" smtClean="0"/>
              <a:t>Construction of public toilets;</a:t>
            </a:r>
            <a:endParaRPr lang="en-GB" altLang="en-US" smtClean="0"/>
          </a:p>
          <a:p>
            <a:r>
              <a:rPr lang="en-US" altLang="en-US" smtClean="0"/>
              <a:t>Mobile health clinics to visit villages;</a:t>
            </a:r>
            <a:endParaRPr lang="en-GB" altLang="en-US" smtClean="0"/>
          </a:p>
          <a:p>
            <a:r>
              <a:rPr lang="en-US" altLang="en-US" smtClean="0"/>
              <a:t>Construction of two day-care centres;</a:t>
            </a:r>
            <a:endParaRPr lang="en-GB" altLang="en-US" smtClean="0"/>
          </a:p>
          <a:p>
            <a:r>
              <a:rPr lang="en-US" altLang="en-US" smtClean="0"/>
              <a:t>Construction of a block of six classrooms;</a:t>
            </a:r>
            <a:endParaRPr lang="en-GB" altLang="en-US" smtClean="0"/>
          </a:p>
          <a:p>
            <a:r>
              <a:rPr lang="en-US" altLang="en-US" smtClean="0"/>
              <a:t>Purchase of two mobile cinema vans for a farmers' education programme;</a:t>
            </a:r>
            <a:endParaRPr lang="en-GB" altLang="en-US" smtClean="0"/>
          </a:p>
          <a:p>
            <a:r>
              <a:rPr lang="en-US" altLang="en-US" smtClean="0"/>
              <a:t>Construction of warehousing to store cocoa at Tema port;</a:t>
            </a:r>
            <a:endParaRPr lang="en-GB" altLang="en-US" smtClean="0"/>
          </a:p>
          <a:p>
            <a:r>
              <a:rPr lang="en-US" altLang="en-US" smtClean="0"/>
              <a:t>Initiation of alternative income generating activities for the lean seasons in between the cocoa harvests, such as soap making, and snail farming;</a:t>
            </a:r>
            <a:endParaRPr lang="en-GB" altLang="en-US" smtClean="0"/>
          </a:p>
          <a:p>
            <a:r>
              <a:rPr lang="en-US" altLang="en-US" smtClean="0"/>
              <a:t>A new machete for every farmer in Kuapa Kokoo.</a:t>
            </a:r>
            <a:endParaRPr lang="en-GB" altLang="en-US" smtClean="0"/>
          </a:p>
          <a:p>
            <a:endParaRPr lang="en-GB" altLang="en-US" smtClean="0"/>
          </a:p>
        </p:txBody>
      </p:sp>
      <p:sp>
        <p:nvSpPr>
          <p:cNvPr id="9318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D2A87D1-0C76-4FEA-A864-289F3016D23B}" type="slidenum">
              <a:rPr lang="en-US" altLang="en-US" smtClean="0"/>
              <a:pPr>
                <a:spcBef>
                  <a:spcPct val="0"/>
                </a:spcBef>
              </a:pPr>
              <a:t>41</a:t>
            </a:fld>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5E10106-3A54-4C0D-A748-BCEA70DE75F3}" type="slidenum">
              <a:rPr lang="en-US" altLang="en-US" smtClean="0"/>
              <a:pPr>
                <a:spcBef>
                  <a:spcPct val="0"/>
                </a:spcBef>
              </a:pPr>
              <a:t>42</a:t>
            </a:fld>
            <a:endParaRPr lang="en-US" alt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r>
              <a:rPr lang="en-GB" altLang="en-US" smtClean="0"/>
              <a:t>“This is a water pump that was built by Kuapa Kokoo.”</a:t>
            </a:r>
          </a:p>
          <a:p>
            <a:pPr eaLnBrk="1" hangingPunct="1"/>
            <a:endParaRPr lang="en-GB" altLang="en-US" smtClean="0"/>
          </a:p>
          <a:p>
            <a:pPr eaLnBrk="1" hangingPunct="1"/>
            <a:r>
              <a:rPr lang="en-GB" altLang="en-US" smtClean="0"/>
              <a:t>Notice that nearly all the people in the picture are women. Women and girls tend to do the work of fetching water. A water pump in the community means that instead of having to walk into the forest to a stream or pond to fetch water every day they have more time and energy for other things. Girls can get to school on time. </a:t>
            </a:r>
          </a:p>
          <a:p>
            <a:pPr eaLnBrk="1" hangingPunct="1"/>
            <a:endParaRPr lang="en-GB" altLang="en-US" smtClean="0"/>
          </a:p>
          <a:p>
            <a:pPr eaLnBrk="1" hangingPunct="1"/>
            <a:r>
              <a:rPr lang="en-GB" altLang="en-US" smtClean="0"/>
              <a:t>Kuapa Kokoo has built hundreds of water pumps in cocoa growing villages. Water from a pump is much cleaner than water from streams and ponds. There is a video on our Pa Pa Paa LIVE website which shows what water from the forest looks like: http://www.papapaalive.org/videos/water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781CDF9-FA13-484E-90CB-DE37E4ABD6A5}" type="slidenum">
              <a:rPr lang="en-US" altLang="en-US" smtClean="0"/>
              <a:pPr>
                <a:spcBef>
                  <a:spcPct val="0"/>
                </a:spcBef>
              </a:pPr>
              <a:t>43</a:t>
            </a:fld>
            <a:endParaRPr lang="en-US" alt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r>
              <a:rPr lang="en-GB" altLang="en-US" smtClean="0"/>
              <a:t>“This is good quality school that was built with FairTrade premium.”</a:t>
            </a:r>
          </a:p>
          <a:p>
            <a:pPr eaLnBrk="1" hangingPunct="1"/>
            <a:endParaRPr lang="en-GB" altLang="en-US" smtClean="0"/>
          </a:p>
          <a:p>
            <a:pPr eaLnBrk="1" hangingPunct="1"/>
            <a:r>
              <a:rPr lang="en-GB" altLang="en-US" smtClean="0"/>
              <a:t>This is a school block built with Fairtade Premium money. Traditionally school buildings are made of mud. This building of concrete blocks and with a corrugated iron roof is much more robust.</a:t>
            </a:r>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C0213C7-5223-4AC6-96D3-F0E6A8F0599F}" type="slidenum">
              <a:rPr lang="en-US" altLang="en-US" smtClean="0"/>
              <a:pPr>
                <a:spcBef>
                  <a:spcPct val="0"/>
                </a:spcBef>
              </a:pPr>
              <a:t>44</a:t>
            </a:fld>
            <a:endParaRPr lang="en-US" alt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r>
              <a:rPr lang="en-GB" altLang="en-US" smtClean="0"/>
              <a:t>“Some of the Fairtrade Premiums are used to train women on income generating activities, like how to make soap, tie-and-dye and how to make palm oil.”</a:t>
            </a:r>
          </a:p>
          <a:p>
            <a:pPr eaLnBrk="1" hangingPunct="1"/>
            <a:endParaRPr lang="en-GB" altLang="en-US" smtClean="0"/>
          </a:p>
          <a:p>
            <a:pPr eaLnBrk="1" hangingPunct="1"/>
            <a:r>
              <a:rPr lang="en-GB" altLang="en-US" smtClean="0"/>
              <a:t>Fairtrade funds alternative income generation projects for women’s groups: like soap-making, setting up food selling stalls, clothes selling, palm oil making, and tie-dye batik.</a:t>
            </a:r>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C08B6FA-2204-4780-9147-120FD82589EB}" type="slidenum">
              <a:rPr lang="en-US" altLang="en-US" smtClean="0"/>
              <a:pPr>
                <a:spcBef>
                  <a:spcPct val="0"/>
                </a:spcBef>
              </a:pPr>
              <a:t>45</a:t>
            </a:fld>
            <a:endParaRPr lang="en-US" alt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r>
              <a:rPr lang="en-GB" altLang="en-US" smtClean="0"/>
              <a:t>“Because of this, we want you to buy more Divine chocolate so that our parents will get more Premium. We thank you for your cooperation.”</a:t>
            </a:r>
          </a:p>
          <a:p>
            <a:endParaRPr lang="en-GB" altLang="en-US" smtClean="0"/>
          </a:p>
          <a:p>
            <a:r>
              <a:rPr lang="en-GB" altLang="en-US" smtClean="0"/>
              <a:t>Divine Chocolate is an extra special company. Not only is it 100% Fairtrade, but the cocoa farmers in Ghana actually co-own the company. The farmers</a:t>
            </a:r>
            <a:r>
              <a:rPr lang="en-US" altLang="en-US" smtClean="0"/>
              <a:t> </a:t>
            </a:r>
            <a:r>
              <a:rPr lang="en-GB" altLang="en-US" smtClean="0"/>
              <a:t>own 45% of the shares, and share in the profits.</a:t>
            </a:r>
          </a:p>
          <a:p>
            <a:endParaRPr lang="en-GB" altLang="en-US" smtClean="0"/>
          </a:p>
          <a:p>
            <a:r>
              <a:rPr lang="en-GB" altLang="en-US" smtClean="0"/>
              <a:t>This is a picture of Esther and Samuel when they visited the UK in 2016. They are at an event organised by Fairtrade campaigners in Paisley.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r>
              <a:rPr lang="en-GB" altLang="en-US" smtClean="0"/>
              <a:t>“In this picture I was standing in front of our house.”</a:t>
            </a:r>
          </a:p>
          <a:p>
            <a:endParaRPr lang="en-GB" altLang="en-US" smtClean="0"/>
          </a:p>
          <a:p>
            <a:r>
              <a:rPr lang="en-GB" altLang="en-US" smtClean="0"/>
              <a:t>Samuel’s house is a simple building made of mud brick with a corrugated iron roof. </a:t>
            </a:r>
          </a:p>
        </p:txBody>
      </p:sp>
      <p:sp>
        <p:nvSpPr>
          <p:cNvPr id="56324"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C602D30-4CBF-4F26-8600-60707628971D}" type="slidenum">
              <a:rPr lang="en-US" altLang="en-US" smtClean="0"/>
              <a:pPr/>
              <a:t>5</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p:spPr>
        <p:txBody>
          <a:bodyPr/>
          <a:lstStyle/>
          <a:p>
            <a:r>
              <a:rPr lang="en-GB" altLang="en-US" smtClean="0"/>
              <a:t>“Here I was pointing to my house number.”</a:t>
            </a:r>
          </a:p>
        </p:txBody>
      </p:sp>
      <p:sp>
        <p:nvSpPr>
          <p:cNvPr id="57348"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F0B90B7-165D-4E44-B5E9-24F41287B5AC}" type="slidenum">
              <a:rPr lang="en-US" altLang="en-US" smtClean="0"/>
              <a:pPr/>
              <a:t>6</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r>
              <a:rPr lang="en-GB" altLang="en-US" smtClean="0"/>
              <a:t>“This is my family members. The man with the green shirt is my father. And the woman with the yellow shirt is my mother. My youngest brother is sitting between me and my mother. The name of my father is Awora Awuni. And the name of my mother is Alima Awuni. They are all members of Kuapa Kokoo.”</a:t>
            </a:r>
          </a:p>
          <a:p>
            <a:endParaRPr lang="en-GB" altLang="en-US" smtClean="0"/>
          </a:p>
          <a:p>
            <a:r>
              <a:rPr lang="en-GB" altLang="en-US" smtClean="0"/>
              <a:t>Kuapa Kokoo is a co-operative of cocoa farmers in Ghana whose beans are made into Divine Chocolate. Kuapa Kokoo is </a:t>
            </a:r>
            <a:r>
              <a:rPr lang="en-US" altLang="en-US" smtClean="0"/>
              <a:t>an association of more than 85,000 cocoa farmers, spread across 1,250 villages in Ghana. ‘Kuapa Kokoo’ means ‘good cocoa farmer’ in the local Twi language. Their motto is ‘Pa Pa Paa’, which means ‘best of the best’ in Twi.</a:t>
            </a:r>
          </a:p>
        </p:txBody>
      </p:sp>
      <p:sp>
        <p:nvSpPr>
          <p:cNvPr id="58372"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346FA7E-D7FF-47B6-917A-24BD7A15B315}" type="slidenum">
              <a:rPr lang="en-US" altLang="en-US" smtClean="0"/>
              <a:pPr/>
              <a:t>7</a:t>
            </a:fld>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GB" altLang="en-US" smtClean="0"/>
              <a:t>“This is my dog. The name of my dog is Beginning. I call my dog Beginning because everything has a beginning and an end. I like my dog, because he always catches grasscutters for me to prepare for food.”</a:t>
            </a:r>
          </a:p>
          <a:p>
            <a:endParaRPr lang="en-GB" altLang="en-US" smtClean="0"/>
          </a:p>
          <a:p>
            <a:r>
              <a:rPr lang="en-GB" altLang="en-US" smtClean="0"/>
              <a:t>People tend to keep pets in Ghana that perform a useful function around the home. Samuel’s dog Beginning catches grasscutters for him. The grasscutter is a large rodent, it looks like a guinea pig. They are eaten in Ghana, often in soup, and are considered a delicacy similar to rabbit in the UK.</a:t>
            </a:r>
          </a:p>
        </p:txBody>
      </p:sp>
      <p:sp>
        <p:nvSpPr>
          <p:cNvPr id="59396"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B60E808-88CF-4E32-802F-21056AABD707}" type="slidenum">
              <a:rPr lang="en-US" altLang="en-US" smtClean="0"/>
              <a:pPr/>
              <a:t>8</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r>
              <a:rPr lang="en-GB" altLang="en-US" smtClean="0"/>
              <a:t>Here I was fetching water. I always fetch water every morning and evening for family use.”</a:t>
            </a:r>
          </a:p>
        </p:txBody>
      </p:sp>
      <p:sp>
        <p:nvSpPr>
          <p:cNvPr id="60420"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BAB8658-9F86-41B9-89BF-D7EA43924C25}" type="slidenum">
              <a:rPr lang="en-US" altLang="en-US" smtClean="0"/>
              <a:pPr/>
              <a:t>9</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40B8C04-878D-4D28-AFB0-D239516BE251}" type="slidenum">
              <a:rPr lang="en-US" altLang="en-US"/>
              <a:pPr>
                <a:defRPr/>
              </a:pPr>
              <a:t>‹#›</a:t>
            </a:fld>
            <a:endParaRPr lang="en-US" altLang="en-US"/>
          </a:p>
        </p:txBody>
      </p:sp>
    </p:spTree>
    <p:extLst>
      <p:ext uri="{BB962C8B-B14F-4D97-AF65-F5344CB8AC3E}">
        <p14:creationId xmlns:p14="http://schemas.microsoft.com/office/powerpoint/2010/main" val="67654621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B4FB1F4-69E9-4F75-B770-D7BAEACA57C9}" type="slidenum">
              <a:rPr lang="en-US" altLang="en-US"/>
              <a:pPr>
                <a:defRPr/>
              </a:pPr>
              <a:t>‹#›</a:t>
            </a:fld>
            <a:endParaRPr lang="en-US" altLang="en-US"/>
          </a:p>
        </p:txBody>
      </p:sp>
    </p:spTree>
    <p:extLst>
      <p:ext uri="{BB962C8B-B14F-4D97-AF65-F5344CB8AC3E}">
        <p14:creationId xmlns:p14="http://schemas.microsoft.com/office/powerpoint/2010/main" val="276602555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FB59A4A-1E88-43B1-B7D7-8706B692302F}" type="slidenum">
              <a:rPr lang="en-US" altLang="en-US"/>
              <a:pPr>
                <a:defRPr/>
              </a:pPr>
              <a:t>‹#›</a:t>
            </a:fld>
            <a:endParaRPr lang="en-US" altLang="en-US"/>
          </a:p>
        </p:txBody>
      </p:sp>
    </p:spTree>
    <p:extLst>
      <p:ext uri="{BB962C8B-B14F-4D97-AF65-F5344CB8AC3E}">
        <p14:creationId xmlns:p14="http://schemas.microsoft.com/office/powerpoint/2010/main" val="69870971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0" y="685800"/>
            <a:ext cx="3048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a:spLocks noChangeArrowheads="1"/>
          </p:cNvSpPr>
          <p:nvPr userDrawn="1"/>
        </p:nvSpPr>
        <p:spPr bwMode="auto">
          <a:xfrm>
            <a:off x="2435225" y="29432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z="2400" smtClean="0">
              <a:latin typeface="Times" pitchFamily="18" charset="0"/>
            </a:endParaRPr>
          </a:p>
        </p:txBody>
      </p:sp>
      <p:sp>
        <p:nvSpPr>
          <p:cNvPr id="4" name="Rectangle 6"/>
          <p:cNvSpPr>
            <a:spLocks noChangeArrowheads="1"/>
          </p:cNvSpPr>
          <p:nvPr userDrawn="1"/>
        </p:nvSpPr>
        <p:spPr bwMode="auto">
          <a:xfrm>
            <a:off x="1403350" y="5195888"/>
            <a:ext cx="64992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mtClean="0">
                <a:solidFill>
                  <a:srgbClr val="BE9821"/>
                </a:solidFill>
                <a:latin typeface="Copperplate Gothic Bold" pitchFamily="34" charset="0"/>
              </a:rPr>
              <a:t>a fairtrade company co-owned by cocoa farmers</a:t>
            </a:r>
            <a:endParaRPr lang="en-US" altLang="en-US" smtClean="0">
              <a:latin typeface="Copperplate Gothic Bold" pitchFamily="34" charset="0"/>
            </a:endParaRPr>
          </a:p>
        </p:txBody>
      </p:sp>
    </p:spTree>
    <p:extLst>
      <p:ext uri="{BB962C8B-B14F-4D97-AF65-F5344CB8AC3E}">
        <p14:creationId xmlns:p14="http://schemas.microsoft.com/office/powerpoint/2010/main" val="83130731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68933091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1849385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65049329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6042703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extLst>
      <p:ext uri="{BB962C8B-B14F-4D97-AF65-F5344CB8AC3E}">
        <p14:creationId xmlns:p14="http://schemas.microsoft.com/office/powerpoint/2010/main" val="112327775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81250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8853812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A620B4E-7912-45A4-9192-A73EDEE50798}" type="slidenum">
              <a:rPr lang="en-US" altLang="en-US"/>
              <a:pPr>
                <a:defRPr/>
              </a:pPr>
              <a:t>‹#›</a:t>
            </a:fld>
            <a:endParaRPr lang="en-US" altLang="en-US"/>
          </a:p>
        </p:txBody>
      </p:sp>
    </p:spTree>
    <p:extLst>
      <p:ext uri="{BB962C8B-B14F-4D97-AF65-F5344CB8AC3E}">
        <p14:creationId xmlns:p14="http://schemas.microsoft.com/office/powerpoint/2010/main" val="204662679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237812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11355507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3593660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76D1C0B-B746-4E6E-A62C-D63EEA701F30}" type="slidenum">
              <a:rPr lang="en-US" altLang="en-US"/>
              <a:pPr>
                <a:defRPr/>
              </a:pPr>
              <a:t>‹#›</a:t>
            </a:fld>
            <a:endParaRPr lang="en-US" altLang="en-US"/>
          </a:p>
        </p:txBody>
      </p:sp>
    </p:spTree>
    <p:extLst>
      <p:ext uri="{BB962C8B-B14F-4D97-AF65-F5344CB8AC3E}">
        <p14:creationId xmlns:p14="http://schemas.microsoft.com/office/powerpoint/2010/main" val="122267030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6B9A33F-697A-41F7-A402-2EF4FF59CF67}" type="slidenum">
              <a:rPr lang="en-US" altLang="en-US"/>
              <a:pPr>
                <a:defRPr/>
              </a:pPr>
              <a:t>‹#›</a:t>
            </a:fld>
            <a:endParaRPr lang="en-US" altLang="en-US"/>
          </a:p>
        </p:txBody>
      </p:sp>
    </p:spTree>
    <p:extLst>
      <p:ext uri="{BB962C8B-B14F-4D97-AF65-F5344CB8AC3E}">
        <p14:creationId xmlns:p14="http://schemas.microsoft.com/office/powerpoint/2010/main" val="224452181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9C8E236-FE97-40C6-9883-514835672A69}" type="slidenum">
              <a:rPr lang="en-US" altLang="en-US"/>
              <a:pPr>
                <a:defRPr/>
              </a:pPr>
              <a:t>‹#›</a:t>
            </a:fld>
            <a:endParaRPr lang="en-US" altLang="en-US"/>
          </a:p>
        </p:txBody>
      </p:sp>
    </p:spTree>
    <p:extLst>
      <p:ext uri="{BB962C8B-B14F-4D97-AF65-F5344CB8AC3E}">
        <p14:creationId xmlns:p14="http://schemas.microsoft.com/office/powerpoint/2010/main" val="59591516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06C50D9-C395-4B76-92A8-C19217CE280A}" type="slidenum">
              <a:rPr lang="en-US" altLang="en-US"/>
              <a:pPr>
                <a:defRPr/>
              </a:pPr>
              <a:t>‹#›</a:t>
            </a:fld>
            <a:endParaRPr lang="en-US" altLang="en-US"/>
          </a:p>
        </p:txBody>
      </p:sp>
    </p:spTree>
    <p:extLst>
      <p:ext uri="{BB962C8B-B14F-4D97-AF65-F5344CB8AC3E}">
        <p14:creationId xmlns:p14="http://schemas.microsoft.com/office/powerpoint/2010/main" val="97096995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0F94F6C3-4AD8-4005-B15F-851654EDB4BC}" type="slidenum">
              <a:rPr lang="en-US" altLang="en-US"/>
              <a:pPr>
                <a:defRPr/>
              </a:pPr>
              <a:t>‹#›</a:t>
            </a:fld>
            <a:endParaRPr lang="en-US" altLang="en-US"/>
          </a:p>
        </p:txBody>
      </p:sp>
    </p:spTree>
    <p:extLst>
      <p:ext uri="{BB962C8B-B14F-4D97-AF65-F5344CB8AC3E}">
        <p14:creationId xmlns:p14="http://schemas.microsoft.com/office/powerpoint/2010/main" val="176295544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46CE9AD3-643C-461D-A38E-A9EFD42A7FAC}" type="slidenum">
              <a:rPr lang="en-US" altLang="en-US"/>
              <a:pPr>
                <a:defRPr/>
              </a:pPr>
              <a:t>‹#›</a:t>
            </a:fld>
            <a:endParaRPr lang="en-US" altLang="en-US"/>
          </a:p>
        </p:txBody>
      </p:sp>
    </p:spTree>
    <p:extLst>
      <p:ext uri="{BB962C8B-B14F-4D97-AF65-F5344CB8AC3E}">
        <p14:creationId xmlns:p14="http://schemas.microsoft.com/office/powerpoint/2010/main" val="232474060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90690686-6F2A-4430-B130-826B5CF20C21}" type="slidenum">
              <a:rPr lang="en-US" altLang="en-US"/>
              <a:pPr>
                <a:defRPr/>
              </a:pPr>
              <a:t>‹#›</a:t>
            </a:fld>
            <a:endParaRPr lang="en-US" altLang="en-US"/>
          </a:p>
        </p:txBody>
      </p:sp>
    </p:spTree>
    <p:extLst>
      <p:ext uri="{BB962C8B-B14F-4D97-AF65-F5344CB8AC3E}">
        <p14:creationId xmlns:p14="http://schemas.microsoft.com/office/powerpoint/2010/main" val="313174089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F9F7EB1-EE9E-4FF8-A798-6D1FF670F37B}" type="slidenum">
              <a:rPr lang="en-US" altLang="en-US"/>
              <a:pPr>
                <a:defRPr/>
              </a:pPr>
              <a:t>‹#›</a:t>
            </a:fld>
            <a:endParaRPr lang="en-US" altLang="en-US"/>
          </a:p>
        </p:txBody>
      </p:sp>
    </p:spTree>
    <p:extLst>
      <p:ext uri="{BB962C8B-B14F-4D97-AF65-F5344CB8AC3E}">
        <p14:creationId xmlns:p14="http://schemas.microsoft.com/office/powerpoint/2010/main" val="350221525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3706C52-499E-41AE-8DD1-EB5929C4EA7B}" type="slidenum">
              <a:rPr lang="en-US" altLang="en-US"/>
              <a:pPr>
                <a:defRPr/>
              </a:pPr>
              <a:t>‹#›</a:t>
            </a:fld>
            <a:endParaRPr lang="en-US" altLang="en-US"/>
          </a:p>
        </p:txBody>
      </p:sp>
    </p:spTree>
    <p:extLst>
      <p:ext uri="{BB962C8B-B14F-4D97-AF65-F5344CB8AC3E}">
        <p14:creationId xmlns:p14="http://schemas.microsoft.com/office/powerpoint/2010/main" val="103501036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3A56820-6122-43A4-AD86-2C8D7A0F1BA5}" type="slidenum">
              <a:rPr lang="en-US" altLang="en-US"/>
              <a:pPr>
                <a:defRPr/>
              </a:pPr>
              <a:t>‹#›</a:t>
            </a:fld>
            <a:endParaRPr lang="en-US" altLang="en-US"/>
          </a:p>
        </p:txBody>
      </p:sp>
    </p:spTree>
    <p:extLst>
      <p:ext uri="{BB962C8B-B14F-4D97-AF65-F5344CB8AC3E}">
        <p14:creationId xmlns:p14="http://schemas.microsoft.com/office/powerpoint/2010/main" val="94669327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C73AE38-D549-4ED3-BAD4-60938B16CC59}" type="slidenum">
              <a:rPr lang="en-US" altLang="en-US"/>
              <a:pPr>
                <a:defRPr/>
              </a:pPr>
              <a:t>‹#›</a:t>
            </a:fld>
            <a:endParaRPr lang="en-US" altLang="en-US"/>
          </a:p>
        </p:txBody>
      </p:sp>
    </p:spTree>
    <p:extLst>
      <p:ext uri="{BB962C8B-B14F-4D97-AF65-F5344CB8AC3E}">
        <p14:creationId xmlns:p14="http://schemas.microsoft.com/office/powerpoint/2010/main" val="185058240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F525FBB-A1FC-45DF-9CB7-6BCD9E95323E}" type="slidenum">
              <a:rPr lang="en-US" altLang="en-US"/>
              <a:pPr>
                <a:defRPr/>
              </a:pPr>
              <a:t>‹#›</a:t>
            </a:fld>
            <a:endParaRPr lang="en-US" altLang="en-US"/>
          </a:p>
        </p:txBody>
      </p:sp>
    </p:spTree>
    <p:extLst>
      <p:ext uri="{BB962C8B-B14F-4D97-AF65-F5344CB8AC3E}">
        <p14:creationId xmlns:p14="http://schemas.microsoft.com/office/powerpoint/2010/main" val="21914406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14C8415-CA12-490B-81A2-82A5875A1C7A}" type="slidenum">
              <a:rPr lang="en-US" altLang="en-US"/>
              <a:pPr>
                <a:defRPr/>
              </a:pPr>
              <a:t>‹#›</a:t>
            </a:fld>
            <a:endParaRPr lang="en-US" altLang="en-US"/>
          </a:p>
        </p:txBody>
      </p:sp>
    </p:spTree>
    <p:extLst>
      <p:ext uri="{BB962C8B-B14F-4D97-AF65-F5344CB8AC3E}">
        <p14:creationId xmlns:p14="http://schemas.microsoft.com/office/powerpoint/2010/main" val="282276093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937BACE8-5469-4C3D-A775-648A1B3C0F65}" type="slidenum">
              <a:rPr lang="en-US" altLang="en-US"/>
              <a:pPr>
                <a:defRPr/>
              </a:pPr>
              <a:t>‹#›</a:t>
            </a:fld>
            <a:endParaRPr lang="en-US" altLang="en-US"/>
          </a:p>
        </p:txBody>
      </p:sp>
    </p:spTree>
    <p:extLst>
      <p:ext uri="{BB962C8B-B14F-4D97-AF65-F5344CB8AC3E}">
        <p14:creationId xmlns:p14="http://schemas.microsoft.com/office/powerpoint/2010/main" val="171823838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0729D25C-455A-4CB4-94D1-FD884C2B6940}" type="slidenum">
              <a:rPr lang="en-US" altLang="en-US"/>
              <a:pPr>
                <a:defRPr/>
              </a:pPr>
              <a:t>‹#›</a:t>
            </a:fld>
            <a:endParaRPr lang="en-US" altLang="en-US"/>
          </a:p>
        </p:txBody>
      </p:sp>
    </p:spTree>
    <p:extLst>
      <p:ext uri="{BB962C8B-B14F-4D97-AF65-F5344CB8AC3E}">
        <p14:creationId xmlns:p14="http://schemas.microsoft.com/office/powerpoint/2010/main" val="419232920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C69C2B48-562E-45A9-8CCC-150B3B17AA5D}" type="slidenum">
              <a:rPr lang="en-US" altLang="en-US"/>
              <a:pPr>
                <a:defRPr/>
              </a:pPr>
              <a:t>‹#›</a:t>
            </a:fld>
            <a:endParaRPr lang="en-US" altLang="en-US"/>
          </a:p>
        </p:txBody>
      </p:sp>
    </p:spTree>
    <p:extLst>
      <p:ext uri="{BB962C8B-B14F-4D97-AF65-F5344CB8AC3E}">
        <p14:creationId xmlns:p14="http://schemas.microsoft.com/office/powerpoint/2010/main" val="228345423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DD10179-4EFA-40BD-ACA1-EE0BBE08D0A5}" type="slidenum">
              <a:rPr lang="en-US" altLang="en-US"/>
              <a:pPr>
                <a:defRPr/>
              </a:pPr>
              <a:t>‹#›</a:t>
            </a:fld>
            <a:endParaRPr lang="en-US" altLang="en-US"/>
          </a:p>
        </p:txBody>
      </p:sp>
    </p:spTree>
    <p:extLst>
      <p:ext uri="{BB962C8B-B14F-4D97-AF65-F5344CB8AC3E}">
        <p14:creationId xmlns:p14="http://schemas.microsoft.com/office/powerpoint/2010/main" val="406004813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A743288-CF36-4911-85D8-F967B35C6173}" type="slidenum">
              <a:rPr lang="en-US" altLang="en-US"/>
              <a:pPr>
                <a:defRPr/>
              </a:pPr>
              <a:t>‹#›</a:t>
            </a:fld>
            <a:endParaRPr lang="en-US" altLang="en-US"/>
          </a:p>
        </p:txBody>
      </p:sp>
    </p:spTree>
    <p:extLst>
      <p:ext uri="{BB962C8B-B14F-4D97-AF65-F5344CB8AC3E}">
        <p14:creationId xmlns:p14="http://schemas.microsoft.com/office/powerpoint/2010/main" val="292315060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7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757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757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09B315F-F900-4586-B7B8-5D606DCCF16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31242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315200" y="0"/>
            <a:ext cx="18288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12"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Lst>
  <p:transition>
    <p:fade/>
  </p:transition>
  <p:txStyles>
    <p:titleStyle>
      <a:lvl1pPr algn="ctr" rtl="0" eaLnBrk="0" fontAlgn="base" hangingPunct="0">
        <a:spcBef>
          <a:spcPct val="0"/>
        </a:spcBef>
        <a:spcAft>
          <a:spcPct val="0"/>
        </a:spcAft>
        <a:defRPr sz="2800">
          <a:solidFill>
            <a:srgbClr val="BD9408"/>
          </a:solidFill>
          <a:latin typeface="+mj-lt"/>
          <a:ea typeface="+mj-ea"/>
          <a:cs typeface="+mj-cs"/>
        </a:defRPr>
      </a:lvl1pPr>
      <a:lvl2pPr algn="ctr" rtl="0" eaLnBrk="0" fontAlgn="base" hangingPunct="0">
        <a:spcBef>
          <a:spcPct val="0"/>
        </a:spcBef>
        <a:spcAft>
          <a:spcPct val="0"/>
        </a:spcAft>
        <a:defRPr sz="2800">
          <a:solidFill>
            <a:srgbClr val="BD9408"/>
          </a:solidFill>
          <a:latin typeface="Copperplate Gothic Bold" pitchFamily="32" charset="0"/>
        </a:defRPr>
      </a:lvl2pPr>
      <a:lvl3pPr algn="ctr" rtl="0" eaLnBrk="0" fontAlgn="base" hangingPunct="0">
        <a:spcBef>
          <a:spcPct val="0"/>
        </a:spcBef>
        <a:spcAft>
          <a:spcPct val="0"/>
        </a:spcAft>
        <a:defRPr sz="2800">
          <a:solidFill>
            <a:srgbClr val="BD9408"/>
          </a:solidFill>
          <a:latin typeface="Copperplate Gothic Bold" pitchFamily="32" charset="0"/>
        </a:defRPr>
      </a:lvl3pPr>
      <a:lvl4pPr algn="ctr" rtl="0" eaLnBrk="0" fontAlgn="base" hangingPunct="0">
        <a:spcBef>
          <a:spcPct val="0"/>
        </a:spcBef>
        <a:spcAft>
          <a:spcPct val="0"/>
        </a:spcAft>
        <a:defRPr sz="2800">
          <a:solidFill>
            <a:srgbClr val="BD9408"/>
          </a:solidFill>
          <a:latin typeface="Copperplate Gothic Bold" pitchFamily="32" charset="0"/>
        </a:defRPr>
      </a:lvl4pPr>
      <a:lvl5pPr algn="ctr" rtl="0" eaLnBrk="0" fontAlgn="base" hangingPunct="0">
        <a:spcBef>
          <a:spcPct val="0"/>
        </a:spcBef>
        <a:spcAft>
          <a:spcPct val="0"/>
        </a:spcAft>
        <a:defRPr sz="2800">
          <a:solidFill>
            <a:srgbClr val="BD9408"/>
          </a:solidFill>
          <a:latin typeface="Copperplate Gothic Bold" pitchFamily="32" charset="0"/>
        </a:defRPr>
      </a:lvl5pPr>
      <a:lvl6pPr marL="457200" algn="ctr" rtl="0" fontAlgn="base">
        <a:spcBef>
          <a:spcPct val="0"/>
        </a:spcBef>
        <a:spcAft>
          <a:spcPct val="0"/>
        </a:spcAft>
        <a:defRPr sz="2800">
          <a:solidFill>
            <a:srgbClr val="BD9408"/>
          </a:solidFill>
          <a:latin typeface="Copperplate Gothic Bold" pitchFamily="32" charset="0"/>
        </a:defRPr>
      </a:lvl6pPr>
      <a:lvl7pPr marL="914400" algn="ctr" rtl="0" fontAlgn="base">
        <a:spcBef>
          <a:spcPct val="0"/>
        </a:spcBef>
        <a:spcAft>
          <a:spcPct val="0"/>
        </a:spcAft>
        <a:defRPr sz="2800">
          <a:solidFill>
            <a:srgbClr val="BD9408"/>
          </a:solidFill>
          <a:latin typeface="Copperplate Gothic Bold" pitchFamily="32" charset="0"/>
        </a:defRPr>
      </a:lvl7pPr>
      <a:lvl8pPr marL="1371600" algn="ctr" rtl="0" fontAlgn="base">
        <a:spcBef>
          <a:spcPct val="0"/>
        </a:spcBef>
        <a:spcAft>
          <a:spcPct val="0"/>
        </a:spcAft>
        <a:defRPr sz="2800">
          <a:solidFill>
            <a:srgbClr val="BD9408"/>
          </a:solidFill>
          <a:latin typeface="Copperplate Gothic Bold" pitchFamily="32" charset="0"/>
        </a:defRPr>
      </a:lvl8pPr>
      <a:lvl9pPr marL="1828800" algn="ctr" rtl="0" fontAlgn="base">
        <a:spcBef>
          <a:spcPct val="0"/>
        </a:spcBef>
        <a:spcAft>
          <a:spcPct val="0"/>
        </a:spcAft>
        <a:defRPr sz="2800">
          <a:solidFill>
            <a:srgbClr val="BD9408"/>
          </a:solidFill>
          <a:latin typeface="Copperplate Gothic Bold" pitchFamily="3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74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474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474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F58BADC-865A-4264-8718-CDEFA54E9DF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4.xml"/><Relationship Id="rId7" Type="http://schemas.openxmlformats.org/officeDocument/2006/relationships/image" Target="../media/image6.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0.png"/><Relationship Id="rId5" Type="http://schemas.openxmlformats.org/officeDocument/2006/relationships/image" Target="../media/image1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0.png"/><Relationship Id="rId5" Type="http://schemas.openxmlformats.org/officeDocument/2006/relationships/image" Target="../media/image1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0.png"/><Relationship Id="rId5" Type="http://schemas.openxmlformats.org/officeDocument/2006/relationships/image" Target="../media/image20.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0.png"/><Relationship Id="rId5" Type="http://schemas.openxmlformats.org/officeDocument/2006/relationships/image" Target="../media/image2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0.png"/><Relationship Id="rId5" Type="http://schemas.openxmlformats.org/officeDocument/2006/relationships/image" Target="../media/image2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0.png"/><Relationship Id="rId5" Type="http://schemas.openxmlformats.org/officeDocument/2006/relationships/image" Target="../media/image23.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0.png"/><Relationship Id="rId5" Type="http://schemas.openxmlformats.org/officeDocument/2006/relationships/image" Target="../media/image2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0.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0.png"/><Relationship Id="rId5" Type="http://schemas.openxmlformats.org/officeDocument/2006/relationships/image" Target="../media/image27.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8.png"/><Relationship Id="rId5" Type="http://schemas.openxmlformats.org/officeDocument/2006/relationships/image" Target="../media/image28.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8.png"/><Relationship Id="rId5" Type="http://schemas.openxmlformats.org/officeDocument/2006/relationships/image" Target="../media/image29.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8.png"/><Relationship Id="rId5" Type="http://schemas.openxmlformats.org/officeDocument/2006/relationships/image" Target="../media/image30.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8.png"/><Relationship Id="rId5" Type="http://schemas.openxmlformats.org/officeDocument/2006/relationships/image" Target="../media/image31.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8.png"/><Relationship Id="rId5" Type="http://schemas.openxmlformats.org/officeDocument/2006/relationships/image" Target="../media/image32.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8.png"/><Relationship Id="rId5" Type="http://schemas.openxmlformats.org/officeDocument/2006/relationships/image" Target="../media/image33.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8.png"/><Relationship Id="rId5" Type="http://schemas.openxmlformats.org/officeDocument/2006/relationships/image" Target="../media/image34.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8.png"/><Relationship Id="rId5" Type="http://schemas.openxmlformats.org/officeDocument/2006/relationships/image" Target="../media/image35.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8.png"/><Relationship Id="rId5" Type="http://schemas.openxmlformats.org/officeDocument/2006/relationships/image" Target="../media/image36.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8.png"/><Relationship Id="rId5" Type="http://schemas.openxmlformats.org/officeDocument/2006/relationships/image" Target="../media/image37.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8.png"/><Relationship Id="rId5" Type="http://schemas.openxmlformats.org/officeDocument/2006/relationships/image" Target="../media/image38.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8.png"/><Relationship Id="rId5" Type="http://schemas.openxmlformats.org/officeDocument/2006/relationships/image" Target="../media/image39.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8.png"/><Relationship Id="rId5" Type="http://schemas.openxmlformats.org/officeDocument/2006/relationships/image" Target="../media/image40.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8.png"/><Relationship Id="rId5" Type="http://schemas.openxmlformats.org/officeDocument/2006/relationships/image" Target="../media/image41.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8.png"/><Relationship Id="rId5" Type="http://schemas.openxmlformats.org/officeDocument/2006/relationships/image" Target="../media/image42.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8.png"/><Relationship Id="rId5" Type="http://schemas.openxmlformats.org/officeDocument/2006/relationships/image" Target="../media/image43.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8.png"/><Relationship Id="rId5" Type="http://schemas.openxmlformats.org/officeDocument/2006/relationships/image" Target="../media/image44.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8.png"/><Relationship Id="rId5" Type="http://schemas.openxmlformats.org/officeDocument/2006/relationships/image" Target="../media/image45.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8.png"/><Relationship Id="rId5" Type="http://schemas.openxmlformats.org/officeDocument/2006/relationships/image" Target="../media/image46.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8.png"/><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8.png"/><Relationship Id="rId5" Type="http://schemas.openxmlformats.org/officeDocument/2006/relationships/image" Target="../media/image49.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0.png"/><Relationship Id="rId5" Type="http://schemas.openxmlformats.org/officeDocument/2006/relationships/image" Target="../media/image12.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8.png"/><Relationship Id="rId5" Type="http://schemas.openxmlformats.org/officeDocument/2006/relationships/image" Target="../media/image50.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4.xml"/><Relationship Id="rId7" Type="http://schemas.openxmlformats.org/officeDocument/2006/relationships/image" Target="../media/image53.jpeg"/><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8.png"/><Relationship Id="rId5" Type="http://schemas.openxmlformats.org/officeDocument/2006/relationships/image" Target="../media/image54.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8.png"/><Relationship Id="rId5" Type="http://schemas.openxmlformats.org/officeDocument/2006/relationships/image" Target="../media/image55.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4.wav"/><Relationship Id="rId1" Type="http://schemas.microsoft.com/office/2007/relationships/media" Target="../media/media44.wav"/><Relationship Id="rId6" Type="http://schemas.openxmlformats.org/officeDocument/2006/relationships/image" Target="../media/image8.png"/><Relationship Id="rId5" Type="http://schemas.openxmlformats.org/officeDocument/2006/relationships/image" Target="../media/image56.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8.png"/><Relationship Id="rId2" Type="http://schemas.openxmlformats.org/officeDocument/2006/relationships/audio" Target="../media/media45.wav"/><Relationship Id="rId1" Type="http://schemas.microsoft.com/office/2007/relationships/media" Target="../media/media45.wav"/><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0.png"/><Relationship Id="rId5" Type="http://schemas.openxmlformats.org/officeDocument/2006/relationships/image" Target="../media/image1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0.png"/><Relationship Id="rId5" Type="http://schemas.openxmlformats.org/officeDocument/2006/relationships/image" Target="../media/image16.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0.png"/><Relationship Id="rId5" Type="http://schemas.openxmlformats.org/officeDocument/2006/relationships/image" Target="../media/image1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539750" y="1268413"/>
            <a:ext cx="7920038"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4000" b="1"/>
              <a:t>Samuel Awuni</a:t>
            </a:r>
          </a:p>
          <a:p>
            <a:pPr eaLnBrk="1" hangingPunct="1">
              <a:spcBef>
                <a:spcPct val="50000"/>
              </a:spcBef>
              <a:buFontTx/>
              <a:buNone/>
            </a:pPr>
            <a:r>
              <a:rPr lang="en-GB" altLang="en-US" sz="4000" b="1"/>
              <a:t>Trading Visions</a:t>
            </a:r>
          </a:p>
        </p:txBody>
      </p:sp>
      <p:pic>
        <p:nvPicPr>
          <p:cNvPr id="5123" name="Picture 5" descr="TVLogoColour_lo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525" y="5246688"/>
            <a:ext cx="1512888"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6"/>
          <p:cNvSpPr txBox="1">
            <a:spLocks noChangeArrowheads="1"/>
          </p:cNvSpPr>
          <p:nvPr/>
        </p:nvSpPr>
        <p:spPr bwMode="auto">
          <a:xfrm>
            <a:off x="3563938" y="6000750"/>
            <a:ext cx="16176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solidFill>
                  <a:srgbClr val="FF0000"/>
                </a:solidFill>
              </a:rPr>
              <a:t>www.papapaa.org</a:t>
            </a:r>
          </a:p>
        </p:txBody>
      </p:sp>
      <p:sp>
        <p:nvSpPr>
          <p:cNvPr id="5125" name="Text Box 7"/>
          <p:cNvSpPr txBox="1">
            <a:spLocks noChangeArrowheads="1"/>
          </p:cNvSpPr>
          <p:nvPr/>
        </p:nvSpPr>
        <p:spPr bwMode="auto">
          <a:xfrm>
            <a:off x="619125" y="6003925"/>
            <a:ext cx="2008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t>www.tradingvisions.org</a:t>
            </a:r>
          </a:p>
        </p:txBody>
      </p:sp>
      <p:pic>
        <p:nvPicPr>
          <p:cNvPr id="5126" name="Picture 9" descr="Divine-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5013325"/>
            <a:ext cx="1800225"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 Box 10"/>
          <p:cNvSpPr txBox="1">
            <a:spLocks noChangeArrowheads="1"/>
          </p:cNvSpPr>
          <p:nvPr/>
        </p:nvSpPr>
        <p:spPr bwMode="auto">
          <a:xfrm>
            <a:off x="6018213" y="6003925"/>
            <a:ext cx="2225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a:t>www.divinechocolate.com</a:t>
            </a:r>
          </a:p>
        </p:txBody>
      </p:sp>
      <p:pic>
        <p:nvPicPr>
          <p:cNvPr id="5128"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63938" y="5302250"/>
            <a:ext cx="16176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76825" y="530225"/>
            <a:ext cx="32543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39750" y="530225"/>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2413" y="0"/>
            <a:ext cx="10287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0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8808" y="343577"/>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25" y="-3771900"/>
            <a:ext cx="9153525" cy="137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1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9552" y="260648"/>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13" y="0"/>
            <a:ext cx="10287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2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9552" y="355322"/>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3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7544" y="404664"/>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4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4475" y="449092"/>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466725" y="0"/>
            <a:ext cx="10367963" cy="6911975"/>
          </a:xfrm>
        </p:spPr>
      </p:pic>
      <p:pic>
        <p:nvPicPr>
          <p:cNvPr id="3" name="15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528" y="404664"/>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6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956" y="372090"/>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6875" y="-458788"/>
            <a:ext cx="4895850" cy="734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458788"/>
            <a:ext cx="4895850" cy="734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7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7544" y="332656"/>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18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1087" y="548680"/>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19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4946" y="332656"/>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1" descr="map"/>
          <p:cNvPicPr>
            <a:picLocks noChangeAspect="1" noChangeArrowheads="1"/>
          </p:cNvPicPr>
          <p:nvPr/>
        </p:nvPicPr>
        <p:blipFill>
          <a:blip r:embed="rId5">
            <a:extLst>
              <a:ext uri="{28A0092B-C50C-407E-A947-70E740481C1C}">
                <a14:useLocalDpi xmlns:a14="http://schemas.microsoft.com/office/drawing/2010/main" val="0"/>
              </a:ext>
            </a:extLst>
          </a:blip>
          <a:srcRect t="8495" b="19489"/>
          <a:stretch>
            <a:fillRect/>
          </a:stretch>
        </p:blipFill>
        <p:spPr bwMode="auto">
          <a:xfrm>
            <a:off x="250825" y="260350"/>
            <a:ext cx="8640763" cy="624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Oval 22"/>
          <p:cNvSpPr>
            <a:spLocks noChangeArrowheads="1"/>
          </p:cNvSpPr>
          <p:nvPr/>
        </p:nvSpPr>
        <p:spPr bwMode="auto">
          <a:xfrm>
            <a:off x="3563938" y="1916113"/>
            <a:ext cx="431800" cy="43338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6148" name="Oval 24"/>
          <p:cNvSpPr>
            <a:spLocks noChangeArrowheads="1"/>
          </p:cNvSpPr>
          <p:nvPr/>
        </p:nvSpPr>
        <p:spPr bwMode="auto">
          <a:xfrm>
            <a:off x="3348038" y="3787775"/>
            <a:ext cx="431800" cy="43338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3" name="2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8496" y="337327"/>
            <a:ext cx="350044" cy="35004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0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9924" y="480980"/>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1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7659" y="448729"/>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 y="-26988"/>
            <a:ext cx="10287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457200" y="24923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altLang="en-US" sz="6000" b="1" kern="0" smtClean="0">
                <a:solidFill>
                  <a:schemeClr val="bg1"/>
                </a:solidFill>
              </a:rPr>
              <a:t>Growing Cocoa</a:t>
            </a:r>
            <a:endParaRPr lang="en-GB" altLang="en-US" sz="6000" b="1" kern="0" dirty="0" smtClean="0">
              <a:solidFill>
                <a:schemeClr val="bg1"/>
              </a:solidFill>
            </a:endParaRPr>
          </a:p>
        </p:txBody>
      </p:sp>
      <p:pic>
        <p:nvPicPr>
          <p:cNvPr id="3" name="22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476672"/>
            <a:ext cx="318294" cy="31829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IMG_00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0"/>
            <a:ext cx="10296526"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3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568" y="476672"/>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6a0112790c9f2f28a40120a500ea5e970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575"/>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4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5576" y="476672"/>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9" descr="Picture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55563"/>
            <a:ext cx="11664951"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5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2920" y="404664"/>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descr="Picture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0"/>
            <a:ext cx="1213326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6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536" y="271500"/>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Picture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0"/>
            <a:ext cx="11737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7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9712" y="452104"/>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p:txBody>
          <a:bodyPr/>
          <a:lstStyle/>
          <a:p>
            <a:pPr eaLnBrk="1" hangingPunct="1"/>
            <a:endParaRPr lang="en-US" altLang="en-US" smtClean="0"/>
          </a:p>
        </p:txBody>
      </p:sp>
      <p:pic>
        <p:nvPicPr>
          <p:cNvPr id="32771" name="Picture 6" descr="Picture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575" y="0"/>
            <a:ext cx="1180941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8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9106" y="404664"/>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Picture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9863" y="0"/>
            <a:ext cx="10836276" cy="699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9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2057" y="309177"/>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gha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0175" y="117475"/>
            <a:ext cx="6388100" cy="662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4"/>
          <p:cNvSpPr txBox="1">
            <a:spLocks noChangeArrowheads="1"/>
          </p:cNvSpPr>
          <p:nvPr/>
        </p:nvSpPr>
        <p:spPr bwMode="auto">
          <a:xfrm>
            <a:off x="2771775" y="3206750"/>
            <a:ext cx="936625"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1800">
                <a:solidFill>
                  <a:srgbClr val="00FF00"/>
                </a:solidFill>
              </a:rPr>
              <a:t>Ghana</a:t>
            </a:r>
            <a:endParaRPr lang="en-US" altLang="en-US" sz="1800">
              <a:solidFill>
                <a:srgbClr val="00FF00"/>
              </a:solidFill>
            </a:endParaRPr>
          </a:p>
        </p:txBody>
      </p:sp>
      <p:pic>
        <p:nvPicPr>
          <p:cNvPr id="3" name="3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7544" y="423592"/>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Picture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6988"/>
            <a:ext cx="11736388"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0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7544" y="332656"/>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Picture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7963" y="0"/>
            <a:ext cx="10874376"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1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536" y="476672"/>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Picture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7938"/>
            <a:ext cx="102981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2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528" y="548680"/>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Picture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575" y="-26988"/>
            <a:ext cx="10369550" cy="690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3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9730" y="404664"/>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Picture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163" y="-26988"/>
            <a:ext cx="11141076" cy="690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4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7183" y="332656"/>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0" descr="Weighing-beans---credit-Karen-Robin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0013"/>
            <a:ext cx="9144000"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5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568" y="404664"/>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Picture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338" y="-15875"/>
            <a:ext cx="11844338"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6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528" y="404664"/>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descr="Picture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400" y="-30163"/>
            <a:ext cx="11809413" cy="691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7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7824" y="404664"/>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9" descr="Picture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6738" y="-26988"/>
            <a:ext cx="54514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8" descr="Picture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26988"/>
            <a:ext cx="472598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8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7544" y="332656"/>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9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584" y="476672"/>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6350"/>
            <a:ext cx="10339388"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4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536" y="404664"/>
            <a:ext cx="448816" cy="44881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2613" y="0"/>
            <a:ext cx="103092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40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577" y="404664"/>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GB" altLang="en-US" sz="4000" smtClean="0"/>
              <a:t>Benefits of Fairtrade</a:t>
            </a:r>
          </a:p>
        </p:txBody>
      </p:sp>
      <p:pic>
        <p:nvPicPr>
          <p:cNvPr id="46083" name="Picture 4" descr="Picture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063" y="1773238"/>
            <a:ext cx="2916237"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descr="Picture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5425" y="1844675"/>
            <a:ext cx="2867025"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4" descr="Women-making-soa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8038" y="3860800"/>
            <a:ext cx="2736850"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Box 6"/>
          <p:cNvSpPr txBox="1">
            <a:spLocks noChangeArrowheads="1"/>
          </p:cNvSpPr>
          <p:nvPr/>
        </p:nvSpPr>
        <p:spPr bwMode="auto">
          <a:xfrm>
            <a:off x="3203575" y="5805488"/>
            <a:ext cx="30972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1600"/>
              <a:t>Alternative income generation projects like soap-making for women’s groups.</a:t>
            </a:r>
            <a:endParaRPr lang="en-US" altLang="en-US" sz="1600"/>
          </a:p>
          <a:p>
            <a:pPr eaLnBrk="1" hangingPunct="1">
              <a:spcBef>
                <a:spcPct val="0"/>
              </a:spcBef>
              <a:buFontTx/>
              <a:buNone/>
            </a:pPr>
            <a:endParaRPr lang="en-GB" altLang="en-US" sz="1800"/>
          </a:p>
        </p:txBody>
      </p:sp>
      <p:sp>
        <p:nvSpPr>
          <p:cNvPr id="46087" name="TextBox 8"/>
          <p:cNvSpPr txBox="1">
            <a:spLocks noChangeArrowheads="1"/>
          </p:cNvSpPr>
          <p:nvPr/>
        </p:nvSpPr>
        <p:spPr bwMode="auto">
          <a:xfrm>
            <a:off x="1008063" y="3716338"/>
            <a:ext cx="197961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1600"/>
              <a:t>Fairtrade water pumps for clean water in the village</a:t>
            </a:r>
            <a:endParaRPr lang="en-US" altLang="en-US" sz="1600"/>
          </a:p>
          <a:p>
            <a:pPr eaLnBrk="1" hangingPunct="1">
              <a:spcBef>
                <a:spcPct val="0"/>
              </a:spcBef>
              <a:buFontTx/>
              <a:buNone/>
            </a:pPr>
            <a:endParaRPr lang="en-GB" altLang="en-US" sz="1800"/>
          </a:p>
        </p:txBody>
      </p:sp>
      <p:sp>
        <p:nvSpPr>
          <p:cNvPr id="46088" name="TextBox 10"/>
          <p:cNvSpPr txBox="1">
            <a:spLocks noChangeArrowheads="1"/>
          </p:cNvSpPr>
          <p:nvPr/>
        </p:nvSpPr>
        <p:spPr bwMode="auto">
          <a:xfrm>
            <a:off x="6516688" y="3741738"/>
            <a:ext cx="165576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1600"/>
              <a:t>New Schools – This school block was built with Fairtrade premiums</a:t>
            </a:r>
            <a:r>
              <a:rPr lang="en-GB" altLang="en-US" sz="1800"/>
              <a:t>.</a:t>
            </a:r>
            <a:endParaRPr lang="en-US" altLang="en-US" sz="1800"/>
          </a:p>
          <a:p>
            <a:pPr eaLnBrk="1" hangingPunct="1">
              <a:spcBef>
                <a:spcPct val="0"/>
              </a:spcBef>
              <a:buFontTx/>
              <a:buNone/>
            </a:pPr>
            <a:endParaRPr lang="en-GB" altLang="en-US" sz="1800"/>
          </a:p>
        </p:txBody>
      </p:sp>
      <p:pic>
        <p:nvPicPr>
          <p:cNvPr id="4" name="41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309" y="476672"/>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Picture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0475" y="-42863"/>
            <a:ext cx="11485563" cy="692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42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528" y="332656"/>
            <a:ext cx="394494" cy="39449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6" descr="Picture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75" y="-15875"/>
            <a:ext cx="11522075"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43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8700" y="476672"/>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Women-making-so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 y="3175"/>
            <a:ext cx="10321925"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44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528" y="308451"/>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p:cNvPicPr>
          <p:nvPr/>
        </p:nvPicPr>
        <p:blipFill>
          <a:blip r:embed="rId5">
            <a:extLst>
              <a:ext uri="{28A0092B-C50C-407E-A947-70E740481C1C}">
                <a14:useLocalDpi xmlns:a14="http://schemas.microsoft.com/office/drawing/2010/main" val="0"/>
              </a:ext>
            </a:extLst>
          </a:blip>
          <a:srcRect l="19974" t="11380" r="130" b="-8060"/>
          <a:stretch>
            <a:fillRect/>
          </a:stretch>
        </p:blipFill>
        <p:spPr bwMode="auto">
          <a:xfrm>
            <a:off x="0" y="-125413"/>
            <a:ext cx="9467850" cy="763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10500" y="404813"/>
            <a:ext cx="1141413"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45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9552" y="350854"/>
            <a:ext cx="448816" cy="44881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2775" y="-26988"/>
            <a:ext cx="103282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5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7461" y="385867"/>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6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536" y="620688"/>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7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7835" y="504292"/>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8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9552" y="476672"/>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3138" y="0"/>
            <a:ext cx="10287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9 sli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9552" y="385091"/>
            <a:ext cx="376808" cy="37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opperplate Gothic Bold"/>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ubblepapapaadivine">
  <a:themeElements>
    <a:clrScheme name="dubblepapapaadiv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bblepapapaadiv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bblepapapaadiv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bblepapapaadiv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bblepapapaadiv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bblepapapaadiv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bblepapapaadiv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bblepapapaadiv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bblepapapaadivin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bblepapapaadiv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bblepapapaadiv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bblepapapaadiv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bblepapapaadiv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bblepapapaadiv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12323</TotalTime>
  <Words>3042</Words>
  <Application>Microsoft Office PowerPoint</Application>
  <PresentationFormat>On-screen Show (4:3)</PresentationFormat>
  <Paragraphs>191</Paragraphs>
  <Slides>45</Slides>
  <Notes>45</Notes>
  <HiddenSlides>0</HiddenSlides>
  <MMClips>45</MMClips>
  <ScaleCrop>false</ScaleCrop>
  <HeadingPairs>
    <vt:vector size="4" baseType="variant">
      <vt:variant>
        <vt:lpstr>Theme</vt:lpstr>
      </vt:variant>
      <vt:variant>
        <vt:i4>3</vt:i4>
      </vt:variant>
      <vt:variant>
        <vt:lpstr>Slide Titles</vt:lpstr>
      </vt:variant>
      <vt:variant>
        <vt:i4>45</vt:i4>
      </vt:variant>
    </vt:vector>
  </HeadingPairs>
  <TitlesOfParts>
    <vt:vector size="48" baseType="lpstr">
      <vt:lpstr>Custom Design</vt:lpstr>
      <vt:lpstr>Blank Presentation</vt:lpstr>
      <vt:lpstr>dubblepapapaadivine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Benefits of Fairtrade</vt:lpstr>
      <vt:lpstr>PowerPoint Presentation</vt:lpstr>
      <vt:lpstr>PowerPoint Presentation</vt:lpstr>
      <vt:lpstr>PowerPoint Presentation</vt:lpstr>
      <vt:lpstr>PowerPoint Presentation</vt:lpstr>
    </vt:vector>
  </TitlesOfParts>
  <Company>Trading Visions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User</cp:lastModifiedBy>
  <cp:revision>171</cp:revision>
  <dcterms:created xsi:type="dcterms:W3CDTF">2006-11-30T15:08:15Z</dcterms:created>
  <dcterms:modified xsi:type="dcterms:W3CDTF">2017-02-14T11:14:18Z</dcterms:modified>
</cp:coreProperties>
</file>