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59" r:id="rId4"/>
    <p:sldId id="257"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4256" autoAdjust="0"/>
  </p:normalViewPr>
  <p:slideViewPr>
    <p:cSldViewPr snapToGrid="0">
      <p:cViewPr varScale="1">
        <p:scale>
          <a:sx n="92" d="100"/>
          <a:sy n="92" d="100"/>
        </p:scale>
        <p:origin x="36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E46D4-0029-46EC-960F-B0F393A5C3D0}" type="datetimeFigureOut">
              <a:rPr lang="en-GB" smtClean="0"/>
              <a:t>19/03/2019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F1EDE-037D-4C94-8058-DFC365F51BF2}" type="slidenum">
              <a:rPr lang="en-GB" smtClean="0"/>
              <a:t>‹#›</a:t>
            </a:fld>
            <a:endParaRPr lang="en-GB"/>
          </a:p>
        </p:txBody>
      </p:sp>
    </p:spTree>
    <p:extLst>
      <p:ext uri="{BB962C8B-B14F-4D97-AF65-F5344CB8AC3E}">
        <p14:creationId xmlns:p14="http://schemas.microsoft.com/office/powerpoint/2010/main" val="52394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Half of the cocoa bean is cocoa mass. Cocoa mass is the brown stuff that gives chocolate its distinctive flavour. </a:t>
            </a:r>
          </a:p>
        </p:txBody>
      </p:sp>
      <p:sp>
        <p:nvSpPr>
          <p:cNvPr id="4" name="Slide Number Placeholder 3"/>
          <p:cNvSpPr>
            <a:spLocks noGrp="1"/>
          </p:cNvSpPr>
          <p:nvPr>
            <p:ph type="sldNum" sz="quarter" idx="10"/>
          </p:nvPr>
        </p:nvSpPr>
        <p:spPr/>
        <p:txBody>
          <a:bodyPr/>
          <a:lstStyle/>
          <a:p>
            <a:fld id="{94EF1EDE-037D-4C94-8058-DFC365F51BF2}" type="slidenum">
              <a:rPr lang="en-GB" smtClean="0"/>
              <a:t>2</a:t>
            </a:fld>
            <a:endParaRPr lang="en-GB"/>
          </a:p>
        </p:txBody>
      </p:sp>
    </p:spTree>
    <p:extLst>
      <p:ext uri="{BB962C8B-B14F-4D97-AF65-F5344CB8AC3E}">
        <p14:creationId xmlns:p14="http://schemas.microsoft.com/office/powerpoint/2010/main" val="232527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Half of the cocoa bean is cocoa butter. Cocoa butter is the</a:t>
            </a:r>
            <a:r>
              <a:rPr lang="en-GB" sz="1200" kern="1200" baseline="0" dirty="0" smtClean="0">
                <a:solidFill>
                  <a:schemeClr val="tx1"/>
                </a:solidFill>
                <a:effectLst/>
                <a:latin typeface="+mn-lt"/>
                <a:ea typeface="+mn-ea"/>
                <a:cs typeface="+mn-cs"/>
              </a:rPr>
              <a:t> fat from the cocoa bean. </a:t>
            </a:r>
            <a:r>
              <a:rPr lang="en-GB" sz="1200" kern="1200" dirty="0" smtClean="0">
                <a:solidFill>
                  <a:schemeClr val="tx1"/>
                </a:solidFill>
                <a:effectLst/>
                <a:latin typeface="+mn-lt"/>
                <a:ea typeface="+mn-ea"/>
                <a:cs typeface="+mn-cs"/>
              </a:rPr>
              <a:t>It has the special property of melting at just below body temperature, so it melts in the mouth.</a:t>
            </a:r>
          </a:p>
        </p:txBody>
      </p:sp>
      <p:sp>
        <p:nvSpPr>
          <p:cNvPr id="4" name="Slide Number Placeholder 3"/>
          <p:cNvSpPr>
            <a:spLocks noGrp="1"/>
          </p:cNvSpPr>
          <p:nvPr>
            <p:ph type="sldNum" sz="quarter" idx="10"/>
          </p:nvPr>
        </p:nvSpPr>
        <p:spPr/>
        <p:txBody>
          <a:bodyPr/>
          <a:lstStyle/>
          <a:p>
            <a:fld id="{94EF1EDE-037D-4C94-8058-DFC365F51BF2}" type="slidenum">
              <a:rPr lang="en-GB" smtClean="0"/>
              <a:t>3</a:t>
            </a:fld>
            <a:endParaRPr lang="en-GB"/>
          </a:p>
        </p:txBody>
      </p:sp>
    </p:spTree>
    <p:extLst>
      <p:ext uri="{BB962C8B-B14F-4D97-AF65-F5344CB8AC3E}">
        <p14:creationId xmlns:p14="http://schemas.microsoft.com/office/powerpoint/2010/main" val="149150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Sugar in chocolate comes from either sugar beet grown in Europe</a:t>
            </a:r>
            <a:r>
              <a:rPr lang="en-GB" baseline="0" dirty="0" smtClean="0"/>
              <a:t> or from cane sugar grown in tropical countries. The Fairtrade rules stipulate that where an ingredient in chocolate can be Fairtrade, it must be Fairtrade. Therefore, producers of Fairtrade chocolate usually use cane sugar, which can be Fairtrade, rather than beet sugar. Divine Chocolate uses Fairtrade cane sugar from Malawi.</a:t>
            </a:r>
            <a:endParaRPr lang="en-GB" dirty="0"/>
          </a:p>
        </p:txBody>
      </p:sp>
      <p:sp>
        <p:nvSpPr>
          <p:cNvPr id="4" name="Slide Number Placeholder 3"/>
          <p:cNvSpPr>
            <a:spLocks noGrp="1"/>
          </p:cNvSpPr>
          <p:nvPr>
            <p:ph type="sldNum" sz="quarter" idx="10"/>
          </p:nvPr>
        </p:nvSpPr>
        <p:spPr/>
        <p:txBody>
          <a:bodyPr/>
          <a:lstStyle/>
          <a:p>
            <a:fld id="{94EF1EDE-037D-4C94-8058-DFC365F51BF2}" type="slidenum">
              <a:rPr lang="en-GB" smtClean="0"/>
              <a:t>4</a:t>
            </a:fld>
            <a:endParaRPr lang="en-GB"/>
          </a:p>
        </p:txBody>
      </p:sp>
    </p:spTree>
    <p:extLst>
      <p:ext uri="{BB962C8B-B14F-4D97-AF65-F5344CB8AC3E}">
        <p14:creationId xmlns:p14="http://schemas.microsoft.com/office/powerpoint/2010/main" val="140516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Milk is added to chocolate in</a:t>
            </a:r>
            <a:r>
              <a:rPr lang="en-GB" baseline="0" dirty="0" smtClean="0"/>
              <a:t> the form of milk powder. </a:t>
            </a:r>
          </a:p>
          <a:p>
            <a:endParaRPr lang="en-GB" baseline="0" dirty="0" smtClean="0"/>
          </a:p>
          <a:p>
            <a:r>
              <a:rPr lang="en-GB" sz="1200" kern="1200" dirty="0" smtClean="0">
                <a:solidFill>
                  <a:schemeClr val="tx1"/>
                </a:solidFill>
                <a:effectLst/>
                <a:latin typeface="+mn-lt"/>
                <a:ea typeface="+mn-ea"/>
                <a:cs typeface="+mn-cs"/>
              </a:rPr>
              <a:t>Dark</a:t>
            </a:r>
            <a:r>
              <a:rPr lang="en-GB" sz="1200" kern="1200" baseline="0" dirty="0" smtClean="0">
                <a:solidFill>
                  <a:schemeClr val="tx1"/>
                </a:solidFill>
                <a:effectLst/>
                <a:latin typeface="+mn-lt"/>
                <a:ea typeface="+mn-ea"/>
                <a:cs typeface="+mn-cs"/>
              </a:rPr>
              <a:t> chocolate is made by combining cocoa mass, cocoa butter and sugar.</a:t>
            </a:r>
          </a:p>
          <a:p>
            <a:r>
              <a:rPr lang="en-GB" sz="1200" kern="1200" baseline="0" dirty="0" smtClean="0">
                <a:solidFill>
                  <a:schemeClr val="tx1"/>
                </a:solidFill>
                <a:effectLst/>
                <a:latin typeface="+mn-lt"/>
                <a:ea typeface="+mn-ea"/>
                <a:cs typeface="+mn-cs"/>
              </a:rPr>
              <a:t>Milk chocolate is cocoa mass, cocoa butter, sugar and milk.</a:t>
            </a:r>
          </a:p>
          <a:p>
            <a:r>
              <a:rPr lang="en-GB" sz="1200" kern="1200" baseline="0" dirty="0" smtClean="0">
                <a:solidFill>
                  <a:schemeClr val="tx1"/>
                </a:solidFill>
                <a:effectLst/>
                <a:latin typeface="+mn-lt"/>
                <a:ea typeface="+mn-ea"/>
                <a:cs typeface="+mn-cs"/>
              </a:rPr>
              <a:t>White chocolate contains no cocoa mass. It is just cocoa butter, sugar, milk and vanilla.</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4EF1EDE-037D-4C94-8058-DFC365F51BF2}" type="slidenum">
              <a:rPr lang="en-GB" smtClean="0"/>
              <a:t>5</a:t>
            </a:fld>
            <a:endParaRPr lang="en-GB"/>
          </a:p>
        </p:txBody>
      </p:sp>
    </p:spTree>
    <p:extLst>
      <p:ext uri="{BB962C8B-B14F-4D97-AF65-F5344CB8AC3E}">
        <p14:creationId xmlns:p14="http://schemas.microsoft.com/office/powerpoint/2010/main" val="1173593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Chocolate companies often substitute vegetable fats such as palm oil and </a:t>
            </a:r>
            <a:r>
              <a:rPr lang="en-US" sz="1200" kern="1200" dirty="0" err="1" smtClean="0">
                <a:solidFill>
                  <a:schemeClr val="tx1"/>
                </a:solidFill>
                <a:effectLst/>
                <a:latin typeface="+mn-lt"/>
                <a:ea typeface="+mn-ea"/>
                <a:cs typeface="+mn-cs"/>
              </a:rPr>
              <a:t>shea</a:t>
            </a:r>
            <a:r>
              <a:rPr lang="en-US" sz="1200" kern="1200" dirty="0" smtClean="0">
                <a:solidFill>
                  <a:schemeClr val="tx1"/>
                </a:solidFill>
                <a:effectLst/>
                <a:latin typeface="+mn-lt"/>
                <a:ea typeface="+mn-ea"/>
                <a:cs typeface="+mn-cs"/>
              </a:rPr>
              <a:t> butter for some of the cocoa butter in the bar to reduce costs, as cocoa butter</a:t>
            </a:r>
            <a:r>
              <a:rPr lang="en-US" sz="1200" kern="1200" baseline="0" dirty="0" smtClean="0">
                <a:solidFill>
                  <a:schemeClr val="tx1"/>
                </a:solidFill>
                <a:effectLst/>
                <a:latin typeface="+mn-lt"/>
                <a:ea typeface="+mn-ea"/>
                <a:cs typeface="+mn-cs"/>
              </a:rPr>
              <a:t> is the most expensive ingredient in the bar</a:t>
            </a:r>
            <a:r>
              <a:rPr lang="en-US" sz="1200" kern="1200" dirty="0" smtClean="0">
                <a:solidFill>
                  <a:schemeClr val="tx1"/>
                </a:solidFill>
                <a:effectLst/>
                <a:latin typeface="+mn-lt"/>
                <a:ea typeface="+mn-ea"/>
                <a:cs typeface="+mn-cs"/>
              </a:rPr>
              <a:t>. Regulations mean that these vegetable fats can make up no more than 5% of the bar.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4EF1EDE-037D-4C94-8058-DFC365F51BF2}" type="slidenum">
              <a:rPr lang="en-GB" smtClean="0"/>
              <a:t>6</a:t>
            </a:fld>
            <a:endParaRPr lang="en-GB"/>
          </a:p>
        </p:txBody>
      </p:sp>
    </p:spTree>
    <p:extLst>
      <p:ext uri="{BB962C8B-B14F-4D97-AF65-F5344CB8AC3E}">
        <p14:creationId xmlns:p14="http://schemas.microsoft.com/office/powerpoint/2010/main" val="372171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are the main ingredients</a:t>
            </a:r>
            <a:r>
              <a:rPr lang="en-GB" sz="1200" kern="1200" baseline="0" dirty="0" smtClean="0">
                <a:solidFill>
                  <a:schemeClr val="tx1"/>
                </a:solidFill>
                <a:effectLst/>
                <a:latin typeface="+mn-lt"/>
                <a:ea typeface="+mn-ea"/>
                <a:cs typeface="+mn-cs"/>
              </a:rPr>
              <a:t>, by percentage, of Cadbury Dairy Milk, the UK’s favourite milk chocolate bar.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EF1EDE-037D-4C94-8058-DFC365F51BF2}" type="slidenum">
              <a:rPr lang="en-GB" smtClean="0"/>
              <a:t>7</a:t>
            </a:fld>
            <a:endParaRPr lang="en-GB"/>
          </a:p>
        </p:txBody>
      </p:sp>
    </p:spTree>
    <p:extLst>
      <p:ext uri="{BB962C8B-B14F-4D97-AF65-F5344CB8AC3E}">
        <p14:creationId xmlns:p14="http://schemas.microsoft.com/office/powerpoint/2010/main" val="146494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6946CC-2816-4779-B0A6-8D383E3D30F7}"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209539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946CC-2816-4779-B0A6-8D383E3D30F7}"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5166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946CC-2816-4779-B0A6-8D383E3D30F7}"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50030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946CC-2816-4779-B0A6-8D383E3D30F7}"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109071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946CC-2816-4779-B0A6-8D383E3D30F7}"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125275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6946CC-2816-4779-B0A6-8D383E3D30F7}" type="datetimeFigureOut">
              <a:rPr lang="en-GB" smtClean="0"/>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291455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6946CC-2816-4779-B0A6-8D383E3D30F7}" type="datetimeFigureOut">
              <a:rPr lang="en-GB" smtClean="0"/>
              <a:t>19/03/2019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173366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6946CC-2816-4779-B0A6-8D383E3D30F7}" type="datetimeFigureOut">
              <a:rPr lang="en-GB" smtClean="0"/>
              <a:t>19/03/2019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56020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946CC-2816-4779-B0A6-8D383E3D30F7}" type="datetimeFigureOut">
              <a:rPr lang="en-GB" smtClean="0"/>
              <a:t>19/03/2019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330124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946CC-2816-4779-B0A6-8D383E3D30F7}" type="datetimeFigureOut">
              <a:rPr lang="en-GB" smtClean="0"/>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94933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946CC-2816-4779-B0A6-8D383E3D30F7}" type="datetimeFigureOut">
              <a:rPr lang="en-GB" smtClean="0"/>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95A4D4-F7B4-402C-B372-23DD557B1B4D}" type="slidenum">
              <a:rPr lang="en-GB" smtClean="0"/>
              <a:t>‹#›</a:t>
            </a:fld>
            <a:endParaRPr lang="en-GB"/>
          </a:p>
        </p:txBody>
      </p:sp>
    </p:spTree>
    <p:extLst>
      <p:ext uri="{BB962C8B-B14F-4D97-AF65-F5344CB8AC3E}">
        <p14:creationId xmlns:p14="http://schemas.microsoft.com/office/powerpoint/2010/main" val="260181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946CC-2816-4779-B0A6-8D383E3D30F7}" type="datetimeFigureOut">
              <a:rPr lang="en-GB" smtClean="0"/>
              <a:t>19/03/2019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5A4D4-F7B4-402C-B372-23DD557B1B4D}" type="slidenum">
              <a:rPr lang="en-GB" smtClean="0"/>
              <a:t>‹#›</a:t>
            </a:fld>
            <a:endParaRPr lang="en-GB"/>
          </a:p>
        </p:txBody>
      </p:sp>
    </p:spTree>
    <p:extLst>
      <p:ext uri="{BB962C8B-B14F-4D97-AF65-F5344CB8AC3E}">
        <p14:creationId xmlns:p14="http://schemas.microsoft.com/office/powerpoint/2010/main" val="4166296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35212"/>
          </a:xfrm>
        </p:spPr>
        <p:txBody>
          <a:bodyPr/>
          <a:lstStyle/>
          <a:p>
            <a:r>
              <a:rPr lang="en-GB" dirty="0" smtClean="0">
                <a:latin typeface="Arial" panose="020B0604020202020204" pitchFamily="34" charset="0"/>
                <a:cs typeface="Arial" panose="020B0604020202020204" pitchFamily="34" charset="0"/>
              </a:rPr>
              <a:t>What’s in the bar?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134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6" y="160724"/>
            <a:ext cx="7886700" cy="1325563"/>
          </a:xfrm>
        </p:spPr>
        <p:txBody>
          <a:bodyPr/>
          <a:lstStyle/>
          <a:p>
            <a:r>
              <a:rPr lang="en-GB" dirty="0" smtClean="0">
                <a:latin typeface="Arial" panose="020B0604020202020204" pitchFamily="34" charset="0"/>
                <a:cs typeface="Arial" panose="020B0604020202020204" pitchFamily="34" charset="0"/>
              </a:rPr>
              <a:t>Cocoa mass</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5188"/>
            <a:ext cx="9144000" cy="5506122"/>
          </a:xfrm>
          <a:prstGeom prst="rect">
            <a:avLst/>
          </a:prstGeom>
        </p:spPr>
      </p:pic>
    </p:spTree>
    <p:extLst>
      <p:ext uri="{BB962C8B-B14F-4D97-AF65-F5344CB8AC3E}">
        <p14:creationId xmlns:p14="http://schemas.microsoft.com/office/powerpoint/2010/main" val="3656736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2" y="955780"/>
            <a:ext cx="8993393" cy="6299812"/>
          </a:xfrm>
          <a:prstGeom prst="rect">
            <a:avLst/>
          </a:prstGeom>
        </p:spPr>
      </p:pic>
      <p:sp>
        <p:nvSpPr>
          <p:cNvPr id="2" name="Title 1"/>
          <p:cNvSpPr>
            <a:spLocks noGrp="1"/>
          </p:cNvSpPr>
          <p:nvPr>
            <p:ph type="title"/>
          </p:nvPr>
        </p:nvSpPr>
        <p:spPr>
          <a:xfrm>
            <a:off x="650166" y="160724"/>
            <a:ext cx="7886700" cy="1325563"/>
          </a:xfrm>
        </p:spPr>
        <p:txBody>
          <a:bodyPr/>
          <a:lstStyle/>
          <a:p>
            <a:r>
              <a:rPr lang="en-GB" dirty="0" smtClean="0">
                <a:latin typeface="Arial" panose="020B0604020202020204" pitchFamily="34" charset="0"/>
                <a:cs typeface="Arial" panose="020B0604020202020204" pitchFamily="34" charset="0"/>
              </a:rPr>
              <a:t>Cocoa butter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775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623" y="2519082"/>
            <a:ext cx="6508377" cy="4338918"/>
          </a:xfrm>
          <a:prstGeom prst="rect">
            <a:avLst/>
          </a:prstGeom>
        </p:spPr>
      </p:pic>
      <p:sp>
        <p:nvSpPr>
          <p:cNvPr id="2" name="Title 1"/>
          <p:cNvSpPr>
            <a:spLocks noGrp="1"/>
          </p:cNvSpPr>
          <p:nvPr>
            <p:ph type="title"/>
          </p:nvPr>
        </p:nvSpPr>
        <p:spPr>
          <a:xfrm>
            <a:off x="650166" y="203756"/>
            <a:ext cx="7886700" cy="1325563"/>
          </a:xfrm>
        </p:spPr>
        <p:txBody>
          <a:bodyPr/>
          <a:lstStyle/>
          <a:p>
            <a:r>
              <a:rPr lang="en-GB" dirty="0" smtClean="0">
                <a:latin typeface="Arial" panose="020B0604020202020204" pitchFamily="34" charset="0"/>
                <a:cs typeface="Arial" panose="020B0604020202020204" pitchFamily="34" charset="0"/>
              </a:rPr>
              <a:t>Sugar</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4752" r="8936"/>
          <a:stretch/>
        </p:blipFill>
        <p:spPr>
          <a:xfrm>
            <a:off x="-21515" y="2514600"/>
            <a:ext cx="4421393" cy="4343400"/>
          </a:xfrm>
          <a:prstGeom prst="rect">
            <a:avLst/>
          </a:prstGeom>
        </p:spPr>
      </p:pic>
      <p:sp>
        <p:nvSpPr>
          <p:cNvPr id="7" name="Title 1"/>
          <p:cNvSpPr txBox="1">
            <a:spLocks/>
          </p:cNvSpPr>
          <p:nvPr/>
        </p:nvSpPr>
        <p:spPr>
          <a:xfrm>
            <a:off x="628650" y="1439863"/>
            <a:ext cx="28550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latin typeface="Arial" panose="020B0604020202020204" pitchFamily="34" charset="0"/>
                <a:cs typeface="Arial" panose="020B0604020202020204" pitchFamily="34" charset="0"/>
              </a:rPr>
              <a:t>Sugar beet</a:t>
            </a:r>
            <a:endParaRPr lang="en-GB" sz="4000" dirty="0">
              <a:latin typeface="Arial" panose="020B0604020202020204" pitchFamily="34" charset="0"/>
              <a:cs typeface="Arial" panose="020B0604020202020204" pitchFamily="34" charset="0"/>
            </a:endParaRPr>
          </a:p>
        </p:txBody>
      </p:sp>
      <p:sp>
        <p:nvSpPr>
          <p:cNvPr id="8" name="Title 1"/>
          <p:cNvSpPr txBox="1">
            <a:spLocks/>
          </p:cNvSpPr>
          <p:nvPr/>
        </p:nvSpPr>
        <p:spPr>
          <a:xfrm>
            <a:off x="5143804" y="1439862"/>
            <a:ext cx="28550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latin typeface="Arial" panose="020B0604020202020204" pitchFamily="34" charset="0"/>
                <a:cs typeface="Arial" panose="020B0604020202020204" pitchFamily="34" charset="0"/>
              </a:rPr>
              <a:t>Sugar cane</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43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6" y="203756"/>
            <a:ext cx="7886700" cy="1325563"/>
          </a:xfrm>
        </p:spPr>
        <p:txBody>
          <a:bodyPr/>
          <a:lstStyle/>
          <a:p>
            <a:r>
              <a:rPr lang="en-GB" dirty="0" smtClean="0">
                <a:latin typeface="Arial" panose="020B0604020202020204" pitchFamily="34" charset="0"/>
                <a:cs typeface="Arial" panose="020B0604020202020204" pitchFamily="34" charset="0"/>
              </a:rPr>
              <a:t>Milk</a:t>
            </a:r>
            <a:endParaRPr lang="en-GB" dirty="0">
              <a:latin typeface="Arial" panose="020B0604020202020204" pitchFamily="34" charset="0"/>
              <a:cs typeface="Arial" panose="020B0604020202020204" pitchFamily="34" charset="0"/>
            </a:endParaRPr>
          </a:p>
        </p:txBody>
      </p:sp>
      <p:sp>
        <p:nvSpPr>
          <p:cNvPr id="7" name="Title 1"/>
          <p:cNvSpPr txBox="1">
            <a:spLocks/>
          </p:cNvSpPr>
          <p:nvPr/>
        </p:nvSpPr>
        <p:spPr>
          <a:xfrm>
            <a:off x="628650" y="1439863"/>
            <a:ext cx="28550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939"/>
          <a:stretch/>
        </p:blipFill>
        <p:spPr>
          <a:xfrm>
            <a:off x="0" y="1433944"/>
            <a:ext cx="9144000" cy="5723132"/>
          </a:xfrm>
          <a:prstGeom prst="rect">
            <a:avLst/>
          </a:prstGeom>
        </p:spPr>
      </p:pic>
    </p:spTree>
    <p:extLst>
      <p:ext uri="{BB962C8B-B14F-4D97-AF65-F5344CB8AC3E}">
        <p14:creationId xmlns:p14="http://schemas.microsoft.com/office/powerpoint/2010/main" val="2147765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6" y="203756"/>
            <a:ext cx="7886700" cy="1325563"/>
          </a:xfrm>
        </p:spPr>
        <p:txBody>
          <a:bodyPr/>
          <a:lstStyle/>
          <a:p>
            <a:r>
              <a:rPr lang="en-GB" dirty="0" smtClean="0">
                <a:latin typeface="Arial" panose="020B0604020202020204" pitchFamily="34" charset="0"/>
                <a:cs typeface="Arial" panose="020B0604020202020204" pitchFamily="34" charset="0"/>
              </a:rPr>
              <a:t>Vegetable fat</a:t>
            </a:r>
            <a:endParaRPr lang="en-GB" dirty="0">
              <a:latin typeface="Arial" panose="020B0604020202020204" pitchFamily="34" charset="0"/>
              <a:cs typeface="Arial" panose="020B0604020202020204" pitchFamily="34" charset="0"/>
            </a:endParaRPr>
          </a:p>
        </p:txBody>
      </p:sp>
      <p:sp>
        <p:nvSpPr>
          <p:cNvPr id="7" name="Title 1"/>
          <p:cNvSpPr txBox="1">
            <a:spLocks/>
          </p:cNvSpPr>
          <p:nvPr/>
        </p:nvSpPr>
        <p:spPr>
          <a:xfrm>
            <a:off x="628650" y="1439863"/>
            <a:ext cx="28550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128" r="12667" b="10929"/>
          <a:stretch/>
        </p:blipFill>
        <p:spPr>
          <a:xfrm>
            <a:off x="-53788" y="2511133"/>
            <a:ext cx="4558686" cy="4351620"/>
          </a:xfrm>
          <a:prstGeom prst="rect">
            <a:avLst/>
          </a:prstGeom>
        </p:spPr>
      </p:pic>
      <p:sp>
        <p:nvSpPr>
          <p:cNvPr id="6" name="Title 1"/>
          <p:cNvSpPr txBox="1">
            <a:spLocks/>
          </p:cNvSpPr>
          <p:nvPr/>
        </p:nvSpPr>
        <p:spPr>
          <a:xfrm>
            <a:off x="687531" y="1419533"/>
            <a:ext cx="28550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latin typeface="Arial" panose="020B0604020202020204" pitchFamily="34" charset="0"/>
                <a:cs typeface="Arial" panose="020B0604020202020204" pitchFamily="34" charset="0"/>
              </a:rPr>
              <a:t>Palm oil</a:t>
            </a:r>
            <a:endParaRPr lang="en-GB"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4438" r="11416"/>
          <a:stretch/>
        </p:blipFill>
        <p:spPr>
          <a:xfrm>
            <a:off x="4335332" y="2511133"/>
            <a:ext cx="4839842" cy="4351620"/>
          </a:xfrm>
          <a:prstGeom prst="rect">
            <a:avLst/>
          </a:prstGeom>
        </p:spPr>
      </p:pic>
      <p:sp>
        <p:nvSpPr>
          <p:cNvPr id="8" name="Title 1"/>
          <p:cNvSpPr txBox="1">
            <a:spLocks/>
          </p:cNvSpPr>
          <p:nvPr/>
        </p:nvSpPr>
        <p:spPr>
          <a:xfrm>
            <a:off x="5107162" y="1439863"/>
            <a:ext cx="28550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err="1" smtClean="0">
                <a:latin typeface="Arial" panose="020B0604020202020204" pitchFamily="34" charset="0"/>
                <a:cs typeface="Arial" panose="020B0604020202020204" pitchFamily="34" charset="0"/>
              </a:rPr>
              <a:t>Shea</a:t>
            </a:r>
            <a:r>
              <a:rPr lang="en-GB" sz="4000" dirty="0" smtClean="0">
                <a:latin typeface="Arial" panose="020B0604020202020204" pitchFamily="34" charset="0"/>
                <a:cs typeface="Arial" panose="020B0604020202020204" pitchFamily="34" charset="0"/>
              </a:rPr>
              <a:t> butter</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543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25" y="3252670"/>
            <a:ext cx="8639120" cy="3474790"/>
          </a:xfrm>
          <a:prstGeom prst="rect">
            <a:avLst/>
          </a:prstGeom>
        </p:spPr>
      </p:pic>
      <p:sp>
        <p:nvSpPr>
          <p:cNvPr id="2" name="Title 1"/>
          <p:cNvSpPr>
            <a:spLocks noGrp="1"/>
          </p:cNvSpPr>
          <p:nvPr>
            <p:ph type="title"/>
          </p:nvPr>
        </p:nvSpPr>
        <p:spPr>
          <a:xfrm>
            <a:off x="650166" y="160724"/>
            <a:ext cx="7886700" cy="1325563"/>
          </a:xfrm>
        </p:spPr>
        <p:txBody>
          <a:bodyPr/>
          <a:lstStyle/>
          <a:p>
            <a:r>
              <a:rPr lang="en-GB" dirty="0" smtClean="0">
                <a:latin typeface="Arial" panose="020B0604020202020204" pitchFamily="34" charset="0"/>
                <a:cs typeface="Arial" panose="020B0604020202020204" pitchFamily="34" charset="0"/>
              </a:rPr>
              <a:t>A typical milk chocolate bar</a:t>
            </a:r>
            <a:endParaRPr lang="en-GB" dirty="0">
              <a:latin typeface="Arial" panose="020B0604020202020204" pitchFamily="34" charset="0"/>
              <a:cs typeface="Arial" panose="020B0604020202020204" pitchFamily="34" charset="0"/>
            </a:endParaRPr>
          </a:p>
        </p:txBody>
      </p:sp>
      <p:sp>
        <p:nvSpPr>
          <p:cNvPr id="5" name="Title 1"/>
          <p:cNvSpPr txBox="1">
            <a:spLocks/>
          </p:cNvSpPr>
          <p:nvPr/>
        </p:nvSpPr>
        <p:spPr>
          <a:xfrm>
            <a:off x="2561359" y="2686650"/>
            <a:ext cx="1595005" cy="7184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GB" sz="2000" dirty="0" smtClean="0">
                <a:latin typeface="Arial" panose="020B0604020202020204" pitchFamily="34" charset="0"/>
                <a:cs typeface="Arial" panose="020B0604020202020204" pitchFamily="34" charset="0"/>
              </a:rPr>
              <a:t>Milk</a:t>
            </a:r>
          </a:p>
          <a:p>
            <a:pPr algn="ctr">
              <a:lnSpc>
                <a:spcPct val="110000"/>
              </a:lnSpc>
            </a:pPr>
            <a:r>
              <a:rPr lang="en-GB" sz="2400" dirty="0" smtClean="0">
                <a:latin typeface="Arial" panose="020B0604020202020204" pitchFamily="34" charset="0"/>
                <a:cs typeface="Arial" panose="020B0604020202020204" pitchFamily="34" charset="0"/>
              </a:rPr>
              <a:t>23%</a:t>
            </a:r>
            <a:endParaRPr lang="en-GB" sz="2400" dirty="0">
              <a:latin typeface="Arial" panose="020B0604020202020204" pitchFamily="34" charset="0"/>
              <a:cs typeface="Arial" panose="020B0604020202020204" pitchFamily="34" charset="0"/>
            </a:endParaRPr>
          </a:p>
        </p:txBody>
      </p:sp>
      <p:sp>
        <p:nvSpPr>
          <p:cNvPr id="7" name="Title 1"/>
          <p:cNvSpPr txBox="1">
            <a:spLocks/>
          </p:cNvSpPr>
          <p:nvPr/>
        </p:nvSpPr>
        <p:spPr>
          <a:xfrm>
            <a:off x="666749" y="2686650"/>
            <a:ext cx="1595005" cy="7184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GB" sz="2000" dirty="0" smtClean="0">
                <a:latin typeface="Arial" panose="020B0604020202020204" pitchFamily="34" charset="0"/>
                <a:cs typeface="Arial" panose="020B0604020202020204" pitchFamily="34" charset="0"/>
              </a:rPr>
              <a:t>Cocoa solids</a:t>
            </a:r>
          </a:p>
          <a:p>
            <a:pPr algn="ctr">
              <a:lnSpc>
                <a:spcPct val="110000"/>
              </a:lnSpc>
            </a:pPr>
            <a:r>
              <a:rPr lang="en-GB" sz="2400" dirty="0" smtClean="0">
                <a:latin typeface="Arial" panose="020B0604020202020204" pitchFamily="34" charset="0"/>
                <a:cs typeface="Arial" panose="020B0604020202020204" pitchFamily="34" charset="0"/>
              </a:rPr>
              <a:t>20%</a:t>
            </a:r>
            <a:endParaRPr lang="en-GB" sz="2400" dirty="0">
              <a:latin typeface="Arial" panose="020B0604020202020204" pitchFamily="34" charset="0"/>
              <a:cs typeface="Arial" panose="020B0604020202020204" pitchFamily="34" charset="0"/>
            </a:endParaRPr>
          </a:p>
        </p:txBody>
      </p:sp>
      <p:sp>
        <p:nvSpPr>
          <p:cNvPr id="8" name="Title 1"/>
          <p:cNvSpPr txBox="1">
            <a:spLocks/>
          </p:cNvSpPr>
          <p:nvPr/>
        </p:nvSpPr>
        <p:spPr>
          <a:xfrm>
            <a:off x="5301097" y="2686650"/>
            <a:ext cx="1595005" cy="7184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GB" sz="2000" dirty="0" smtClean="0">
                <a:latin typeface="Arial" panose="020B0604020202020204" pitchFamily="34" charset="0"/>
                <a:cs typeface="Arial" panose="020B0604020202020204" pitchFamily="34" charset="0"/>
              </a:rPr>
              <a:t>Sugar</a:t>
            </a:r>
          </a:p>
          <a:p>
            <a:pPr algn="ctr">
              <a:lnSpc>
                <a:spcPct val="110000"/>
              </a:lnSpc>
            </a:pPr>
            <a:r>
              <a:rPr lang="en-GB" sz="2400" dirty="0" smtClean="0">
                <a:latin typeface="Arial" panose="020B0604020202020204" pitchFamily="34" charset="0"/>
                <a:cs typeface="Arial" panose="020B0604020202020204" pitchFamily="34" charset="0"/>
              </a:rPr>
              <a:t>52%</a:t>
            </a:r>
            <a:endParaRPr lang="en-GB" sz="2400" dirty="0">
              <a:latin typeface="Arial" panose="020B0604020202020204" pitchFamily="34" charset="0"/>
              <a:cs typeface="Arial" panose="020B0604020202020204" pitchFamily="34" charset="0"/>
            </a:endParaRPr>
          </a:p>
        </p:txBody>
      </p:sp>
      <p:sp>
        <p:nvSpPr>
          <p:cNvPr id="9" name="Title 1"/>
          <p:cNvSpPr txBox="1">
            <a:spLocks/>
          </p:cNvSpPr>
          <p:nvPr/>
        </p:nvSpPr>
        <p:spPr>
          <a:xfrm>
            <a:off x="7346373" y="2686650"/>
            <a:ext cx="1943100" cy="7184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GB" sz="2000" dirty="0" smtClean="0">
                <a:latin typeface="Arial" panose="020B0604020202020204" pitchFamily="34" charset="0"/>
                <a:cs typeface="Arial" panose="020B0604020202020204" pitchFamily="34" charset="0"/>
              </a:rPr>
              <a:t>Veg fats</a:t>
            </a:r>
          </a:p>
          <a:p>
            <a:pPr algn="ctr">
              <a:lnSpc>
                <a:spcPct val="110000"/>
              </a:lnSpc>
            </a:pPr>
            <a:r>
              <a:rPr lang="en-GB" sz="2400" dirty="0" smtClean="0">
                <a:latin typeface="Arial" panose="020B0604020202020204" pitchFamily="34" charset="0"/>
                <a:cs typeface="Arial" panose="020B0604020202020204" pitchFamily="34" charset="0"/>
              </a:rPr>
              <a:t>5%</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290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311</Words>
  <Application>Microsoft Office PowerPoint</Application>
  <PresentationFormat>On-screen Show (4:3)</PresentationFormat>
  <Paragraphs>35</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What’s in the bar?</vt:lpstr>
      <vt:lpstr>Cocoa mass</vt:lpstr>
      <vt:lpstr>Cocoa butter</vt:lpstr>
      <vt:lpstr>Sugar</vt:lpstr>
      <vt:lpstr>Milk</vt:lpstr>
      <vt:lpstr>Vegetable fat</vt:lpstr>
      <vt:lpstr>A typical milk chocolate bar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Steele</dc:creator>
  <cp:lastModifiedBy>Tom Steele</cp:lastModifiedBy>
  <cp:revision>13</cp:revision>
  <dcterms:created xsi:type="dcterms:W3CDTF">2019-03-19T11:28:24Z</dcterms:created>
  <dcterms:modified xsi:type="dcterms:W3CDTF">2019-03-19T13:30:32Z</dcterms:modified>
</cp:coreProperties>
</file>